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695" r:id="rId3"/>
    <p:sldMasterId id="2147483693" r:id="rId4"/>
    <p:sldMasterId id="2147483697" r:id="rId5"/>
    <p:sldMasterId id="2147483736" r:id="rId6"/>
    <p:sldMasterId id="2147483759" r:id="rId7"/>
    <p:sldMasterId id="2147483765" r:id="rId8"/>
  </p:sldMasterIdLst>
  <p:notesMasterIdLst>
    <p:notesMasterId r:id="rId22"/>
  </p:notesMasterIdLst>
  <p:handoutMasterIdLst>
    <p:handoutMasterId r:id="rId23"/>
  </p:handoutMasterIdLst>
  <p:sldIdLst>
    <p:sldId id="442" r:id="rId9"/>
    <p:sldId id="269" r:id="rId10"/>
    <p:sldId id="430" r:id="rId11"/>
    <p:sldId id="440" r:id="rId12"/>
    <p:sldId id="409" r:id="rId13"/>
    <p:sldId id="429" r:id="rId14"/>
    <p:sldId id="432" r:id="rId15"/>
    <p:sldId id="433" r:id="rId16"/>
    <p:sldId id="434" r:id="rId17"/>
    <p:sldId id="435" r:id="rId18"/>
    <p:sldId id="436" r:id="rId19"/>
    <p:sldId id="416" r:id="rId20"/>
    <p:sldId id="420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0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pos="3565" userDrawn="1">
          <p15:clr>
            <a:srgbClr val="A4A3A4"/>
          </p15:clr>
        </p15:guide>
        <p15:guide id="6" pos="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ara Reilly" initials="CR" lastIdx="1" clrIdx="0">
    <p:extLst>
      <p:ext uri="{19B8F6BF-5375-455C-9EA6-DF929625EA0E}">
        <p15:presenceInfo xmlns:p15="http://schemas.microsoft.com/office/powerpoint/2012/main" userId="S-1-5-21-1229272821-527237240-839522115-1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F8A"/>
    <a:srgbClr val="E37222"/>
    <a:srgbClr val="EADDEF"/>
    <a:srgbClr val="EFE5F3"/>
    <a:srgbClr val="000000"/>
    <a:srgbClr val="4B2942"/>
    <a:srgbClr val="E3F1F5"/>
    <a:srgbClr val="21505F"/>
    <a:srgbClr val="FCDCE3"/>
    <a:srgbClr val="225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000" autoAdjust="0"/>
  </p:normalViewPr>
  <p:slideViewPr>
    <p:cSldViewPr snapToGrid="0">
      <p:cViewPr varScale="1">
        <p:scale>
          <a:sx n="81" d="100"/>
          <a:sy n="81" d="100"/>
        </p:scale>
        <p:origin x="68" y="76"/>
      </p:cViewPr>
      <p:guideLst>
        <p:guide orient="horz" pos="1040"/>
        <p:guide pos="3931"/>
        <p:guide orient="horz" pos="3702"/>
        <p:guide pos="7423"/>
        <p:guide pos="3565"/>
        <p:guide pos="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44"/>
    </p:cViewPr>
  </p:sorterViewPr>
  <p:notesViewPr>
    <p:cSldViewPr snapToGrid="0">
      <p:cViewPr varScale="1">
        <p:scale>
          <a:sx n="67" d="100"/>
          <a:sy n="67" d="100"/>
        </p:scale>
        <p:origin x="23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8296-2FA1-4EF5-BC38-C1B1C509981E}" type="datetimeFigureOut">
              <a:rPr lang="en-IE" smtClean="0"/>
              <a:t>22/01/2018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14698-EF8F-41F9-8A02-F6609699C4A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050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14B12-1324-4F38-AB70-390A5C10DCB7}" type="datetimeFigureOut">
              <a:rPr lang="en-US" smtClean="0"/>
              <a:pPr/>
              <a:t>1/22/2018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650F-29B7-46CB-8C6A-8E1769DAC73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277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&amp; x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113" y="138113"/>
            <a:ext cx="11911012" cy="6192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876330"/>
            <a:ext cx="11911012" cy="564543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8113" y="1560513"/>
            <a:ext cx="5819342" cy="5062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29783" y="1560513"/>
            <a:ext cx="5819342" cy="5062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31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4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53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65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575998"/>
            <a:ext cx="7200000" cy="7920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New 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67" y="779463"/>
            <a:ext cx="1536192" cy="1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3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483924"/>
            <a:ext cx="6131237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4594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575998"/>
            <a:ext cx="7200000" cy="79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095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27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17" y="5301672"/>
            <a:ext cx="3783019" cy="1433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18" y="104983"/>
            <a:ext cx="5517140" cy="30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0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32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7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19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40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84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879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35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707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626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23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&amp; Sub h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113" y="138113"/>
            <a:ext cx="11911012" cy="6192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876330"/>
            <a:ext cx="11911012" cy="564543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09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009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626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940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749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015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11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575998"/>
            <a:ext cx="7200000" cy="79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4473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575998"/>
            <a:ext cx="7200000" cy="79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6361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575998"/>
            <a:ext cx="7200000" cy="79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4937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15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17" y="5301672"/>
            <a:ext cx="3783019" cy="1433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18" y="104983"/>
            <a:ext cx="5517140" cy="30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5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0" y="575998"/>
            <a:ext cx="7200000" cy="7920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New 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67" y="779463"/>
            <a:ext cx="1536192" cy="1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8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0" y="4212001"/>
            <a:ext cx="6450219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00" y="5831506"/>
            <a:ext cx="4779819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sz="17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</a:t>
            </a:r>
          </a:p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 presented</a:t>
            </a:r>
            <a:endParaRPr lang="en-IE" dirty="0">
              <a:solidFill>
                <a:srgbClr val="E3722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4544" y="1215794"/>
            <a:ext cx="1878761" cy="140907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852874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1" y="787331"/>
            <a:ext cx="3742115" cy="369332"/>
          </a:xfr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2851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1" y="516395"/>
            <a:ext cx="3742115" cy="369332"/>
          </a:xfr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1721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843241"/>
            <a:ext cx="3742115" cy="369332"/>
          </a:xfr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2321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70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0" y="4212001"/>
            <a:ext cx="6450219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00" y="5843863"/>
            <a:ext cx="4779819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sz="17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</a:t>
            </a:r>
          </a:p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 presented</a:t>
            </a:r>
            <a:endParaRPr lang="en-IE" dirty="0">
              <a:solidFill>
                <a:srgbClr val="E3722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4544" y="1215794"/>
            <a:ext cx="1878761" cy="140907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261438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0" y="4212001"/>
            <a:ext cx="6450219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00" y="5831506"/>
            <a:ext cx="4779819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sz="17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</a:t>
            </a:r>
          </a:p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 presented</a:t>
            </a:r>
            <a:endParaRPr lang="en-IE" dirty="0">
              <a:solidFill>
                <a:srgbClr val="E3722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4544" y="1215794"/>
            <a:ext cx="1878761" cy="140907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551608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0" y="4212001"/>
            <a:ext cx="6450219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00" y="5831506"/>
            <a:ext cx="4779819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sz="17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</a:t>
            </a:r>
          </a:p>
          <a:p>
            <a:r>
              <a:rPr lang="en-US" dirty="0">
                <a:solidFill>
                  <a:srgbClr val="E37222">
                    <a:lumMod val="60000"/>
                    <a:lumOff val="40000"/>
                  </a:srgbClr>
                </a:solidFill>
              </a:rPr>
              <a:t>Date presented</a:t>
            </a:r>
            <a:endParaRPr lang="en-IE" dirty="0">
              <a:solidFill>
                <a:srgbClr val="E3722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4544" y="1215794"/>
            <a:ext cx="1878761" cy="140907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514655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0" y="4212001"/>
            <a:ext cx="6450219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00" y="5831506"/>
            <a:ext cx="4779819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22505F"/>
                </a:solidFill>
              </a:rPr>
              <a:t>Date</a:t>
            </a:r>
          </a:p>
          <a:p>
            <a:r>
              <a:rPr lang="en-US" dirty="0">
                <a:solidFill>
                  <a:srgbClr val="22505F"/>
                </a:solidFill>
              </a:rPr>
              <a:t>Date presented</a:t>
            </a:r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4544" y="1215794"/>
            <a:ext cx="1878761" cy="140907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16407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3740945"/>
            <a:ext cx="8438691" cy="172012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lang="en-GB" sz="4700" b="0" dirty="0">
                <a:solidFill>
                  <a:schemeClr val="tx2"/>
                </a:solidFill>
              </a:defRPr>
            </a:lvl1pPr>
          </a:lstStyle>
          <a:p>
            <a:pPr marL="0" lvl="0">
              <a:lnSpc>
                <a:spcPts val="45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5634038"/>
            <a:ext cx="8438691" cy="406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9716294" y="3797444"/>
            <a:ext cx="1607127" cy="16071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74" t="12635" r="3459" b="12464"/>
          <a:stretch/>
        </p:blipFill>
        <p:spPr>
          <a:xfrm>
            <a:off x="576000" y="387927"/>
            <a:ext cx="2410691" cy="28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37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861708"/>
            <a:ext cx="3742115" cy="332399"/>
          </a:xfrm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33483" y="1290920"/>
            <a:ext cx="2036779" cy="155497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07473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1" y="805799"/>
            <a:ext cx="3742115" cy="332399"/>
          </a:xfrm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New 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83" y="279340"/>
            <a:ext cx="1536192" cy="138531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57487" y="597514"/>
            <a:ext cx="960776" cy="72058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736084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1" y="805799"/>
            <a:ext cx="3742115" cy="332399"/>
          </a:xfrm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New 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83" y="279340"/>
            <a:ext cx="1536192" cy="1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9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1" y="424231"/>
            <a:ext cx="3742115" cy="369332"/>
          </a:xfr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1" y="792000"/>
            <a:ext cx="2197205" cy="215444"/>
          </a:xfrm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1"/>
            <a:ext cx="8640000" cy="348813"/>
          </a:xfrm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349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1" y="424231"/>
            <a:ext cx="3742115" cy="369332"/>
          </a:xfr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1"/>
            <a:ext cx="8640000" cy="348813"/>
          </a:xfrm>
        </p:spPr>
        <p:txBody>
          <a:bodyPr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70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00" y="432000"/>
            <a:ext cx="7391413" cy="353794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spcAft>
                <a:spcPts val="300"/>
              </a:spcAft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600201"/>
            <a:ext cx="10832123" cy="390050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5789" y="6356351"/>
            <a:ext cx="476211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424AE28-B73E-4159-9CA3-861105877420}" type="slidenum">
              <a:rPr lang="en-IE" smtClean="0">
                <a:solidFill>
                  <a:srgbClr val="22505F"/>
                </a:solidFill>
              </a:rPr>
              <a:pPr/>
              <a:t>‹#›</a:t>
            </a:fld>
            <a:endParaRPr lang="en-IE" dirty="0">
              <a:solidFill>
                <a:srgbClr val="22505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00" y="792000"/>
            <a:ext cx="7377864" cy="422422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8000" y="5850000"/>
            <a:ext cx="8640000" cy="8100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617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861708"/>
            <a:ext cx="3742115" cy="332399"/>
          </a:xfrm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33485" y="1299168"/>
            <a:ext cx="2068812" cy="1551609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382460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01" y="805799"/>
            <a:ext cx="3742115" cy="332399"/>
          </a:xfrm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00" y="1980000"/>
            <a:ext cx="7200000" cy="7673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Clr>
                <a:schemeClr val="bg2"/>
              </a:buClr>
              <a:buFont typeface="Calibri" pitchFamily="34" charset="0"/>
              <a:buChar char="/"/>
              <a:defRPr sz="16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buFont typeface="Calibri" pitchFamily="34" charset="0"/>
              <a:buChar char="»"/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New 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67" y="779463"/>
            <a:ext cx="1536192" cy="1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83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17" y="274588"/>
            <a:ext cx="8103748" cy="1143000"/>
          </a:xfrm>
          <a:prstGeom prst="rect">
            <a:avLst/>
          </a:prstGeom>
        </p:spPr>
        <p:txBody>
          <a:bodyPr/>
          <a:lstStyle>
            <a:lvl1pPr algn="l">
              <a:defRPr lang="en-IE" sz="2953" kern="1200" dirty="0">
                <a:solidFill>
                  <a:srgbClr val="002776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017" y="1871876"/>
            <a:ext cx="8036775" cy="3872131"/>
          </a:xfrm>
          <a:prstGeom prst="rect">
            <a:avLst/>
          </a:prstGeom>
        </p:spPr>
        <p:txBody>
          <a:bodyPr/>
          <a:lstStyle>
            <a:lvl1pPr marL="169658" indent="-169658" algn="l" rtl="0" fontAlgn="base">
              <a:spcBef>
                <a:spcPts val="703"/>
              </a:spcBef>
              <a:spcAft>
                <a:spcPct val="0"/>
              </a:spcAft>
              <a:buSzPct val="155000"/>
              <a:buFontTx/>
              <a:buBlip>
                <a:blip r:embed="rId2"/>
              </a:buBlip>
              <a:defRPr lang="en-US" sz="2109" kern="1200" dirty="0" smtClean="0">
                <a:solidFill>
                  <a:srgbClr val="002776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defRPr>
            </a:lvl1pPr>
            <a:lvl2pPr>
              <a:buClr>
                <a:schemeClr val="accent2">
                  <a:lumMod val="75000"/>
                </a:schemeClr>
              </a:buClr>
              <a:defRPr sz="1969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 sz="1969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 sz="1969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 sz="1969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273000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&amp; x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113" y="138113"/>
            <a:ext cx="11911012" cy="6192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876330"/>
            <a:ext cx="11911012" cy="564543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8113" y="1560513"/>
            <a:ext cx="5819342" cy="5062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29783" y="1560513"/>
            <a:ext cx="5819342" cy="5062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400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8956" y="2729634"/>
            <a:ext cx="7122061" cy="1325563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10" y="1209964"/>
            <a:ext cx="3807172" cy="45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8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113" y="138113"/>
            <a:ext cx="11911012" cy="6192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876330"/>
            <a:ext cx="11911012" cy="564543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8113" y="6243782"/>
            <a:ext cx="10779269" cy="401782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38113" y="1579563"/>
            <a:ext cx="11911012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02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18" y="104983"/>
            <a:ext cx="5517140" cy="3027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64" y="5301672"/>
            <a:ext cx="3783019" cy="14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9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s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113" y="138113"/>
            <a:ext cx="11911012" cy="6192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876330"/>
            <a:ext cx="11911012" cy="564543"/>
          </a:xfrm>
          <a:prstGeom prst="rect">
            <a:avLst/>
          </a:prstGeo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2400" b="1">
                <a:solidFill>
                  <a:schemeClr val="accent5"/>
                </a:solidFill>
              </a:defRPr>
            </a:lvl2pPr>
            <a:lvl3pPr marL="685800" indent="0">
              <a:buFontTx/>
              <a:buNone/>
              <a:defRPr sz="2400" b="1">
                <a:solidFill>
                  <a:schemeClr val="accent5"/>
                </a:solidFill>
              </a:defRPr>
            </a:lvl3pPr>
            <a:lvl4pPr marL="1028700" indent="0">
              <a:buFontTx/>
              <a:buNone/>
              <a:defRPr sz="2400" b="1">
                <a:solidFill>
                  <a:schemeClr val="accent5"/>
                </a:solidFill>
              </a:defRPr>
            </a:lvl4pPr>
            <a:lvl5pPr marL="1371600" indent="0">
              <a:buFontTx/>
              <a:buNone/>
              <a:defRPr sz="2400" b="1">
                <a:solidFill>
                  <a:schemeClr val="accent5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8113" y="1560513"/>
            <a:ext cx="11911012" cy="5062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Courier New" panose="02070309020205020404" pitchFamily="49" charset="0"/>
              <a:buChar char="­"/>
              <a:defRPr>
                <a:solidFill>
                  <a:schemeClr val="tx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4558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4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17" y="5301672"/>
            <a:ext cx="3783019" cy="1433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18" y="104983"/>
            <a:ext cx="5517140" cy="30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81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3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5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60001" y="2700000"/>
            <a:ext cx="4428436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4B294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4" name="Picture 3" descr="crop1A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4237" y="1568192"/>
            <a:ext cx="3840320" cy="28802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804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2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30721"/>
            <a:ext cx="12192000" cy="1365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013" y="5963713"/>
            <a:ext cx="1086112" cy="80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245" y="6251307"/>
            <a:ext cx="720815" cy="229813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11811060" y="6501472"/>
            <a:ext cx="380940" cy="232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996EA6E-EC28-4DB5-8A71-565F7C892ECC}" type="slidenum">
              <a:rPr lang="en-GB" sz="1000" b="0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7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35" r:id="rId2"/>
    <p:sldLayoutId id="2147483755" r:id="rId3"/>
    <p:sldLayoutId id="214748375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5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Calibri" panose="020F0502020204030204" pitchFamily="34" charset="0"/>
        <a:buChar char="⁄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Calibri" panose="020F0502020204030204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Calibri" panose="020F0502020204030204" pitchFamily="34" charset="0"/>
        <a:buChar char="»"/>
        <a:defRPr sz="11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30721"/>
            <a:ext cx="12192000" cy="1365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730721"/>
          </a:xfrm>
          <a:prstGeom prst="rect">
            <a:avLst/>
          </a:prstGeom>
          <a:solidFill>
            <a:srgbClr val="4B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194" y="6329163"/>
            <a:ext cx="861580" cy="2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30721"/>
            <a:ext cx="12192000" cy="1365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730721"/>
          </a:xfrm>
          <a:prstGeom prst="rect">
            <a:avLst/>
          </a:prstGeom>
          <a:solidFill>
            <a:srgbClr val="4B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194" y="6329163"/>
            <a:ext cx="861580" cy="2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30721"/>
            <a:ext cx="12192000" cy="1365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0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0001" y="2700000"/>
            <a:ext cx="4428436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76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</p:sldLayoutIdLst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71F6-B645-4471-BB0D-1127329D0878}" type="datetimeFigureOut">
              <a:rPr lang="en-IE" smtClean="0">
                <a:solidFill>
                  <a:srgbClr val="FFFFFF">
                    <a:tint val="75000"/>
                  </a:srgbClr>
                </a:solidFill>
              </a:rPr>
              <a:pPr/>
              <a:t>22/01/2018</a:t>
            </a:fld>
            <a:endParaRPr lang="en-IE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62DF-B448-4B56-9957-D3F00716F2B1}" type="slidenum">
              <a:rPr lang="en-IE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IE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80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30721"/>
            <a:ext cx="12192000" cy="1365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013" y="5963713"/>
            <a:ext cx="1086112" cy="80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245" y="6251307"/>
            <a:ext cx="720815" cy="229813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11811060" y="6501472"/>
            <a:ext cx="380940" cy="232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996EA6E-EC28-4DB5-8A71-565F7C892ECC}" type="slidenum">
              <a:rPr lang="en-GB" sz="1000" smtClean="0">
                <a:solidFill>
                  <a:srgbClr val="22505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225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5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  <p:sldLayoutId id="21474837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5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Calibri" panose="020F0502020204030204" pitchFamily="34" charset="0"/>
        <a:buChar char="⁄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Calibri" panose="020F0502020204030204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Calibri" panose="020F0502020204030204" pitchFamily="34" charset="0"/>
        <a:buChar char="»"/>
        <a:defRPr sz="11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726B-D329-F844-9A95-00658EAFC50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E98C-7028-3843-A9AA-907A51C9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wyel1010\mark.walsh$\My Documents\Downloads\joshua-sortino-215039.jpg">
            <a:extLst>
              <a:ext uri="{FF2B5EF4-FFF2-40B4-BE49-F238E27FC236}">
                <a16:creationId xmlns:a16="http://schemas.microsoft.com/office/drawing/2014/main" xmlns="" id="{E292E9B3-F2B5-4211-9D4E-9BBE3174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9539A5-D962-4305-9239-73B01D340F52}"/>
              </a:ext>
            </a:extLst>
          </p:cNvPr>
          <p:cNvSpPr txBox="1"/>
          <p:nvPr/>
        </p:nvSpPr>
        <p:spPr>
          <a:xfrm>
            <a:off x="589082" y="1807041"/>
            <a:ext cx="6166559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Brand Development &amp;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Sponsored by</a:t>
            </a:r>
          </a:p>
        </p:txBody>
      </p:sp>
      <p:pic>
        <p:nvPicPr>
          <p:cNvPr id="1026" name="Picture 2" descr="https://marketingsociety.ie/uploads/awards/thumbs/1506669999-The%20Journal.jpg">
            <a:extLst>
              <a:ext uri="{FF2B5EF4-FFF2-40B4-BE49-F238E27FC236}">
                <a16:creationId xmlns:a16="http://schemas.microsoft.com/office/drawing/2014/main" xmlns="" id="{8A9F2210-06A9-4466-9A5A-9520BA6B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6" y="2884795"/>
            <a:ext cx="2095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3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892">
            <a:off x="6992807" y="2080310"/>
            <a:ext cx="3208791" cy="17771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3488" y="624175"/>
            <a:ext cx="11030810" cy="830997"/>
            <a:chOff x="341520" y="4052309"/>
            <a:chExt cx="11030810" cy="830997"/>
          </a:xfrm>
        </p:grpSpPr>
        <p:sp>
          <p:nvSpPr>
            <p:cNvPr id="9" name="Rectangle 8"/>
            <p:cNvSpPr/>
            <p:nvPr/>
          </p:nvSpPr>
          <p:spPr>
            <a:xfrm>
              <a:off x="341520" y="4071693"/>
              <a:ext cx="11030810" cy="7263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Establish where Bewley’s brands sit relative to competitors from a consumer and B2B customer perspective to give a 360 view of the brand and to provide a very clear vision for each market on where the brand could leverage opportunities and overcome threats.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6234" y="4052309"/>
              <a:ext cx="52948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4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113" y="81551"/>
            <a:ext cx="11911012" cy="619269"/>
          </a:xfrm>
        </p:spPr>
        <p:txBody>
          <a:bodyPr/>
          <a:lstStyle/>
          <a:p>
            <a:r>
              <a:rPr lang="en-CA" dirty="0">
                <a:solidFill>
                  <a:srgbClr val="532E60"/>
                </a:solidFill>
              </a:rPr>
              <a:t>Specific Research Objectives and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93" y="44881"/>
            <a:ext cx="576000" cy="57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146">
            <a:off x="1651945" y="1936176"/>
            <a:ext cx="3185382" cy="1764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442">
            <a:off x="2435046" y="4676267"/>
            <a:ext cx="2878696" cy="1594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74" y="510746"/>
            <a:ext cx="3163053" cy="60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75" y="1369884"/>
            <a:ext cx="6524626" cy="48051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3488" y="624175"/>
            <a:ext cx="11030810" cy="830997"/>
            <a:chOff x="352251" y="5165962"/>
            <a:chExt cx="11030810" cy="830997"/>
          </a:xfrm>
        </p:grpSpPr>
        <p:sp>
          <p:nvSpPr>
            <p:cNvPr id="11" name="Rectangle 10"/>
            <p:cNvSpPr/>
            <p:nvPr/>
          </p:nvSpPr>
          <p:spPr>
            <a:xfrm>
              <a:off x="352251" y="5185346"/>
              <a:ext cx="11030810" cy="72632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Ensure delivery and communication of the complex procedures and results in a simple, clear and actionable way; making it easy for stakeholders and staff to understand and act on outcomes while having extensive complex data sets as back-up.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965" y="5165962"/>
              <a:ext cx="55740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5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1299" y="42567"/>
            <a:ext cx="11911012" cy="619269"/>
          </a:xfrm>
        </p:spPr>
        <p:txBody>
          <a:bodyPr/>
          <a:lstStyle/>
          <a:p>
            <a:r>
              <a:rPr lang="en-CA" dirty="0">
                <a:solidFill>
                  <a:srgbClr val="532E60"/>
                </a:solidFill>
              </a:rPr>
              <a:t>Specific Research Objectives and Delivery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9" y="3441887"/>
            <a:ext cx="1030806" cy="10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82" y="3094160"/>
            <a:ext cx="2269611" cy="1239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93" y="44881"/>
            <a:ext cx="576000" cy="576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62030" y="3584797"/>
            <a:ext cx="700216" cy="67550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0800000">
            <a:off x="1489782" y="3584797"/>
            <a:ext cx="700216" cy="67550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5816" y="2818108"/>
            <a:ext cx="11030810" cy="830997"/>
            <a:chOff x="345816" y="1916139"/>
            <a:chExt cx="11030810" cy="8309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F7BAD41-FF48-484A-9CA3-B8748CA4E14C}"/>
                </a:ext>
              </a:extLst>
            </p:cNvPr>
            <p:cNvSpPr/>
            <p:nvPr/>
          </p:nvSpPr>
          <p:spPr>
            <a:xfrm>
              <a:off x="345816" y="1935523"/>
              <a:ext cx="11030810" cy="7263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>
                <a:buClr>
                  <a:srgbClr val="D0103A"/>
                </a:buClr>
                <a:defRPr/>
              </a:pPr>
              <a:r>
                <a:rPr lang="en-IE" sz="1400" b="1" kern="0" dirty="0">
                  <a:solidFill>
                    <a:schemeClr val="bg1"/>
                  </a:solidFill>
                </a:rPr>
                <a:t>Real clarity regarding the consumer, and the importance of prioritising consumer centricity within the business in order to unlock revenue.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530" y="1916139"/>
              <a:ext cx="53087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3668" y="3796389"/>
            <a:ext cx="11030810" cy="830997"/>
            <a:chOff x="343668" y="2938657"/>
            <a:chExt cx="11030810" cy="830997"/>
          </a:xfrm>
        </p:grpSpPr>
        <p:sp>
          <p:nvSpPr>
            <p:cNvPr id="24" name="Rectangle 23"/>
            <p:cNvSpPr/>
            <p:nvPr/>
          </p:nvSpPr>
          <p:spPr>
            <a:xfrm>
              <a:off x="343668" y="2958041"/>
              <a:ext cx="11030810" cy="7263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>
                <a:buClr>
                  <a:srgbClr val="D0103A"/>
                </a:buClr>
                <a:defRPr/>
              </a:pPr>
              <a:r>
                <a:rPr lang="en-US" sz="1400" dirty="0">
                  <a:ea typeface="MS PGothic" panose="020B0600070205080204" pitchFamily="34" charset="-128"/>
                </a:rPr>
                <a:t>The importance and value of </a:t>
              </a:r>
              <a:r>
                <a:rPr lang="en-US" sz="1400" b="1" dirty="0">
                  <a:ea typeface="MS PGothic" panose="020B0600070205080204" pitchFamily="34" charset="-128"/>
                </a:rPr>
                <a:t>aligning all thinking and insights together in a workshop session</a:t>
              </a:r>
              <a:r>
                <a:rPr lang="en-US" sz="1400" dirty="0">
                  <a:ea typeface="MS PGothic" panose="020B0600070205080204" pitchFamily="34" charset="-128"/>
                </a:rPr>
                <a:t>, to enable effective group strategy development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382" y="2938657"/>
              <a:ext cx="55182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1520" y="4774670"/>
            <a:ext cx="11030810" cy="830997"/>
            <a:chOff x="341520" y="4052309"/>
            <a:chExt cx="11030810" cy="830997"/>
          </a:xfrm>
        </p:grpSpPr>
        <p:sp>
          <p:nvSpPr>
            <p:cNvPr id="28" name="Rectangle 27"/>
            <p:cNvSpPr/>
            <p:nvPr/>
          </p:nvSpPr>
          <p:spPr>
            <a:xfrm>
              <a:off x="341520" y="4071693"/>
              <a:ext cx="11030810" cy="7263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>
                <a:buClr>
                  <a:srgbClr val="D0103A"/>
                </a:buClr>
                <a:defRPr/>
              </a:pPr>
              <a:r>
                <a:rPr lang="en-IE" sz="1400" kern="0" dirty="0">
                  <a:solidFill>
                    <a:schemeClr val="bg1"/>
                  </a:solidFill>
                </a:rPr>
                <a:t>Highlighting the </a:t>
              </a:r>
              <a:r>
                <a:rPr lang="en-IE" sz="1400" b="1" kern="0" dirty="0">
                  <a:solidFill>
                    <a:schemeClr val="bg1"/>
                  </a:solidFill>
                </a:rPr>
                <a:t>importance of bespoke products in the portfolio mix </a:t>
              </a:r>
              <a:r>
                <a:rPr lang="en-IE" sz="1400" kern="0" dirty="0">
                  <a:solidFill>
                    <a:schemeClr val="bg1"/>
                  </a:solidFill>
                </a:rPr>
                <a:t>and providing direction for consumer focus so as to improve overall targets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6234" y="4052309"/>
              <a:ext cx="52948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4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752"/>
            <a:ext cx="11911012" cy="619269"/>
          </a:xfrm>
        </p:spPr>
        <p:txBody>
          <a:bodyPr/>
          <a:lstStyle/>
          <a:p>
            <a:r>
              <a:rPr lang="en-GB" dirty="0"/>
              <a:t>Outcomes and Learnings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24" y="-42907"/>
            <a:ext cx="2290119" cy="22901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5086" y="1839827"/>
            <a:ext cx="11030810" cy="830997"/>
            <a:chOff x="335086" y="898790"/>
            <a:chExt cx="11030810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278F667-8E23-4CF2-888B-39935F96DC3E}"/>
                </a:ext>
              </a:extLst>
            </p:cNvPr>
            <p:cNvSpPr/>
            <p:nvPr/>
          </p:nvSpPr>
          <p:spPr>
            <a:xfrm>
              <a:off x="335086" y="918174"/>
              <a:ext cx="11030810" cy="7263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>
                <a:buClr>
                  <a:srgbClr val="D0103A"/>
                </a:buClr>
                <a:defRPr/>
              </a:pPr>
              <a:r>
                <a:rPr lang="en-IE" sz="1400" kern="0" dirty="0">
                  <a:solidFill>
                    <a:schemeClr val="bg1"/>
                  </a:solidFill>
                </a:rPr>
                <a:t>Successful </a:t>
              </a:r>
              <a:r>
                <a:rPr lang="en-IE" sz="1400" b="1" kern="0" dirty="0">
                  <a:solidFill>
                    <a:schemeClr val="bg1"/>
                  </a:solidFill>
                </a:rPr>
                <a:t>delivery of common language and terminology</a:t>
              </a:r>
              <a:r>
                <a:rPr lang="en-IE" sz="1400" kern="0" dirty="0">
                  <a:solidFill>
                    <a:schemeClr val="bg1"/>
                  </a:solidFill>
                </a:rPr>
                <a:t> across the business allowing for aligned feedback at a group level.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00" y="898790"/>
              <a:ext cx="44151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6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66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004" y="3186906"/>
            <a:ext cx="9281937" cy="172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E" sz="4800" b="1" dirty="0">
                <a:solidFill>
                  <a:schemeClr val="bg1"/>
                </a:solidFill>
              </a:rPr>
              <a:t>Bewley’s</a:t>
            </a:r>
            <a:r>
              <a:rPr lang="en-IE" sz="1600" b="1" dirty="0">
                <a:solidFill>
                  <a:schemeClr val="bg1"/>
                </a:solidFill>
              </a:rPr>
              <a:t> </a:t>
            </a:r>
            <a:r>
              <a:rPr lang="en-IE" sz="4800" b="1" dirty="0">
                <a:solidFill>
                  <a:schemeClr val="bg1"/>
                </a:solidFill>
              </a:rPr>
              <a:t/>
            </a:r>
            <a:br>
              <a:rPr lang="en-IE" sz="4800" b="1" dirty="0">
                <a:solidFill>
                  <a:schemeClr val="bg1"/>
                </a:solidFill>
              </a:rPr>
            </a:br>
            <a:r>
              <a:rPr lang="en-IE" sz="3000" b="1" dirty="0">
                <a:solidFill>
                  <a:schemeClr val="bg1"/>
                </a:solidFill>
              </a:rPr>
              <a:t>Spilling the Beans - Identifying a GPS for Growth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04" y="6174952"/>
            <a:ext cx="8438691" cy="406544"/>
          </a:xfrm>
        </p:spPr>
        <p:txBody>
          <a:bodyPr/>
          <a:lstStyle/>
          <a:p>
            <a:r>
              <a:rPr lang="en-GB" sz="1600" i="1" dirty="0">
                <a:solidFill>
                  <a:schemeClr val="bg1"/>
                </a:solidFill>
              </a:rPr>
              <a:t>Winners Showcase/Marketing Society Research Excellence Awards 2017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3004" y="5441643"/>
            <a:ext cx="8864213" cy="8072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Submission for:	Brand Development and Strategy</a:t>
            </a:r>
          </a:p>
          <a:p>
            <a:r>
              <a:rPr lang="en-GB" sz="1600" dirty="0">
                <a:solidFill>
                  <a:schemeClr val="bg1"/>
                </a:solidFill>
              </a:rPr>
              <a:t>Submitted by:	Sinead Mooney, Managing Director - RED C Research</a:t>
            </a:r>
          </a:p>
        </p:txBody>
      </p:sp>
      <p:pic>
        <p:nvPicPr>
          <p:cNvPr id="7" name="Picture 2" descr="cid:image001.jpg@01D26C0A.32D81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841" y="4361152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78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61022"/>
            <a:ext cx="11911012" cy="619269"/>
          </a:xfrm>
        </p:spPr>
        <p:txBody>
          <a:bodyPr/>
          <a:lstStyle/>
          <a:p>
            <a:r>
              <a:rPr lang="en-IE" dirty="0"/>
              <a:t>The Problem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8185" y="3079971"/>
            <a:ext cx="3399415" cy="1877437"/>
          </a:xfrm>
        </p:spPr>
        <p:txBody>
          <a:bodyPr wrap="square" lIns="0" tIns="0" rIns="0" bIns="0">
            <a:spAutoFit/>
          </a:bodyPr>
          <a:lstStyle/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/"/>
              <a:defRPr/>
            </a:pPr>
            <a:r>
              <a:rPr lang="en-IE" sz="1400" dirty="0"/>
              <a:t>Bewley’s is present in three markets; Ireland, UK and US. Each market is very different from the competitive set, as is the positioning of Bewley’s products within those markets.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/"/>
              <a:defRPr/>
            </a:pPr>
            <a:r>
              <a:rPr lang="en-IE" sz="1400" dirty="0"/>
              <a:t>This led to fragmented strategies that did not optimise the position and potential of the brand.</a:t>
            </a:r>
            <a:endParaRPr lang="en-US" sz="1400" dirty="0">
              <a:solidFill>
                <a:srgbClr val="22505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5791"/>
            <a:ext cx="4106419" cy="4106419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942840" y="3079971"/>
            <a:ext cx="3556432" cy="2246769"/>
          </a:xfrm>
        </p:spPr>
        <p:txBody>
          <a:bodyPr wrap="square" lIns="0" tIns="0" rIns="0" bIns="0">
            <a:spAutoFit/>
          </a:bodyPr>
          <a:lstStyle/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/"/>
              <a:defRPr/>
            </a:pPr>
            <a:r>
              <a:rPr lang="en-US" sz="1400" dirty="0">
                <a:solidFill>
                  <a:srgbClr val="22505F"/>
                </a:solidFill>
              </a:rPr>
              <a:t>The brand required a more cohesive strategy across the group. Therefore, there was a need to provide </a:t>
            </a:r>
            <a:r>
              <a:rPr lang="en-US" sz="1400" b="1" dirty="0">
                <a:solidFill>
                  <a:schemeClr val="tx2"/>
                </a:solidFill>
              </a:rPr>
              <a:t>hard facts and figures behind the brand and its importance to customers in order to have clarity for the direction moving forward</a:t>
            </a:r>
            <a:r>
              <a:rPr lang="en-US" sz="1400" dirty="0">
                <a:solidFill>
                  <a:srgbClr val="22505F"/>
                </a:solidFill>
              </a:rPr>
              <a:t>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/"/>
              <a:defRPr/>
            </a:pPr>
            <a:r>
              <a:rPr lang="en-US" sz="1400" dirty="0">
                <a:solidFill>
                  <a:srgbClr val="22505F"/>
                </a:solidFill>
              </a:rPr>
              <a:t>Ultimately the research needed to address how each market can untap revenue.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/"/>
              <a:defRPr/>
            </a:pPr>
            <a:endParaRPr lang="en-US" sz="1400" dirty="0">
              <a:solidFill>
                <a:srgbClr val="22505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8185" y="680290"/>
            <a:ext cx="7504736" cy="144000"/>
            <a:chOff x="258185" y="680290"/>
            <a:chExt cx="7504736" cy="144000"/>
          </a:xfrm>
        </p:grpSpPr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xmlns="" id="{9E604141-DA80-4746-9031-31D10B5B0D28}"/>
                </a:ext>
              </a:extLst>
            </p:cNvPr>
            <p:cNvSpPr/>
            <p:nvPr/>
          </p:nvSpPr>
          <p:spPr>
            <a:xfrm>
              <a:off x="258185" y="680290"/>
              <a:ext cx="3600000" cy="144000"/>
            </a:xfrm>
            <a:prstGeom prst="rect">
              <a:avLst/>
            </a:pr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350" kern="0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xmlns="" id="{9E604141-DA80-4746-9031-31D10B5B0D28}"/>
                </a:ext>
              </a:extLst>
            </p:cNvPr>
            <p:cNvSpPr/>
            <p:nvPr/>
          </p:nvSpPr>
          <p:spPr>
            <a:xfrm>
              <a:off x="4162921" y="680290"/>
              <a:ext cx="3600000" cy="144000"/>
            </a:xfrm>
            <a:prstGeom prst="rect">
              <a:avLst/>
            </a:prstGeom>
            <a:solidFill>
              <a:schemeClr val="accent1"/>
            </a:solidFill>
            <a:ln cap="flat">
              <a:solidFill>
                <a:schemeClr val="accent1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35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20">
            <a:extLst>
              <a:ext uri="{FF2B5EF4-FFF2-40B4-BE49-F238E27FC236}">
                <a16:creationId xmlns:a16="http://schemas.microsoft.com/office/drawing/2014/main" xmlns="" id="{9E604141-DA80-4746-9031-31D10B5B0D28}"/>
              </a:ext>
            </a:extLst>
          </p:cNvPr>
          <p:cNvSpPr/>
          <p:nvPr/>
        </p:nvSpPr>
        <p:spPr>
          <a:xfrm>
            <a:off x="8067656" y="680290"/>
            <a:ext cx="3600000" cy="144000"/>
          </a:xfrm>
          <a:prstGeom prst="rect">
            <a:avLst/>
          </a:pr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61022"/>
            <a:ext cx="11911012" cy="619269"/>
          </a:xfrm>
        </p:spPr>
        <p:txBody>
          <a:bodyPr/>
          <a:lstStyle/>
          <a:p>
            <a:r>
              <a:rPr lang="en-IE" dirty="0"/>
              <a:t>The Solution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871831" y="922570"/>
            <a:ext cx="8443576" cy="1415772"/>
          </a:xfrm>
        </p:spPr>
        <p:txBody>
          <a:bodyPr wrap="square" lIns="0" tIns="0" rIns="0" bIns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None/>
              <a:defRPr/>
            </a:pPr>
            <a:r>
              <a:rPr lang="en-IE" sz="1800" dirty="0">
                <a:cs typeface="Times New Roman" panose="02020603050405020304" pitchFamily="18" charset="0"/>
              </a:rPr>
              <a:t>The overall objective was to provide a</a:t>
            </a:r>
            <a:r>
              <a:rPr lang="en-IE" sz="1800" dirty="0"/>
              <a:t> ‘best in class’ strategic planning process;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None/>
              <a:defRPr/>
            </a:pPr>
            <a:r>
              <a:rPr lang="en-IE" sz="1800" dirty="0"/>
              <a:t>a </a:t>
            </a:r>
            <a:r>
              <a:rPr lang="en-US" sz="1800" b="1" dirty="0">
                <a:solidFill>
                  <a:schemeClr val="tx2"/>
                </a:solidFill>
              </a:rPr>
              <a:t>GPS for the Bewley’s</a:t>
            </a:r>
            <a:r>
              <a:rPr lang="en-GB" sz="1800" b="1" dirty="0">
                <a:solidFill>
                  <a:srgbClr val="22505F"/>
                </a:solidFill>
              </a:rPr>
              <a:t> </a:t>
            </a:r>
            <a:r>
              <a:rPr lang="en-GB" sz="1800" b="1" dirty="0">
                <a:solidFill>
                  <a:schemeClr val="tx2"/>
                </a:solidFill>
              </a:rPr>
              <a:t>brand</a:t>
            </a:r>
            <a:r>
              <a:rPr lang="en-GB" sz="1800" b="1" dirty="0">
                <a:solidFill>
                  <a:srgbClr val="22505F"/>
                </a:solidFill>
              </a:rPr>
              <a:t> </a:t>
            </a:r>
            <a:r>
              <a:rPr lang="en-GB" sz="1800" dirty="0">
                <a:solidFill>
                  <a:srgbClr val="22505F"/>
                </a:solidFill>
              </a:rPr>
              <a:t>- a clear pathway for growth built on solid strategic and commercial foundations to </a:t>
            </a:r>
            <a:r>
              <a:rPr lang="en-GB" sz="1800" b="1" dirty="0">
                <a:solidFill>
                  <a:schemeClr val="tx2"/>
                </a:solidFill>
              </a:rPr>
              <a:t>pave the way to 2025.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None/>
              <a:defRPr/>
            </a:pPr>
            <a:r>
              <a:rPr lang="en-IE" sz="1800" dirty="0"/>
              <a:t>Four key sources of detail were key to this strategy development</a:t>
            </a:r>
            <a:endParaRPr lang="en-GB" sz="1800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xmlns="" id="{9E604141-DA80-4746-9031-31D10B5B0D28}"/>
              </a:ext>
            </a:extLst>
          </p:cNvPr>
          <p:cNvSpPr/>
          <p:nvPr/>
        </p:nvSpPr>
        <p:spPr>
          <a:xfrm>
            <a:off x="258184" y="680289"/>
            <a:ext cx="11231851" cy="155429"/>
          </a:xfrm>
          <a:prstGeom prst="rect">
            <a:avLst/>
          </a:pr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0579" y="2942935"/>
            <a:ext cx="1366080" cy="932168"/>
            <a:chOff x="1189189" y="3264841"/>
            <a:chExt cx="1366080" cy="932168"/>
          </a:xfrm>
        </p:grpSpPr>
        <p:sp>
          <p:nvSpPr>
            <p:cNvPr id="18" name="TextBox 17"/>
            <p:cNvSpPr txBox="1"/>
            <p:nvPr/>
          </p:nvSpPr>
          <p:spPr>
            <a:xfrm>
              <a:off x="1189189" y="3889232"/>
              <a:ext cx="1366080" cy="3077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bg1"/>
                  </a:solidFill>
                </a:rPr>
                <a:t>MARKET SIZING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586" y="3264841"/>
              <a:ext cx="296826" cy="46896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621588" y="3682037"/>
            <a:ext cx="6948824" cy="896977"/>
            <a:chOff x="2585040" y="3100045"/>
            <a:chExt cx="6948824" cy="896977"/>
          </a:xfrm>
        </p:grpSpPr>
        <p:grpSp>
          <p:nvGrpSpPr>
            <p:cNvPr id="17" name="Group 16"/>
            <p:cNvGrpSpPr/>
            <p:nvPr/>
          </p:nvGrpSpPr>
          <p:grpSpPr>
            <a:xfrm>
              <a:off x="2585040" y="3100045"/>
              <a:ext cx="2193486" cy="896977"/>
              <a:chOff x="2793454" y="3300032"/>
              <a:chExt cx="2193486" cy="8969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793454" y="3889232"/>
                <a:ext cx="2193486" cy="30777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IE" sz="1400" b="1" dirty="0">
                    <a:solidFill>
                      <a:schemeClr val="bg1"/>
                    </a:solidFill>
                  </a:rPr>
                  <a:t>CONSUMER MARKET VIEW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592" y="3300032"/>
                <a:ext cx="434258" cy="486323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042605" y="3100047"/>
              <a:ext cx="2491259" cy="896975"/>
              <a:chOff x="5336980" y="3300034"/>
              <a:chExt cx="2491259" cy="89697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336980" y="3889232"/>
                <a:ext cx="2491259" cy="30777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IE" sz="1400" b="1" dirty="0">
                    <a:solidFill>
                      <a:schemeClr val="bg1"/>
                    </a:solidFill>
                  </a:rPr>
                  <a:t>B2B CUSTOMER MARKET VIEW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998" y="3300034"/>
                <a:ext cx="283211" cy="486322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4642789" y="4513566"/>
            <a:ext cx="2994025" cy="869969"/>
            <a:chOff x="8178279" y="3327040"/>
            <a:chExt cx="2994025" cy="869969"/>
          </a:xfrm>
        </p:grpSpPr>
        <p:sp>
          <p:nvSpPr>
            <p:cNvPr id="20" name="TextBox 19"/>
            <p:cNvSpPr txBox="1"/>
            <p:nvPr/>
          </p:nvSpPr>
          <p:spPr>
            <a:xfrm>
              <a:off x="8178279" y="3889232"/>
              <a:ext cx="2994025" cy="3077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bg1"/>
                  </a:solidFill>
                </a:rPr>
                <a:t>DIVISIONAL LED EXPERT KNOWLEDGE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444" y="3327040"/>
              <a:ext cx="335030" cy="459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61022"/>
            <a:ext cx="11911012" cy="619269"/>
          </a:xfrm>
        </p:spPr>
        <p:txBody>
          <a:bodyPr/>
          <a:lstStyle/>
          <a:p>
            <a:r>
              <a:rPr lang="en-IE" dirty="0"/>
              <a:t>The Outputs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8185" y="1190678"/>
            <a:ext cx="5400000" cy="775597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IE" sz="1400" dirty="0"/>
              <a:t>All data was brought together in </a:t>
            </a:r>
            <a:r>
              <a:rPr lang="en-IE" sz="1400" b="1" dirty="0">
                <a:solidFill>
                  <a:schemeClr val="tx2"/>
                </a:solidFill>
              </a:rPr>
              <a:t>Strategy Development Workshops.     </a:t>
            </a:r>
            <a:r>
              <a:rPr lang="en-IE" sz="1400" dirty="0"/>
              <a:t>This took place over the course of 2 days and saw RED C work alongside Bewley’s to delve in to data to identify opportunities within the portfolio so as to develop brand strategies for each market.   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67656" y="1190678"/>
            <a:ext cx="5400000" cy="430887"/>
          </a:xfrm>
        </p:spPr>
        <p:txBody>
          <a:bodyPr wrap="square" lIns="0" tIns="0" rIns="0" bIns="0">
            <a:sp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GB" sz="1400" dirty="0"/>
              <a:t>While still early days into fully realising the true impacts of the research, already there are reverberations across the group.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CD2116-715E-44FB-B33B-7F461099A493}"/>
              </a:ext>
            </a:extLst>
          </p:cNvPr>
          <p:cNvSpPr txBox="1"/>
          <p:nvPr/>
        </p:nvSpPr>
        <p:spPr>
          <a:xfrm>
            <a:off x="6274240" y="1857738"/>
            <a:ext cx="5400000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It has resulted in a </a:t>
            </a:r>
            <a:r>
              <a:rPr lang="en-IE" dirty="0">
                <a:solidFill>
                  <a:schemeClr val="bg1"/>
                </a:solidFill>
              </a:rPr>
              <a:t>new marketing structure that supports the group based on the knowledge that a portfolio can be developed which meets the needs of each of Bewley’s markets and aligns all key stakeholders in order to optimise group revenue.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40585" y="3726461"/>
            <a:ext cx="2854141" cy="2966823"/>
            <a:chOff x="4880507" y="3726461"/>
            <a:chExt cx="2854141" cy="29668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51908B2-0920-4E1E-997F-9C21C8E46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197" y="3726461"/>
              <a:ext cx="1669451" cy="25522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65F579A-C0E5-4195-912F-256D265AC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507" y="5286960"/>
              <a:ext cx="1555356" cy="1406324"/>
            </a:xfrm>
            <a:prstGeom prst="rect">
              <a:avLst/>
            </a:prstGeom>
          </p:spPr>
        </p:pic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xmlns="" id="{9E604141-DA80-4746-9031-31D10B5B0D28}"/>
              </a:ext>
            </a:extLst>
          </p:cNvPr>
          <p:cNvSpPr/>
          <p:nvPr/>
        </p:nvSpPr>
        <p:spPr>
          <a:xfrm>
            <a:off x="258185" y="680290"/>
            <a:ext cx="5400000" cy="144000"/>
          </a:xfrm>
          <a:prstGeom prst="rect">
            <a:avLst/>
          </a:pr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FFFFFF"/>
              </a:solidFill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xmlns="" id="{9E604141-DA80-4746-9031-31D10B5B0D28}"/>
              </a:ext>
            </a:extLst>
          </p:cNvPr>
          <p:cNvSpPr/>
          <p:nvPr/>
        </p:nvSpPr>
        <p:spPr>
          <a:xfrm>
            <a:off x="6267656" y="680290"/>
            <a:ext cx="5400000" cy="144000"/>
          </a:xfrm>
          <a:prstGeom prst="rect">
            <a:avLst/>
          </a:prstGeom>
          <a:solidFill>
            <a:schemeClr val="accent1"/>
          </a:solidFill>
          <a:ln cap="flat">
            <a:solidFill>
              <a:schemeClr val="accent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36" y="2794110"/>
            <a:ext cx="2577126" cy="35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93" y="44881"/>
            <a:ext cx="576000" cy="576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113" y="81551"/>
            <a:ext cx="11911012" cy="619269"/>
          </a:xfrm>
        </p:spPr>
        <p:txBody>
          <a:bodyPr/>
          <a:lstStyle/>
          <a:p>
            <a:r>
              <a:rPr lang="en-CA" dirty="0">
                <a:solidFill>
                  <a:srgbClr val="532E60"/>
                </a:solidFill>
              </a:rPr>
              <a:t>Specific Research Objectives and Delivery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5086" y="816411"/>
            <a:ext cx="11030810" cy="830997"/>
            <a:chOff x="335086" y="898790"/>
            <a:chExt cx="11030810" cy="83099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278F667-8E23-4CF2-888B-39935F96DC3E}"/>
                </a:ext>
              </a:extLst>
            </p:cNvPr>
            <p:cNvSpPr/>
            <p:nvPr/>
          </p:nvSpPr>
          <p:spPr>
            <a:xfrm>
              <a:off x="335086" y="918174"/>
              <a:ext cx="11030810" cy="7263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Provide an accurate view of the market size within each market by outlet type to allow for a commonality on which to base the most basic of decisions and report back at a group level.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00" y="898790"/>
              <a:ext cx="44151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5816" y="1883204"/>
            <a:ext cx="11030810" cy="830997"/>
            <a:chOff x="345816" y="1916139"/>
            <a:chExt cx="11030810" cy="8309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F7BAD41-FF48-484A-9CA3-B8748CA4E14C}"/>
                </a:ext>
              </a:extLst>
            </p:cNvPr>
            <p:cNvSpPr/>
            <p:nvPr/>
          </p:nvSpPr>
          <p:spPr>
            <a:xfrm>
              <a:off x="345816" y="1935523"/>
              <a:ext cx="11030810" cy="7263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Thoroughly understand out of home coffee drinkers; where and why they they drink coffee s so as to identify their </a:t>
              </a:r>
              <a:r>
                <a:rPr lang="en-IE" sz="1400" b="1" kern="0" dirty="0" err="1">
                  <a:solidFill>
                    <a:srgbClr val="FFFFFF"/>
                  </a:solidFill>
                </a:rPr>
                <a:t>needstates</a:t>
              </a:r>
              <a:r>
                <a:rPr lang="en-IE" sz="1400" b="1" kern="0" dirty="0">
                  <a:solidFill>
                    <a:srgbClr val="FFFFFF"/>
                  </a:solidFill>
                </a:rPr>
                <a:t> and how they vary by time of day so as to develop a customer centric approach.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530" y="1916139"/>
              <a:ext cx="53087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668" y="2949997"/>
            <a:ext cx="11030810" cy="830997"/>
            <a:chOff x="343668" y="2938657"/>
            <a:chExt cx="11030810" cy="830997"/>
          </a:xfrm>
        </p:grpSpPr>
        <p:sp>
          <p:nvSpPr>
            <p:cNvPr id="25" name="Rectangle 24"/>
            <p:cNvSpPr/>
            <p:nvPr/>
          </p:nvSpPr>
          <p:spPr>
            <a:xfrm>
              <a:off x="343668" y="2958041"/>
              <a:ext cx="11030810" cy="7263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Develop a prioritisation framework to ensure an informed customer-centric portfolio; helping identify the pots of value and the nuances and intricacies of these target segments across markets culminating in meaningful strategies for each.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382" y="2938657"/>
              <a:ext cx="55182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1520" y="4016790"/>
            <a:ext cx="11030810" cy="830997"/>
            <a:chOff x="341520" y="4052309"/>
            <a:chExt cx="11030810" cy="830997"/>
          </a:xfrm>
        </p:grpSpPr>
        <p:sp>
          <p:nvSpPr>
            <p:cNvPr id="27" name="Rectangle 26"/>
            <p:cNvSpPr/>
            <p:nvPr/>
          </p:nvSpPr>
          <p:spPr>
            <a:xfrm>
              <a:off x="341520" y="4071693"/>
              <a:ext cx="11030810" cy="7263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Establish where Bewley’s brands sit relative to competitors from a consumer and B2B customer perspective to give a 360 view of the brand and to provide a very clear vision for each market on where the brand could leverage opportunities and overcome threats.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6234" y="4052309"/>
              <a:ext cx="52948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251" y="5083583"/>
            <a:ext cx="11030810" cy="830997"/>
            <a:chOff x="352251" y="5165962"/>
            <a:chExt cx="11030810" cy="830997"/>
          </a:xfrm>
        </p:grpSpPr>
        <p:sp>
          <p:nvSpPr>
            <p:cNvPr id="29" name="Rectangle 28"/>
            <p:cNvSpPr/>
            <p:nvPr/>
          </p:nvSpPr>
          <p:spPr>
            <a:xfrm>
              <a:off x="352251" y="5185346"/>
              <a:ext cx="11030810" cy="72632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Ensure delivery and communication of the complex procedures and results in a simple, clear and actionable way; making it easy for stakeholders and staff to understand and act on outcomes while having extensive complex data sets as back-up.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965" y="5165962"/>
              <a:ext cx="55740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2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113" y="81551"/>
            <a:ext cx="11911012" cy="619269"/>
          </a:xfrm>
        </p:spPr>
        <p:txBody>
          <a:bodyPr/>
          <a:lstStyle/>
          <a:p>
            <a:r>
              <a:rPr lang="en-CA" dirty="0">
                <a:solidFill>
                  <a:srgbClr val="532E60"/>
                </a:solidFill>
              </a:rPr>
              <a:t>Specific Research Objectives and Delivery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488" y="871007"/>
            <a:ext cx="44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93" y="44881"/>
            <a:ext cx="576000" cy="576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3488" y="624175"/>
            <a:ext cx="11030810" cy="830997"/>
            <a:chOff x="335086" y="898790"/>
            <a:chExt cx="1103081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278F667-8E23-4CF2-888B-39935F96DC3E}"/>
                </a:ext>
              </a:extLst>
            </p:cNvPr>
            <p:cNvSpPr/>
            <p:nvPr/>
          </p:nvSpPr>
          <p:spPr>
            <a:xfrm>
              <a:off x="335086" y="918174"/>
              <a:ext cx="11030810" cy="7263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Provide an accurate view of the market size within each market by outlet type to allow for a commonality on which to base the most basic of decisions and report back at a group level.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9800" y="898790"/>
              <a:ext cx="44151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1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01" y="1817531"/>
            <a:ext cx="3485999" cy="48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1440970"/>
            <a:ext cx="1440000" cy="14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14" y="2651064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82" y="3192262"/>
            <a:ext cx="2230037" cy="22300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3488" y="624175"/>
            <a:ext cx="11030810" cy="830997"/>
            <a:chOff x="345816" y="1916139"/>
            <a:chExt cx="1103081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F7BAD41-FF48-484A-9CA3-B8748CA4E14C}"/>
                </a:ext>
              </a:extLst>
            </p:cNvPr>
            <p:cNvSpPr/>
            <p:nvPr/>
          </p:nvSpPr>
          <p:spPr>
            <a:xfrm>
              <a:off x="345816" y="1935523"/>
              <a:ext cx="11030810" cy="7263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Thoroughly understand out of home coffee drinkers; where and why they they drink coffee s so as to identify their </a:t>
              </a:r>
              <a:r>
                <a:rPr lang="en-IE" sz="1400" b="1" kern="0" dirty="0" err="1">
                  <a:solidFill>
                    <a:srgbClr val="FFFFFF"/>
                  </a:solidFill>
                </a:rPr>
                <a:t>needstates</a:t>
              </a:r>
              <a:r>
                <a:rPr lang="en-IE" sz="1400" b="1" kern="0" dirty="0">
                  <a:solidFill>
                    <a:srgbClr val="FFFFFF"/>
                  </a:solidFill>
                </a:rPr>
                <a:t> and how they vary by time of day so as to develop a customer centric approach.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530" y="1916139"/>
              <a:ext cx="53087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2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0494" y="12951"/>
            <a:ext cx="11911012" cy="619269"/>
          </a:xfrm>
        </p:spPr>
        <p:txBody>
          <a:bodyPr/>
          <a:lstStyle/>
          <a:p>
            <a:r>
              <a:rPr lang="en-CA" dirty="0">
                <a:solidFill>
                  <a:srgbClr val="532E60"/>
                </a:solidFill>
              </a:rPr>
              <a:t>Specific Research Objectives and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93" y="44881"/>
            <a:ext cx="576000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44" y="2688576"/>
            <a:ext cx="1440000" cy="144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81679" y="5180018"/>
            <a:ext cx="4428643" cy="1440000"/>
            <a:chOff x="3881679" y="5180018"/>
            <a:chExt cx="4428643" cy="1440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322" y="5180018"/>
              <a:ext cx="1440000" cy="144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679" y="5180018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4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488" y="624175"/>
            <a:ext cx="11030810" cy="830997"/>
            <a:chOff x="343668" y="2938657"/>
            <a:chExt cx="11030810" cy="830997"/>
          </a:xfrm>
        </p:grpSpPr>
        <p:sp>
          <p:nvSpPr>
            <p:cNvPr id="9" name="Rectangle 8"/>
            <p:cNvSpPr/>
            <p:nvPr/>
          </p:nvSpPr>
          <p:spPr>
            <a:xfrm>
              <a:off x="343668" y="2958041"/>
              <a:ext cx="11030810" cy="7263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tlCol="0" anchor="ctr"/>
            <a:lstStyle/>
            <a:p>
              <a:pPr lvl="0">
                <a:defRPr/>
              </a:pPr>
              <a:r>
                <a:rPr lang="en-IE" sz="1400" b="1" kern="0" dirty="0">
                  <a:solidFill>
                    <a:srgbClr val="FFFFFF"/>
                  </a:solidFill>
                </a:rPr>
                <a:t>Develop a prioritisation framework to ensure an informed customer-centric portfolio; helping identify the pots of value and the nuances and intricacies of these target segments across markets culminating in meaningful strategies for each.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382" y="2938657"/>
              <a:ext cx="55182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Walsheim" panose="02000503020000020003" pitchFamily="50" charset="0"/>
                </a:rPr>
                <a:t>3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9640" y="4753"/>
            <a:ext cx="11911012" cy="619269"/>
          </a:xfrm>
        </p:spPr>
        <p:txBody>
          <a:bodyPr/>
          <a:lstStyle/>
          <a:p>
            <a:r>
              <a:rPr lang="en-CA" dirty="0">
                <a:solidFill>
                  <a:srgbClr val="532E60"/>
                </a:solidFill>
              </a:rPr>
              <a:t>Specific Research Objectives and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93" y="44881"/>
            <a:ext cx="576000" cy="576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896" y="2425513"/>
            <a:ext cx="3815236" cy="3880395"/>
            <a:chOff x="244896" y="3224583"/>
            <a:chExt cx="3815236" cy="38803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4761">
              <a:off x="244896" y="5125837"/>
              <a:ext cx="1979141" cy="197914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98200" y="3224583"/>
              <a:ext cx="3661932" cy="3467886"/>
              <a:chOff x="398200" y="3224583"/>
              <a:chExt cx="3661932" cy="346788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30089">
                <a:off x="1348946" y="4030361"/>
                <a:ext cx="1979141" cy="197914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1707">
                <a:off x="2781742" y="5000212"/>
                <a:ext cx="1278390" cy="127839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565943">
                <a:off x="1053273" y="3674253"/>
                <a:ext cx="480962" cy="48096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7181">
                <a:off x="2951580" y="4008659"/>
                <a:ext cx="480962" cy="4809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16967">
                <a:off x="2169919" y="3224583"/>
                <a:ext cx="810794" cy="81079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62961">
                <a:off x="398200" y="4288649"/>
                <a:ext cx="841506" cy="84150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565943">
                <a:off x="2181857" y="6211507"/>
                <a:ext cx="480962" cy="480962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6698274" y="1440202"/>
            <a:ext cx="3575415" cy="4927070"/>
            <a:chOff x="6698274" y="1440202"/>
            <a:chExt cx="3575415" cy="49270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274" y="1440202"/>
              <a:ext cx="2269580" cy="475399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106" y="3593914"/>
              <a:ext cx="2024583" cy="277335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232319" y="2061080"/>
            <a:ext cx="2556343" cy="3200885"/>
            <a:chOff x="4044068" y="1237377"/>
            <a:chExt cx="3796715" cy="47539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68" y="1237377"/>
              <a:ext cx="2382592" cy="47539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12" y="3028990"/>
              <a:ext cx="1710171" cy="288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1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 slides">
  <a:themeElements>
    <a:clrScheme name="Custom 3">
      <a:dk1>
        <a:srgbClr val="22505F"/>
      </a:dk1>
      <a:lt1>
        <a:srgbClr val="FFFFFF"/>
      </a:lt1>
      <a:dk2>
        <a:srgbClr val="D0103A"/>
      </a:dk2>
      <a:lt2>
        <a:srgbClr val="3095B4"/>
      </a:lt2>
      <a:accent1>
        <a:srgbClr val="50C9B5"/>
      </a:accent1>
      <a:accent2>
        <a:srgbClr val="E37222"/>
      </a:accent2>
      <a:accent3>
        <a:srgbClr val="EAE900"/>
      </a:accent3>
      <a:accent4>
        <a:srgbClr val="C7B37F"/>
      </a:accent4>
      <a:accent5>
        <a:srgbClr val="532E60"/>
      </a:accent5>
      <a:accent6>
        <a:srgbClr val="CEC7BA"/>
      </a:accent6>
      <a:hlink>
        <a:srgbClr val="3FCFD5"/>
      </a:hlink>
      <a:folHlink>
        <a:srgbClr val="7030A0"/>
      </a:folHlink>
    </a:clrScheme>
    <a:fontScheme name="Red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d C Ireland Widescreen template" id="{BF8D4DEE-A7F5-49F2-BDDE-AB6A2CEDC799}" vid="{81805107-1BED-4946-A78A-DB9A502D326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Red C">
      <a:dk1>
        <a:sysClr val="windowText" lastClr="000000"/>
      </a:dk1>
      <a:lt1>
        <a:sysClr val="window" lastClr="FFFFFF"/>
      </a:lt1>
      <a:dk2>
        <a:srgbClr val="22505F"/>
      </a:dk2>
      <a:lt2>
        <a:srgbClr val="D0103A"/>
      </a:lt2>
      <a:accent1>
        <a:srgbClr val="50C9B5"/>
      </a:accent1>
      <a:accent2>
        <a:srgbClr val="CBC7BF"/>
      </a:accent2>
      <a:accent3>
        <a:srgbClr val="616365"/>
      </a:accent3>
      <a:accent4>
        <a:srgbClr val="E37222"/>
      </a:accent4>
      <a:accent5>
        <a:srgbClr val="532E60"/>
      </a:accent5>
      <a:accent6>
        <a:srgbClr val="EADF00"/>
      </a:accent6>
      <a:hlink>
        <a:srgbClr val="A1E7D8"/>
      </a:hlink>
      <a:folHlink>
        <a:srgbClr val="C7B37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 C Ireland Widescreen template" id="{BF8D4DEE-A7F5-49F2-BDDE-AB6A2CEDC799}" vid="{A5DEE54F-30E5-4983-A091-807693DB7294}"/>
    </a:ext>
  </a:extLst>
</a:theme>
</file>

<file path=ppt/theme/theme3.xml><?xml version="1.0" encoding="utf-8"?>
<a:theme xmlns:a="http://schemas.openxmlformats.org/drawingml/2006/main" name="Divider Slide">
  <a:themeElements>
    <a:clrScheme name="Red C">
      <a:dk1>
        <a:sysClr val="windowText" lastClr="000000"/>
      </a:dk1>
      <a:lt1>
        <a:sysClr val="window" lastClr="FFFFFF"/>
      </a:lt1>
      <a:dk2>
        <a:srgbClr val="22505F"/>
      </a:dk2>
      <a:lt2>
        <a:srgbClr val="D0103A"/>
      </a:lt2>
      <a:accent1>
        <a:srgbClr val="50C9B5"/>
      </a:accent1>
      <a:accent2>
        <a:srgbClr val="CBC7BF"/>
      </a:accent2>
      <a:accent3>
        <a:srgbClr val="616365"/>
      </a:accent3>
      <a:accent4>
        <a:srgbClr val="E37222"/>
      </a:accent4>
      <a:accent5>
        <a:srgbClr val="532E60"/>
      </a:accent5>
      <a:accent6>
        <a:srgbClr val="EADF00"/>
      </a:accent6>
      <a:hlink>
        <a:srgbClr val="A1E7D8"/>
      </a:hlink>
      <a:folHlink>
        <a:srgbClr val="C7B3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 C Ireland Widescreen template" id="{BF8D4DEE-A7F5-49F2-BDDE-AB6A2CEDC799}" vid="{895D4469-0F77-4550-A4B3-313EFD45E9DE}"/>
    </a:ext>
  </a:extLst>
</a:theme>
</file>

<file path=ppt/theme/theme4.xml><?xml version="1.0" encoding="utf-8"?>
<a:theme xmlns:a="http://schemas.openxmlformats.org/drawingml/2006/main" name="Thank You Slide">
  <a:themeElements>
    <a:clrScheme name="Red C">
      <a:dk1>
        <a:sysClr val="windowText" lastClr="000000"/>
      </a:dk1>
      <a:lt1>
        <a:sysClr val="window" lastClr="FFFFFF"/>
      </a:lt1>
      <a:dk2>
        <a:srgbClr val="22505F"/>
      </a:dk2>
      <a:lt2>
        <a:srgbClr val="D0103A"/>
      </a:lt2>
      <a:accent1>
        <a:srgbClr val="50C9B5"/>
      </a:accent1>
      <a:accent2>
        <a:srgbClr val="CBC7BF"/>
      </a:accent2>
      <a:accent3>
        <a:srgbClr val="616365"/>
      </a:accent3>
      <a:accent4>
        <a:srgbClr val="E37222"/>
      </a:accent4>
      <a:accent5>
        <a:srgbClr val="532E60"/>
      </a:accent5>
      <a:accent6>
        <a:srgbClr val="EADF00"/>
      </a:accent6>
      <a:hlink>
        <a:srgbClr val="A1E7D8"/>
      </a:hlink>
      <a:folHlink>
        <a:srgbClr val="C7B3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 C Ireland Widescreen template" id="{BF8D4DEE-A7F5-49F2-BDDE-AB6A2CEDC799}" vid="{EC6B672D-27D0-42DE-8FD2-00B400521688}"/>
    </a:ext>
  </a:extLst>
</a:theme>
</file>

<file path=ppt/theme/theme5.xml><?xml version="1.0" encoding="utf-8"?>
<a:theme xmlns:a="http://schemas.openxmlformats.org/drawingml/2006/main" name="Custom Design">
  <a:themeElements>
    <a:clrScheme name="RED C 2013">
      <a:dk1>
        <a:srgbClr val="22505F"/>
      </a:dk1>
      <a:lt1>
        <a:srgbClr val="FFFFFF"/>
      </a:lt1>
      <a:dk2>
        <a:srgbClr val="D0103A"/>
      </a:dk2>
      <a:lt2>
        <a:srgbClr val="3095B4"/>
      </a:lt2>
      <a:accent1>
        <a:srgbClr val="50C9B5"/>
      </a:accent1>
      <a:accent2>
        <a:srgbClr val="E37222"/>
      </a:accent2>
      <a:accent3>
        <a:srgbClr val="EAE900"/>
      </a:accent3>
      <a:accent4>
        <a:srgbClr val="C7B37F"/>
      </a:accent4>
      <a:accent5>
        <a:srgbClr val="532E60"/>
      </a:accent5>
      <a:accent6>
        <a:srgbClr val="CEC7BA"/>
      </a:accent6>
      <a:hlink>
        <a:srgbClr val="3FCFD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C_MSPPT_MasterTemplate_V4_LR150" id="{0B547B65-85DD-4901-B1BC-3FD5B3790A6D}" vid="{2164E8F8-B7B9-427A-AA28-2DB695F31270}"/>
    </a:ext>
  </a:extLst>
</a:theme>
</file>

<file path=ppt/theme/theme6.xml><?xml version="1.0" encoding="utf-8"?>
<a:theme xmlns:a="http://schemas.openxmlformats.org/drawingml/2006/main" name="9_RedC_Secondary  Colours">
  <a:themeElements>
    <a:clrScheme name="RED C 2013">
      <a:dk1>
        <a:srgbClr val="22505F"/>
      </a:dk1>
      <a:lt1>
        <a:srgbClr val="FFFFFF"/>
      </a:lt1>
      <a:dk2>
        <a:srgbClr val="D0103A"/>
      </a:dk2>
      <a:lt2>
        <a:srgbClr val="3095B4"/>
      </a:lt2>
      <a:accent1>
        <a:srgbClr val="50C9B5"/>
      </a:accent1>
      <a:accent2>
        <a:srgbClr val="E37222"/>
      </a:accent2>
      <a:accent3>
        <a:srgbClr val="EAE900"/>
      </a:accent3>
      <a:accent4>
        <a:srgbClr val="C7B37F"/>
      </a:accent4>
      <a:accent5>
        <a:srgbClr val="532E60"/>
      </a:accent5>
      <a:accent6>
        <a:srgbClr val="CEC7BA"/>
      </a:accent6>
      <a:hlink>
        <a:srgbClr val="3FCFD5"/>
      </a:hlink>
      <a:folHlink>
        <a:srgbClr val="7030A0"/>
      </a:folHlink>
    </a:clrScheme>
    <a:fontScheme name="Red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C_MSPPT_MasterTemplate_V4_LR150" id="{0B547B65-85DD-4901-B1BC-3FD5B3790A6D}" vid="{2E076CBB-A33F-41BE-8CBF-932BF7A2798A}"/>
    </a:ext>
  </a:extLst>
</a:theme>
</file>

<file path=ppt/theme/theme7.xml><?xml version="1.0" encoding="utf-8"?>
<a:theme xmlns:a="http://schemas.openxmlformats.org/drawingml/2006/main" name="1_Content slides">
  <a:themeElements>
    <a:clrScheme name="Custom 3">
      <a:dk1>
        <a:srgbClr val="22505F"/>
      </a:dk1>
      <a:lt1>
        <a:srgbClr val="FFFFFF"/>
      </a:lt1>
      <a:dk2>
        <a:srgbClr val="D0103A"/>
      </a:dk2>
      <a:lt2>
        <a:srgbClr val="3095B4"/>
      </a:lt2>
      <a:accent1>
        <a:srgbClr val="50C9B5"/>
      </a:accent1>
      <a:accent2>
        <a:srgbClr val="E37222"/>
      </a:accent2>
      <a:accent3>
        <a:srgbClr val="EAE900"/>
      </a:accent3>
      <a:accent4>
        <a:srgbClr val="C7B37F"/>
      </a:accent4>
      <a:accent5>
        <a:srgbClr val="532E60"/>
      </a:accent5>
      <a:accent6>
        <a:srgbClr val="CEC7BA"/>
      </a:accent6>
      <a:hlink>
        <a:srgbClr val="3FCFD5"/>
      </a:hlink>
      <a:folHlink>
        <a:srgbClr val="7030A0"/>
      </a:folHlink>
    </a:clrScheme>
    <a:fontScheme name="Red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d C Ireland Widescreen template" id="{BF8D4DEE-A7F5-49F2-BDDE-AB6A2CEDC799}" vid="{81805107-1BED-4946-A78A-DB9A502D326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16A8FCA-1530-274A-8B93-8A2502FD4DD4}" vid="{4A50E720-56D9-024F-AB59-44A9528D59A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C Ireland Widescreen template</Template>
  <TotalTime>6358</TotalTime>
  <Words>830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Courier New</vt:lpstr>
      <vt:lpstr>GT Walsheim</vt:lpstr>
      <vt:lpstr>Impact</vt:lpstr>
      <vt:lpstr>Times New Roman</vt:lpstr>
      <vt:lpstr>Trebuchet MS</vt:lpstr>
      <vt:lpstr>ヒラギノ角ゴ Pro W3</vt:lpstr>
      <vt:lpstr>Content slides</vt:lpstr>
      <vt:lpstr>Title Slide</vt:lpstr>
      <vt:lpstr>Divider Slide</vt:lpstr>
      <vt:lpstr>Thank You Slide</vt:lpstr>
      <vt:lpstr>Custom Design</vt:lpstr>
      <vt:lpstr>9_RedC_Secondary  Colours</vt:lpstr>
      <vt:lpstr>1_Content slides</vt:lpstr>
      <vt:lpstr>Office Theme</vt:lpstr>
      <vt:lpstr>PowerPoint Presentation</vt:lpstr>
      <vt:lpstr>Bewley’s  Spilling the Beans - Identifying a GPS for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Suzanne Stubbings</dc:creator>
  <cp:lastModifiedBy>marketing society</cp:lastModifiedBy>
  <cp:revision>653</cp:revision>
  <cp:lastPrinted>2018-01-12T12:35:31Z</cp:lastPrinted>
  <dcterms:created xsi:type="dcterms:W3CDTF">2016-04-15T10:48:15Z</dcterms:created>
  <dcterms:modified xsi:type="dcterms:W3CDTF">2018-01-22T11:29:18Z</dcterms:modified>
</cp:coreProperties>
</file>