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Lst>
  <p:notesMasterIdLst>
    <p:notesMasterId r:id="rId55"/>
  </p:notesMasterIdLst>
  <p:sldIdLst>
    <p:sldId id="309" r:id="rId2"/>
    <p:sldId id="256" r:id="rId3"/>
    <p:sldId id="257" r:id="rId4"/>
    <p:sldId id="315" r:id="rId5"/>
    <p:sldId id="259" r:id="rId6"/>
    <p:sldId id="260" r:id="rId7"/>
    <p:sldId id="261" r:id="rId8"/>
    <p:sldId id="262" r:id="rId9"/>
    <p:sldId id="263" r:id="rId10"/>
    <p:sldId id="264" r:id="rId11"/>
    <p:sldId id="265" r:id="rId12"/>
    <p:sldId id="266" r:id="rId13"/>
    <p:sldId id="267" r:id="rId14"/>
    <p:sldId id="268" r:id="rId15"/>
    <p:sldId id="316" r:id="rId16"/>
    <p:sldId id="270" r:id="rId17"/>
    <p:sldId id="317" r:id="rId18"/>
    <p:sldId id="318" r:id="rId19"/>
    <p:sldId id="319" r:id="rId20"/>
    <p:sldId id="320" r:id="rId21"/>
    <p:sldId id="321"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22" r:id="rId53"/>
    <p:sldId id="323"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7E92"/>
    <a:srgbClr val="008F91"/>
    <a:srgbClr val="AFC4CB"/>
    <a:srgbClr val="B80000"/>
    <a:srgbClr val="918853"/>
    <a:srgbClr val="464128"/>
    <a:srgbClr val="7093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892" autoAdjust="0"/>
    <p:restoredTop sz="50000" autoAdjust="0"/>
  </p:normalViewPr>
  <p:slideViewPr>
    <p:cSldViewPr snapToGrid="0" snapToObjects="1" showGuides="1">
      <p:cViewPr varScale="1">
        <p:scale>
          <a:sx n="82" d="100"/>
          <a:sy n="82" d="100"/>
        </p:scale>
        <p:origin x="120"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53A522-65CF-C242-8EAC-6DE42E18CCD6}" type="datetimeFigureOut">
              <a:rPr lang="en-US" smtClean="0"/>
              <a:t>6/13/2018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F46042-A54F-F140-9EE1-7037F5833085}" type="slidenum">
              <a:rPr lang="en-US" smtClean="0"/>
              <a:t>‹#›</a:t>
            </a:fld>
            <a:endParaRPr lang="en-US"/>
          </a:p>
        </p:txBody>
      </p:sp>
    </p:spTree>
    <p:extLst>
      <p:ext uri="{BB962C8B-B14F-4D97-AF65-F5344CB8AC3E}">
        <p14:creationId xmlns:p14="http://schemas.microsoft.com/office/powerpoint/2010/main" val="35511259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a:t>http://www.saffo.com/about-paul-saffo/</a:t>
            </a:r>
            <a:endParaRPr/>
          </a:p>
        </p:txBody>
      </p:sp>
    </p:spTree>
    <p:extLst>
      <p:ext uri="{BB962C8B-B14F-4D97-AF65-F5344CB8AC3E}">
        <p14:creationId xmlns:p14="http://schemas.microsoft.com/office/powerpoint/2010/main" val="1583398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 name="Shape 14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3705444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2065422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 name="Shape 1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340312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Shape 1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4090052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6" name="Shape 20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2984390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 name="Shape 2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1043803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6" name="Shape 23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GB"/>
              <a:t>Effective and effecient.</a:t>
            </a:r>
            <a:endParaRPr/>
          </a:p>
        </p:txBody>
      </p:sp>
    </p:spTree>
    <p:extLst>
      <p:ext uri="{BB962C8B-B14F-4D97-AF65-F5344CB8AC3E}">
        <p14:creationId xmlns:p14="http://schemas.microsoft.com/office/powerpoint/2010/main" val="2223781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1" name="Shape 2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GB"/>
              <a:t>Geographical, time zones, timesheets, </a:t>
            </a:r>
            <a:endParaRPr/>
          </a:p>
        </p:txBody>
      </p:sp>
    </p:spTree>
    <p:extLst>
      <p:ext uri="{BB962C8B-B14F-4D97-AF65-F5344CB8AC3E}">
        <p14:creationId xmlns:p14="http://schemas.microsoft.com/office/powerpoint/2010/main" val="2496380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Shape 2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6" name="Shape 2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GB"/>
              <a:t>Effective and effecient.</a:t>
            </a:r>
            <a:endParaRPr/>
          </a:p>
        </p:txBody>
      </p:sp>
    </p:spTree>
    <p:extLst>
      <p:ext uri="{BB962C8B-B14F-4D97-AF65-F5344CB8AC3E}">
        <p14:creationId xmlns:p14="http://schemas.microsoft.com/office/powerpoint/2010/main" val="1768242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1" name="Shape 28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1048679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GB"/>
              <a:t>Effective and effecient.</a:t>
            </a:r>
            <a:endParaRPr/>
          </a:p>
        </p:txBody>
      </p:sp>
    </p:spTree>
    <p:extLst>
      <p:ext uri="{BB962C8B-B14F-4D97-AF65-F5344CB8AC3E}">
        <p14:creationId xmlns:p14="http://schemas.microsoft.com/office/powerpoint/2010/main" val="129927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6" name="Shape 2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GB"/>
              <a:t>Effective and effecient.</a:t>
            </a:r>
            <a:endParaRPr/>
          </a:p>
        </p:txBody>
      </p:sp>
    </p:spTree>
    <p:extLst>
      <p:ext uri="{BB962C8B-B14F-4D97-AF65-F5344CB8AC3E}">
        <p14:creationId xmlns:p14="http://schemas.microsoft.com/office/powerpoint/2010/main" val="2725514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Shape 3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1" name="Shape 3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GB" sz="1500">
                <a:solidFill>
                  <a:srgbClr val="3C3C3C"/>
                </a:solidFill>
                <a:highlight>
                  <a:srgbClr val="FFFFFF"/>
                </a:highlight>
                <a:latin typeface="Times New Roman"/>
                <a:ea typeface="Times New Roman"/>
                <a:cs typeface="Times New Roman"/>
                <a:sym typeface="Times New Roman"/>
              </a:rPr>
              <a:t>The main reasons for bringing programmatic in-house were ROI attribution (cited by 47%), better audience targeting (44%) and improved campaign effectiveness (44%).</a:t>
            </a:r>
            <a:endParaRPr/>
          </a:p>
        </p:txBody>
      </p:sp>
    </p:spTree>
    <p:extLst>
      <p:ext uri="{BB962C8B-B14F-4D97-AF65-F5344CB8AC3E}">
        <p14:creationId xmlns:p14="http://schemas.microsoft.com/office/powerpoint/2010/main" val="35907848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8" name="Shape 32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GB" sz="1500">
                <a:solidFill>
                  <a:srgbClr val="3C3C3C"/>
                </a:solidFill>
                <a:highlight>
                  <a:srgbClr val="FFFFFF"/>
                </a:highlight>
                <a:latin typeface="Times New Roman"/>
                <a:ea typeface="Times New Roman"/>
                <a:cs typeface="Times New Roman"/>
                <a:sym typeface="Times New Roman"/>
              </a:rPr>
              <a:t>Aprais has been collecting data on client–agency relationships for 14 years. This covers 15,463 client–agency relationship evaluations from 91 countries. While the data covers creative and media agencies, it also extends to research, PR and other communication disciplines.</a:t>
            </a:r>
            <a:endParaRPr/>
          </a:p>
        </p:txBody>
      </p:sp>
    </p:spTree>
    <p:extLst>
      <p:ext uri="{BB962C8B-B14F-4D97-AF65-F5344CB8AC3E}">
        <p14:creationId xmlns:p14="http://schemas.microsoft.com/office/powerpoint/2010/main" val="9981352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6" name="Shape 34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GB" sz="1200">
                <a:solidFill>
                  <a:srgbClr val="434343"/>
                </a:solidFill>
                <a:latin typeface="Calibri"/>
                <a:ea typeface="Calibri"/>
                <a:cs typeface="Calibri"/>
                <a:sym typeface="Calibri"/>
              </a:rPr>
              <a:t>Campaign, the UK-based trade magazine, reported in 2013 that the average client-agency relationship dropped in length from seven years and two months (1984) to just two years and six months (2013).</a:t>
            </a:r>
            <a:endParaRPr sz="1200">
              <a:solidFill>
                <a:srgbClr val="434343"/>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5255511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Shape 3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2" name="Shape 3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sz="1200">
                <a:latin typeface="Calibri"/>
                <a:ea typeface="Calibri"/>
                <a:cs typeface="Calibri"/>
                <a:sym typeface="Calibri"/>
              </a:rPr>
              <a:t>Build engineering capabilities. </a:t>
            </a:r>
            <a:endParaRPr sz="1200">
              <a:latin typeface="Calibri"/>
              <a:ea typeface="Calibri"/>
              <a:cs typeface="Calibri"/>
              <a:sym typeface="Calibri"/>
            </a:endParaRPr>
          </a:p>
          <a:p>
            <a:pPr marL="0" lvl="0" indent="0">
              <a:spcBef>
                <a:spcPts val="0"/>
              </a:spcBef>
              <a:spcAft>
                <a:spcPts val="0"/>
              </a:spcAft>
              <a:buNone/>
            </a:pPr>
            <a:r>
              <a:rPr lang="en-GB" sz="1200">
                <a:latin typeface="Calibri"/>
                <a:ea typeface="Calibri"/>
                <a:cs typeface="Calibri"/>
                <a:sym typeface="Calibri"/>
              </a:rPr>
              <a:t>Build a learning culture that is open and fast.</a:t>
            </a:r>
            <a:endParaRPr sz="1200">
              <a:latin typeface="Calibri"/>
              <a:ea typeface="Calibri"/>
              <a:cs typeface="Calibri"/>
              <a:sym typeface="Calibri"/>
            </a:endParaRPr>
          </a:p>
          <a:p>
            <a:pPr marL="0" lvl="0" indent="0">
              <a:spcBef>
                <a:spcPts val="0"/>
              </a:spcBef>
              <a:spcAft>
                <a:spcPts val="0"/>
              </a:spcAft>
              <a:buNone/>
            </a:pPr>
            <a:r>
              <a:rPr lang="en-GB" sz="1200">
                <a:latin typeface="Calibri"/>
                <a:ea typeface="Calibri"/>
                <a:cs typeface="Calibri"/>
                <a:sym typeface="Calibri"/>
              </a:rPr>
              <a:t>Help clients create a proper culture of effectiveness. </a:t>
            </a:r>
            <a:endParaRPr sz="1200">
              <a:latin typeface="Calibri"/>
              <a:ea typeface="Calibri"/>
              <a:cs typeface="Calibri"/>
              <a:sym typeface="Calibri"/>
            </a:endParaRPr>
          </a:p>
          <a:p>
            <a:pPr marL="0" lvl="0" indent="0">
              <a:spcBef>
                <a:spcPts val="0"/>
              </a:spcBef>
              <a:spcAft>
                <a:spcPts val="0"/>
              </a:spcAft>
              <a:buNone/>
            </a:pPr>
            <a:r>
              <a:rPr lang="en-GB" sz="1200">
                <a:latin typeface="Calibri"/>
                <a:ea typeface="Calibri"/>
                <a:cs typeface="Calibri"/>
                <a:sym typeface="Calibri"/>
              </a:rPr>
              <a:t>Stress test the assumptions you have about what is creating value for clients. </a:t>
            </a:r>
            <a:endParaRPr sz="1200">
              <a:latin typeface="Calibri"/>
              <a:ea typeface="Calibri"/>
              <a:cs typeface="Calibri"/>
              <a:sym typeface="Calibri"/>
            </a:endParaRPr>
          </a:p>
          <a:p>
            <a:pPr marL="0" lvl="0" indent="0" rtl="0">
              <a:spcBef>
                <a:spcPts val="0"/>
              </a:spcBef>
              <a:spcAft>
                <a:spcPts val="0"/>
              </a:spcAft>
              <a:buNone/>
            </a:pPr>
            <a:endParaRPr sz="1200">
              <a:latin typeface="Calibri"/>
              <a:ea typeface="Calibri"/>
              <a:cs typeface="Calibri"/>
              <a:sym typeface="Calibri"/>
            </a:endParaRPr>
          </a:p>
        </p:txBody>
      </p:sp>
    </p:spTree>
    <p:extLst>
      <p:ext uri="{BB962C8B-B14F-4D97-AF65-F5344CB8AC3E}">
        <p14:creationId xmlns:p14="http://schemas.microsoft.com/office/powerpoint/2010/main" val="210621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Shape 3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7" name="Shape 37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2791119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7" name="Shape 39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36774298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Shape 4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7" name="Shape 41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35653482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Shape 4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3" name="Shape 43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22569069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8" name="Shape 44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1559632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GB"/>
              <a:t>Effective and effecient.</a:t>
            </a:r>
            <a:endParaRPr/>
          </a:p>
        </p:txBody>
      </p:sp>
    </p:spTree>
    <p:extLst>
      <p:ext uri="{BB962C8B-B14F-4D97-AF65-F5344CB8AC3E}">
        <p14:creationId xmlns:p14="http://schemas.microsoft.com/office/powerpoint/2010/main" val="11680649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Shape 4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3" name="Shape 46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GB"/>
              <a:t>All clients won’t be the same.</a:t>
            </a:r>
            <a:endParaRPr/>
          </a:p>
        </p:txBody>
      </p:sp>
    </p:spTree>
    <p:extLst>
      <p:ext uri="{BB962C8B-B14F-4D97-AF65-F5344CB8AC3E}">
        <p14:creationId xmlns:p14="http://schemas.microsoft.com/office/powerpoint/2010/main" val="2837066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Shape 4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8" name="Shape 4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3657361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Shape 4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8" name="Shape 49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14619246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Shape 5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15072229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Shape 5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8" name="Shape 53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817417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Shape 5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4" name="Shape 55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a:t>It isn’t enough to roll out the charts saying that emotional advertising or fame campaign are more profitable. We need people to understand why, in which circumstances, and what the risks are. So if fame campaigns are profiltable, why is every brand not doing it?</a:t>
            </a:r>
            <a:endParaRPr/>
          </a:p>
        </p:txBody>
      </p:sp>
    </p:spTree>
    <p:extLst>
      <p:ext uri="{BB962C8B-B14F-4D97-AF65-F5344CB8AC3E}">
        <p14:creationId xmlns:p14="http://schemas.microsoft.com/office/powerpoint/2010/main" val="26344678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Shape 5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9" name="Shape 56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11467269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Shape 5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6" name="Shape 58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30994687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Shape 6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1" name="Shape 60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GB"/>
              <a:t>Has an offer. Hopefully media placement has some targeting towards parents. </a:t>
            </a:r>
            <a:endParaRPr/>
          </a:p>
        </p:txBody>
      </p:sp>
    </p:spTree>
    <p:extLst>
      <p:ext uri="{BB962C8B-B14F-4D97-AF65-F5344CB8AC3E}">
        <p14:creationId xmlns:p14="http://schemas.microsoft.com/office/powerpoint/2010/main" val="3890662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Shape 6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7" name="Shape 61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277303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GB" sz="1050">
                <a:solidFill>
                  <a:schemeClr val="dk1"/>
                </a:solidFill>
              </a:rPr>
              <a:t>We are a mass marketing advertiser in a number of markets.</a:t>
            </a:r>
            <a:r>
              <a:rPr lang="en-GB">
                <a:solidFill>
                  <a:schemeClr val="dk1"/>
                </a:solidFill>
              </a:rPr>
              <a:t> </a:t>
            </a:r>
            <a:r>
              <a:rPr lang="en-GB" sz="1050">
                <a:solidFill>
                  <a:schemeClr val="dk1"/>
                </a:solidFill>
              </a:rPr>
              <a:t>Meet Eoin O’Brien and Paddy Geraghty. They have written, sold in and made 7 global TV ads for us in past six months. Their work is live in the US and we’re testing the work in multiple languages for several of our other markets, and expect will go live in many of these. Remember this is a global operation, a mass marketing advertiser. </a:t>
            </a:r>
            <a:endParaRPr/>
          </a:p>
        </p:txBody>
      </p:sp>
    </p:spTree>
    <p:extLst>
      <p:ext uri="{BB962C8B-B14F-4D97-AF65-F5344CB8AC3E}">
        <p14:creationId xmlns:p14="http://schemas.microsoft.com/office/powerpoint/2010/main" val="31070557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Shape 6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3" name="Shape 63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23662692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Shape 6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3" name="Shape 65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GB"/>
              <a:t>Love and hide buttons on spotify</a:t>
            </a:r>
            <a:endParaRPr/>
          </a:p>
        </p:txBody>
      </p:sp>
    </p:spTree>
    <p:extLst>
      <p:ext uri="{BB962C8B-B14F-4D97-AF65-F5344CB8AC3E}">
        <p14:creationId xmlns:p14="http://schemas.microsoft.com/office/powerpoint/2010/main" val="7518737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Shape 6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8" name="Shape 66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GB" sz="1200">
                <a:solidFill>
                  <a:schemeClr val="dk1"/>
                </a:solidFill>
                <a:latin typeface="Times New Roman"/>
                <a:ea typeface="Times New Roman"/>
                <a:cs typeface="Times New Roman"/>
                <a:sym typeface="Times New Roman"/>
              </a:rPr>
              <a:t>Good Will Hunting starring Matt Damon and the late Robin Williams.</a:t>
            </a:r>
            <a:endParaRPr sz="1200">
              <a:solidFill>
                <a:schemeClr val="dk1"/>
              </a:solidFill>
              <a:latin typeface="Times New Roman"/>
              <a:ea typeface="Times New Roman"/>
              <a:cs typeface="Times New Roman"/>
              <a:sym typeface="Times New Roman"/>
            </a:endParaRPr>
          </a:p>
          <a:p>
            <a:pPr marL="0" lvl="0" indent="0" rtl="0">
              <a:lnSpc>
                <a:spcPct val="115000"/>
              </a:lnSpc>
              <a:spcBef>
                <a:spcPts val="800"/>
              </a:spcBef>
              <a:spcAft>
                <a:spcPts val="0"/>
              </a:spcAft>
              <a:buClr>
                <a:schemeClr val="dk1"/>
              </a:buClr>
              <a:buSzPts val="1100"/>
              <a:buFont typeface="Arial"/>
              <a:buNone/>
            </a:pPr>
            <a:r>
              <a:rPr lang="en-GB" sz="1200">
                <a:solidFill>
                  <a:schemeClr val="dk1"/>
                </a:solidFill>
                <a:latin typeface="Times New Roman"/>
                <a:ea typeface="Times New Roman"/>
                <a:cs typeface="Times New Roman"/>
                <a:sym typeface="Times New Roman"/>
              </a:rPr>
              <a:t>It explains that users who mostly watch romantic films will be shown artwork featuring an image of the main character and his love interest. Alternatively, users who predominantly watch comedies are more likely to be shown artwork displaying the character played by Williams – who was a well-known comedy actor.</a:t>
            </a:r>
            <a:endParaRPr sz="1200">
              <a:solidFill>
                <a:schemeClr val="dk1"/>
              </a:solidFill>
              <a:latin typeface="Times New Roman"/>
              <a:ea typeface="Times New Roman"/>
              <a:cs typeface="Times New Roman"/>
              <a:sym typeface="Times New Roman"/>
            </a:endParaRPr>
          </a:p>
          <a:p>
            <a:pPr marL="0" lvl="0" indent="0" rtl="0">
              <a:spcBef>
                <a:spcPts val="80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27100847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Shape 6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3" name="Shape 67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26516581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Shape 6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8" name="Shape 6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6163463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Shape 6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3" name="Shape 69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24715820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Shape 7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8" name="Shape 7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GB"/>
              <a:t>When our self-image is at stake, we treat our fielding decisions as 100% or 0%: right versus wrong, skill versus luck, our responsibility versus outside our control. There are no shades of grey.</a:t>
            </a:r>
            <a:endParaRPr/>
          </a:p>
          <a:p>
            <a:pPr marL="0" lvl="0" indent="0" rtl="0">
              <a:spcBef>
                <a:spcPts val="0"/>
              </a:spcBef>
              <a:spcAft>
                <a:spcPts val="0"/>
              </a:spcAft>
              <a:buClr>
                <a:schemeClr val="dk1"/>
              </a:buClr>
              <a:buSzPts val="1100"/>
              <a:buFont typeface="Arial"/>
              <a:buNone/>
            </a:pPr>
            <a:endParaRPr/>
          </a:p>
          <a:p>
            <a:pPr marL="0" lvl="0" indent="0" rtl="0">
              <a:spcBef>
                <a:spcPts val="0"/>
              </a:spcBef>
              <a:spcAft>
                <a:spcPts val="0"/>
              </a:spcAft>
              <a:buClr>
                <a:schemeClr val="dk1"/>
              </a:buClr>
              <a:buSzPts val="1100"/>
              <a:buFont typeface="Arial"/>
              <a:buNone/>
            </a:pPr>
            <a:r>
              <a:rPr lang="en-GB"/>
              <a:t>There is lot of space between unequivocal “right” and “wrong.” When we move away from a world where there are only two opposing and discrete boxes that decisions can be put in—right or wrong—we start living in the continuum between the extremes. </a:t>
            </a:r>
            <a:endParaRPr/>
          </a:p>
          <a:p>
            <a:pPr marL="0" lvl="0" indent="0" rtl="0">
              <a:spcBef>
                <a:spcPts val="0"/>
              </a:spcBef>
              <a:spcAft>
                <a:spcPts val="0"/>
              </a:spcAft>
              <a:buClr>
                <a:schemeClr val="dk1"/>
              </a:buClr>
              <a:buSzPts val="1100"/>
              <a:buFont typeface="Arial"/>
              <a:buNone/>
            </a:pPr>
            <a:endParaRPr/>
          </a:p>
          <a:p>
            <a:pPr marL="0" lvl="0" indent="0" rtl="0">
              <a:spcBef>
                <a:spcPts val="0"/>
              </a:spcBef>
              <a:spcAft>
                <a:spcPts val="0"/>
              </a:spcAft>
              <a:buClr>
                <a:schemeClr val="dk1"/>
              </a:buClr>
              <a:buSzPts val="1100"/>
              <a:buFont typeface="Arial"/>
              <a:buNone/>
            </a:pPr>
            <a:r>
              <a:rPr lang="en-GB"/>
              <a:t>The smarter you are, the better you are at constructing a narrative that supports your beliefs, rationalizing and framing the data to fit your argument or point of view.</a:t>
            </a:r>
            <a:endParaRPr/>
          </a:p>
          <a:p>
            <a:pPr marL="0" lvl="0" indent="0" rtl="0">
              <a:spcBef>
                <a:spcPts val="0"/>
              </a:spcBef>
              <a:spcAft>
                <a:spcPts val="0"/>
              </a:spcAft>
              <a:buClr>
                <a:schemeClr val="dk1"/>
              </a:buClr>
              <a:buSzPts val="1100"/>
              <a:buFont typeface="Arial"/>
              <a:buNone/>
            </a:pPr>
            <a:endParaRPr/>
          </a:p>
          <a:p>
            <a:pPr marL="0" lvl="0" indent="0" rtl="0">
              <a:spcBef>
                <a:spcPts val="0"/>
              </a:spcBef>
              <a:spcAft>
                <a:spcPts val="0"/>
              </a:spcAft>
              <a:buClr>
                <a:schemeClr val="dk1"/>
              </a:buClr>
              <a:buSzPts val="1100"/>
              <a:buFont typeface="Arial"/>
              <a:buNone/>
            </a:pPr>
            <a:endParaRPr/>
          </a:p>
          <a:p>
            <a:pPr marL="0" lvl="0" indent="0" rtl="0">
              <a:spcBef>
                <a:spcPts val="0"/>
              </a:spcBef>
              <a:spcAft>
                <a:spcPts val="0"/>
              </a:spcAft>
              <a:buClr>
                <a:schemeClr val="dk1"/>
              </a:buClr>
              <a:buSzPts val="1100"/>
              <a:buFont typeface="Arial"/>
              <a:buNone/>
            </a:pPr>
            <a:endParaRPr/>
          </a:p>
          <a:p>
            <a:pPr marL="0" lvl="0" indent="0"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25476210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Shape 7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8" name="Shape 72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5846384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Shape 7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3" name="Shape 7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endParaRPr sz="1000"/>
          </a:p>
        </p:txBody>
      </p:sp>
    </p:spTree>
    <p:extLst>
      <p:ext uri="{BB962C8B-B14F-4D97-AF65-F5344CB8AC3E}">
        <p14:creationId xmlns:p14="http://schemas.microsoft.com/office/powerpoint/2010/main" val="6219923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Shape 7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8" name="Shape 7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GB" sz="1000">
                <a:solidFill>
                  <a:srgbClr val="434343"/>
                </a:solidFill>
                <a:highlight>
                  <a:schemeClr val="lt1"/>
                </a:highlight>
                <a:latin typeface="Calibri"/>
                <a:ea typeface="Calibri"/>
                <a:cs typeface="Calibri"/>
                <a:sym typeface="Calibri"/>
              </a:rPr>
              <a:t>So with no support from other channels such as TV, OOH etc. </a:t>
            </a:r>
            <a:r>
              <a:rPr lang="en-GB" sz="1000"/>
              <a:t>If, this would be helpful for channel decisions. </a:t>
            </a:r>
            <a:endParaRPr sz="1000"/>
          </a:p>
        </p:txBody>
      </p:sp>
    </p:spTree>
    <p:extLst>
      <p:ext uri="{BB962C8B-B14F-4D97-AF65-F5344CB8AC3E}">
        <p14:creationId xmlns:p14="http://schemas.microsoft.com/office/powerpoint/2010/main" val="3697824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GB" sz="1050">
                <a:solidFill>
                  <a:schemeClr val="dk1"/>
                </a:solidFill>
              </a:rPr>
              <a:t>We are a mass marketing advertiser in a number of markets.</a:t>
            </a:r>
            <a:r>
              <a:rPr lang="en-GB">
                <a:solidFill>
                  <a:schemeClr val="dk1"/>
                </a:solidFill>
              </a:rPr>
              <a:t> </a:t>
            </a:r>
            <a:r>
              <a:rPr lang="en-GB" sz="1050">
                <a:solidFill>
                  <a:schemeClr val="dk1"/>
                </a:solidFill>
              </a:rPr>
              <a:t>Meet Eoin O’Brien and Paddy Geraghty. They have written, sold in and made 7 global TV ads for us in past six months. Their work is live in the US and we’re testing the work in multiple languages for several of our other markets, and expect will go live in many of these. Remember this is a global operation, a mass marketing advertiser. </a:t>
            </a:r>
            <a:endParaRPr/>
          </a:p>
        </p:txBody>
      </p:sp>
    </p:spTree>
    <p:extLst>
      <p:ext uri="{BB962C8B-B14F-4D97-AF65-F5344CB8AC3E}">
        <p14:creationId xmlns:p14="http://schemas.microsoft.com/office/powerpoint/2010/main" val="29496998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Shape 7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3" name="Shape 77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GB"/>
              <a:t>Want to prove or disprove.</a:t>
            </a:r>
            <a:endParaRPr/>
          </a:p>
        </p:txBody>
      </p:sp>
    </p:spTree>
    <p:extLst>
      <p:ext uri="{BB962C8B-B14F-4D97-AF65-F5344CB8AC3E}">
        <p14:creationId xmlns:p14="http://schemas.microsoft.com/office/powerpoint/2010/main" val="15280653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Shape 7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8" name="Shape 78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GB"/>
              <a:t>Want to prove or disprove.</a:t>
            </a:r>
            <a:endParaRPr/>
          </a:p>
        </p:txBody>
      </p:sp>
    </p:spTree>
    <p:extLst>
      <p:ext uri="{BB962C8B-B14F-4D97-AF65-F5344CB8AC3E}">
        <p14:creationId xmlns:p14="http://schemas.microsoft.com/office/powerpoint/2010/main" val="31351592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Shape 8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3" name="Shape 80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GB"/>
              <a:t>Want to prove or disprove.</a:t>
            </a:r>
            <a:endParaRPr/>
          </a:p>
        </p:txBody>
      </p:sp>
    </p:spTree>
    <p:extLst>
      <p:ext uri="{BB962C8B-B14F-4D97-AF65-F5344CB8AC3E}">
        <p14:creationId xmlns:p14="http://schemas.microsoft.com/office/powerpoint/2010/main" val="1079538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GB" sz="1050">
                <a:solidFill>
                  <a:schemeClr val="dk1"/>
                </a:solidFill>
              </a:rPr>
              <a:t>We are a mass marketing advertiser in a number of markets.</a:t>
            </a:r>
            <a:r>
              <a:rPr lang="en-GB">
                <a:solidFill>
                  <a:schemeClr val="dk1"/>
                </a:solidFill>
              </a:rPr>
              <a:t> </a:t>
            </a:r>
            <a:r>
              <a:rPr lang="en-GB" sz="1050">
                <a:solidFill>
                  <a:schemeClr val="dk1"/>
                </a:solidFill>
              </a:rPr>
              <a:t>Meet Eoin O’Brien and Paddy Geraghty. They have written, sold in and made 7 global TV ads for us in past six months. Their work is live in the US and we’re testing the work in multiple languages for several of our other markets, and expect will go live in many of these. Remember this is a global operation, a mass marketing advertiser. </a:t>
            </a:r>
            <a:endParaRPr/>
          </a:p>
        </p:txBody>
      </p:sp>
    </p:spTree>
    <p:extLst>
      <p:ext uri="{BB962C8B-B14F-4D97-AF65-F5344CB8AC3E}">
        <p14:creationId xmlns:p14="http://schemas.microsoft.com/office/powerpoint/2010/main" val="756810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GB"/>
              <a:t>Effective and effecient.</a:t>
            </a:r>
            <a:endParaRPr/>
          </a:p>
        </p:txBody>
      </p:sp>
    </p:spTree>
    <p:extLst>
      <p:ext uri="{BB962C8B-B14F-4D97-AF65-F5344CB8AC3E}">
        <p14:creationId xmlns:p14="http://schemas.microsoft.com/office/powerpoint/2010/main" val="1338339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GB" sz="1050">
                <a:solidFill>
                  <a:schemeClr val="dk1"/>
                </a:solidFill>
              </a:rPr>
              <a:t>We are a mass marketing advertiser in a number of markets.</a:t>
            </a:r>
            <a:r>
              <a:rPr lang="en-GB">
                <a:solidFill>
                  <a:schemeClr val="dk1"/>
                </a:solidFill>
              </a:rPr>
              <a:t> </a:t>
            </a:r>
            <a:r>
              <a:rPr lang="en-GB" sz="1050">
                <a:solidFill>
                  <a:schemeClr val="dk1"/>
                </a:solidFill>
              </a:rPr>
              <a:t>Meet Eoin O’Brien and Paddy Geraghty. They have written, sold in and made 7 global TV ads for us in past six months. Their work is live in the US and we’re testing the work in multiple languages for several of our other markets, and expect will go live in many of these. Remember this is a global operation, a mass marketing advertiser. </a:t>
            </a:r>
            <a:endParaRPr/>
          </a:p>
        </p:txBody>
      </p:sp>
    </p:spTree>
    <p:extLst>
      <p:ext uri="{BB962C8B-B14F-4D97-AF65-F5344CB8AC3E}">
        <p14:creationId xmlns:p14="http://schemas.microsoft.com/office/powerpoint/2010/main" val="3255973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GB"/>
              <a:t>Effective and efficient.</a:t>
            </a:r>
            <a:endParaRPr/>
          </a:p>
        </p:txBody>
      </p:sp>
    </p:spTree>
    <p:extLst>
      <p:ext uri="{BB962C8B-B14F-4D97-AF65-F5344CB8AC3E}">
        <p14:creationId xmlns:p14="http://schemas.microsoft.com/office/powerpoint/2010/main" val="4172987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Shape 11"/>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Shape 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078592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112742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Shape 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GB" kern="0" smtClean="0">
                <a:solidFill>
                  <a:srgbClr val="595959"/>
                </a:solidFill>
                <a:cs typeface="Arial"/>
                <a:sym typeface="Arial"/>
              </a:rPr>
              <a:pPr defTabSz="1219170">
                <a:buClr>
                  <a:srgbClr val="000000"/>
                </a:buClr>
              </a:pPr>
              <a:t>‹#›</a:t>
            </a:fld>
            <a:endParaRPr lang="en-GB" kern="0">
              <a:solidFill>
                <a:srgbClr val="595959"/>
              </a:solidFill>
              <a:cs typeface="Arial"/>
              <a:sym typeface="Arial"/>
            </a:endParaRPr>
          </a:p>
        </p:txBody>
      </p:sp>
    </p:spTree>
    <p:extLst>
      <p:ext uri="{BB962C8B-B14F-4D97-AF65-F5344CB8AC3E}">
        <p14:creationId xmlns:p14="http://schemas.microsoft.com/office/powerpoint/2010/main" val="1668581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Shape 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301121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Shape 23"/>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Shape 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53081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294404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Shape 30"/>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Shape 3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78951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Shape 3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809792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Shape 36"/>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sp>
        <p:nvSpPr>
          <p:cNvPr id="37" name="Shape 37"/>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Shape 38"/>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Shape 3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Shape 4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621727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lstStyle>
            <a:lvl1pPr marL="609585" lvl="0" indent="-304792">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804601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Shape 45"/>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Shape 46"/>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Shape 4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876574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962678581"/>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9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609600" y="5026611"/>
            <a:ext cx="6705599" cy="1569660"/>
          </a:xfrm>
          <a:prstGeom prst="rect">
            <a:avLst/>
          </a:prstGeom>
          <a:noFill/>
        </p:spPr>
        <p:txBody>
          <a:bodyPr wrap="square" rtlCol="0">
            <a:spAutoFit/>
          </a:bodyPr>
          <a:lstStyle/>
          <a:p>
            <a:r>
              <a:rPr lang="en-US" sz="3200" b="1" dirty="0"/>
              <a:t>Paul Dervan, Senior Director of Brand Strategy, Indeed</a:t>
            </a:r>
          </a:p>
          <a:p>
            <a:r>
              <a:rPr lang="en-US" sz="3200" b="1" dirty="0">
                <a:solidFill>
                  <a:schemeClr val="bg1"/>
                </a:solidFill>
              </a:rPr>
              <a:t>@pauldervan</a:t>
            </a:r>
          </a:p>
        </p:txBody>
      </p:sp>
      <p:sp>
        <p:nvSpPr>
          <p:cNvPr id="7" name="Rectangle 6"/>
          <p:cNvSpPr/>
          <p:nvPr/>
        </p:nvSpPr>
        <p:spPr>
          <a:xfrm>
            <a:off x="6890537" y="6051509"/>
            <a:ext cx="5410455" cy="584775"/>
          </a:xfrm>
          <a:prstGeom prst="rect">
            <a:avLst/>
          </a:prstGeom>
        </p:spPr>
        <p:txBody>
          <a:bodyPr wrap="none">
            <a:spAutoFit/>
          </a:bodyPr>
          <a:lstStyle/>
          <a:p>
            <a:r>
              <a:rPr lang="en-US" sz="3200" b="1" dirty="0"/>
              <a:t>@Mktsociety #mktsoctalks</a:t>
            </a:r>
            <a:endParaRPr lang="en-US" sz="3200" dirty="0"/>
          </a:p>
        </p:txBody>
      </p:sp>
    </p:spTree>
    <p:extLst>
      <p:ext uri="{BB962C8B-B14F-4D97-AF65-F5344CB8AC3E}">
        <p14:creationId xmlns:p14="http://schemas.microsoft.com/office/powerpoint/2010/main" val="1454825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grpSp>
        <p:nvGrpSpPr>
          <p:cNvPr id="133" name="Shape 133"/>
          <p:cNvGrpSpPr/>
          <p:nvPr/>
        </p:nvGrpSpPr>
        <p:grpSpPr>
          <a:xfrm>
            <a:off x="197650" y="188303"/>
            <a:ext cx="727375" cy="393565"/>
            <a:chOff x="511075" y="2144975"/>
            <a:chExt cx="463414" cy="295233"/>
          </a:xfrm>
        </p:grpSpPr>
        <p:sp>
          <p:nvSpPr>
            <p:cNvPr id="134" name="Shape 134"/>
            <p:cNvSpPr/>
            <p:nvPr/>
          </p:nvSpPr>
          <p:spPr>
            <a:xfrm>
              <a:off x="511075" y="2144975"/>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Shape 135"/>
            <p:cNvSpPr/>
            <p:nvPr/>
          </p:nvSpPr>
          <p:spPr>
            <a:xfrm>
              <a:off x="511075" y="225043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Shape 136"/>
            <p:cNvSpPr/>
            <p:nvPr/>
          </p:nvSpPr>
          <p:spPr>
            <a:xfrm>
              <a:off x="511075" y="235532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Shape 137"/>
            <p:cNvSpPr/>
            <p:nvPr/>
          </p:nvSpPr>
          <p:spPr>
            <a:xfrm>
              <a:off x="673632" y="2145260"/>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Shape 138"/>
            <p:cNvSpPr/>
            <p:nvPr/>
          </p:nvSpPr>
          <p:spPr>
            <a:xfrm>
              <a:off x="673632" y="2250719"/>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Shape 139"/>
            <p:cNvSpPr/>
            <p:nvPr/>
          </p:nvSpPr>
          <p:spPr>
            <a:xfrm>
              <a:off x="673632" y="2355608"/>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Shape 140"/>
            <p:cNvSpPr/>
            <p:nvPr/>
          </p:nvSpPr>
          <p:spPr>
            <a:xfrm>
              <a:off x="836189" y="214525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Shape 141"/>
            <p:cNvSpPr/>
            <p:nvPr/>
          </p:nvSpPr>
          <p:spPr>
            <a:xfrm>
              <a:off x="836189" y="225071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Shape 142"/>
            <p:cNvSpPr/>
            <p:nvPr/>
          </p:nvSpPr>
          <p:spPr>
            <a:xfrm>
              <a:off x="836189" y="2355602"/>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43" name="Shape 143"/>
          <p:cNvSpPr txBox="1"/>
          <p:nvPr/>
        </p:nvSpPr>
        <p:spPr>
          <a:xfrm>
            <a:off x="1660667" y="2540667"/>
            <a:ext cx="8788000" cy="11320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GB" sz="3200" kern="0">
                <a:solidFill>
                  <a:srgbClr val="434343"/>
                </a:solidFill>
                <a:latin typeface="Calibri"/>
                <a:ea typeface="Calibri"/>
                <a:cs typeface="Calibri"/>
                <a:sym typeface="Calibri"/>
              </a:rPr>
              <a:t>But in 2018, they have written, sold-in, and produced </a:t>
            </a:r>
            <a:r>
              <a:rPr lang="en-GB" sz="3200" u="sng" kern="0">
                <a:solidFill>
                  <a:srgbClr val="D62C3C"/>
                </a:solidFill>
                <a:latin typeface="Calibri"/>
                <a:ea typeface="Calibri"/>
                <a:cs typeface="Calibri"/>
                <a:sym typeface="Calibri"/>
              </a:rPr>
              <a:t>six</a:t>
            </a:r>
            <a:r>
              <a:rPr lang="en-GB" sz="3200" kern="0">
                <a:solidFill>
                  <a:srgbClr val="434343"/>
                </a:solidFill>
                <a:latin typeface="Calibri"/>
                <a:ea typeface="Calibri"/>
                <a:cs typeface="Calibri"/>
                <a:sym typeface="Calibri"/>
              </a:rPr>
              <a:t> global TV ads. </a:t>
            </a:r>
            <a:endParaRPr sz="3200" kern="0">
              <a:solidFill>
                <a:srgbClr val="D62C3C"/>
              </a:solidFill>
              <a:latin typeface="Calibri"/>
              <a:ea typeface="Calibri"/>
              <a:cs typeface="Calibri"/>
              <a:sym typeface="Calibri"/>
            </a:endParaRPr>
          </a:p>
        </p:txBody>
      </p:sp>
    </p:spTree>
    <p:extLst>
      <p:ext uri="{BB962C8B-B14F-4D97-AF65-F5344CB8AC3E}">
        <p14:creationId xmlns:p14="http://schemas.microsoft.com/office/powerpoint/2010/main" val="1367469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grpSp>
        <p:nvGrpSpPr>
          <p:cNvPr id="148" name="Shape 148"/>
          <p:cNvGrpSpPr/>
          <p:nvPr/>
        </p:nvGrpSpPr>
        <p:grpSpPr>
          <a:xfrm>
            <a:off x="197650" y="188303"/>
            <a:ext cx="727375" cy="393565"/>
            <a:chOff x="511075" y="2144975"/>
            <a:chExt cx="463414" cy="295233"/>
          </a:xfrm>
        </p:grpSpPr>
        <p:sp>
          <p:nvSpPr>
            <p:cNvPr id="149" name="Shape 149"/>
            <p:cNvSpPr/>
            <p:nvPr/>
          </p:nvSpPr>
          <p:spPr>
            <a:xfrm>
              <a:off x="511075" y="2144975"/>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Shape 150"/>
            <p:cNvSpPr/>
            <p:nvPr/>
          </p:nvSpPr>
          <p:spPr>
            <a:xfrm>
              <a:off x="511075" y="225043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Shape 151"/>
            <p:cNvSpPr/>
            <p:nvPr/>
          </p:nvSpPr>
          <p:spPr>
            <a:xfrm>
              <a:off x="511075" y="235532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Shape 152"/>
            <p:cNvSpPr/>
            <p:nvPr/>
          </p:nvSpPr>
          <p:spPr>
            <a:xfrm>
              <a:off x="673632" y="2145260"/>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Shape 153"/>
            <p:cNvSpPr/>
            <p:nvPr/>
          </p:nvSpPr>
          <p:spPr>
            <a:xfrm>
              <a:off x="673632" y="2250719"/>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Shape 154"/>
            <p:cNvSpPr/>
            <p:nvPr/>
          </p:nvSpPr>
          <p:spPr>
            <a:xfrm>
              <a:off x="673632" y="2355608"/>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Shape 155"/>
            <p:cNvSpPr/>
            <p:nvPr/>
          </p:nvSpPr>
          <p:spPr>
            <a:xfrm>
              <a:off x="836189" y="214525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Shape 156"/>
            <p:cNvSpPr/>
            <p:nvPr/>
          </p:nvSpPr>
          <p:spPr>
            <a:xfrm>
              <a:off x="836189" y="225071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Shape 157"/>
            <p:cNvSpPr/>
            <p:nvPr/>
          </p:nvSpPr>
          <p:spPr>
            <a:xfrm>
              <a:off x="836189" y="2355602"/>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58" name="Shape 158"/>
          <p:cNvPicPr preferRelativeResize="0"/>
          <p:nvPr/>
        </p:nvPicPr>
        <p:blipFill>
          <a:blip r:embed="rId3">
            <a:alphaModFix/>
          </a:blip>
          <a:stretch>
            <a:fillRect/>
          </a:stretch>
        </p:blipFill>
        <p:spPr>
          <a:xfrm>
            <a:off x="-165869" y="0"/>
            <a:ext cx="12370071" cy="6944267"/>
          </a:xfrm>
          <a:prstGeom prst="rect">
            <a:avLst/>
          </a:prstGeom>
          <a:noFill/>
          <a:ln>
            <a:noFill/>
          </a:ln>
        </p:spPr>
      </p:pic>
    </p:spTree>
    <p:extLst>
      <p:ext uri="{BB962C8B-B14F-4D97-AF65-F5344CB8AC3E}">
        <p14:creationId xmlns:p14="http://schemas.microsoft.com/office/powerpoint/2010/main" val="227076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grpSp>
        <p:nvGrpSpPr>
          <p:cNvPr id="163" name="Shape 163"/>
          <p:cNvGrpSpPr/>
          <p:nvPr/>
        </p:nvGrpSpPr>
        <p:grpSpPr>
          <a:xfrm>
            <a:off x="197650" y="188303"/>
            <a:ext cx="727375" cy="393565"/>
            <a:chOff x="511075" y="2144975"/>
            <a:chExt cx="463414" cy="295233"/>
          </a:xfrm>
        </p:grpSpPr>
        <p:sp>
          <p:nvSpPr>
            <p:cNvPr id="164" name="Shape 164"/>
            <p:cNvSpPr/>
            <p:nvPr/>
          </p:nvSpPr>
          <p:spPr>
            <a:xfrm>
              <a:off x="511075" y="2144975"/>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Shape 165"/>
            <p:cNvSpPr/>
            <p:nvPr/>
          </p:nvSpPr>
          <p:spPr>
            <a:xfrm>
              <a:off x="511075" y="225043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Shape 166"/>
            <p:cNvSpPr/>
            <p:nvPr/>
          </p:nvSpPr>
          <p:spPr>
            <a:xfrm>
              <a:off x="511075" y="235532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Shape 167"/>
            <p:cNvSpPr/>
            <p:nvPr/>
          </p:nvSpPr>
          <p:spPr>
            <a:xfrm>
              <a:off x="673632" y="2145260"/>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Shape 168"/>
            <p:cNvSpPr/>
            <p:nvPr/>
          </p:nvSpPr>
          <p:spPr>
            <a:xfrm>
              <a:off x="673632" y="2250719"/>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Shape 169"/>
            <p:cNvSpPr/>
            <p:nvPr/>
          </p:nvSpPr>
          <p:spPr>
            <a:xfrm>
              <a:off x="673632" y="2355608"/>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Shape 170"/>
            <p:cNvSpPr/>
            <p:nvPr/>
          </p:nvSpPr>
          <p:spPr>
            <a:xfrm>
              <a:off x="836189" y="214525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Shape 171"/>
            <p:cNvSpPr/>
            <p:nvPr/>
          </p:nvSpPr>
          <p:spPr>
            <a:xfrm>
              <a:off x="836189" y="225071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Shape 172"/>
            <p:cNvSpPr/>
            <p:nvPr/>
          </p:nvSpPr>
          <p:spPr>
            <a:xfrm>
              <a:off x="836189" y="2355602"/>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73" name="Shape 173"/>
          <p:cNvPicPr preferRelativeResize="0"/>
          <p:nvPr/>
        </p:nvPicPr>
        <p:blipFill>
          <a:blip r:embed="rId3">
            <a:alphaModFix/>
          </a:blip>
          <a:stretch>
            <a:fillRect/>
          </a:stretch>
        </p:blipFill>
        <p:spPr>
          <a:xfrm>
            <a:off x="-46050" y="1"/>
            <a:ext cx="12345884" cy="6921033"/>
          </a:xfrm>
          <a:prstGeom prst="rect">
            <a:avLst/>
          </a:prstGeom>
          <a:noFill/>
          <a:ln>
            <a:noFill/>
          </a:ln>
        </p:spPr>
      </p:pic>
    </p:spTree>
    <p:extLst>
      <p:ext uri="{BB962C8B-B14F-4D97-AF65-F5344CB8AC3E}">
        <p14:creationId xmlns:p14="http://schemas.microsoft.com/office/powerpoint/2010/main" val="958175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grpSp>
        <p:nvGrpSpPr>
          <p:cNvPr id="178" name="Shape 178"/>
          <p:cNvGrpSpPr/>
          <p:nvPr/>
        </p:nvGrpSpPr>
        <p:grpSpPr>
          <a:xfrm>
            <a:off x="197650" y="188303"/>
            <a:ext cx="727375" cy="393565"/>
            <a:chOff x="511075" y="2144975"/>
            <a:chExt cx="463414" cy="295233"/>
          </a:xfrm>
        </p:grpSpPr>
        <p:sp>
          <p:nvSpPr>
            <p:cNvPr id="179" name="Shape 179"/>
            <p:cNvSpPr/>
            <p:nvPr/>
          </p:nvSpPr>
          <p:spPr>
            <a:xfrm>
              <a:off x="511075" y="2144975"/>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Shape 180"/>
            <p:cNvSpPr/>
            <p:nvPr/>
          </p:nvSpPr>
          <p:spPr>
            <a:xfrm>
              <a:off x="511075" y="225043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Shape 181"/>
            <p:cNvSpPr/>
            <p:nvPr/>
          </p:nvSpPr>
          <p:spPr>
            <a:xfrm>
              <a:off x="511075" y="235532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Shape 182"/>
            <p:cNvSpPr/>
            <p:nvPr/>
          </p:nvSpPr>
          <p:spPr>
            <a:xfrm>
              <a:off x="673632" y="2145260"/>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Shape 183"/>
            <p:cNvSpPr/>
            <p:nvPr/>
          </p:nvSpPr>
          <p:spPr>
            <a:xfrm>
              <a:off x="673632" y="2250719"/>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Shape 184"/>
            <p:cNvSpPr/>
            <p:nvPr/>
          </p:nvSpPr>
          <p:spPr>
            <a:xfrm>
              <a:off x="673632" y="2355608"/>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Shape 185"/>
            <p:cNvSpPr/>
            <p:nvPr/>
          </p:nvSpPr>
          <p:spPr>
            <a:xfrm>
              <a:off x="836189" y="214525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Shape 186"/>
            <p:cNvSpPr/>
            <p:nvPr/>
          </p:nvSpPr>
          <p:spPr>
            <a:xfrm>
              <a:off x="836189" y="225071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Shape 187"/>
            <p:cNvSpPr/>
            <p:nvPr/>
          </p:nvSpPr>
          <p:spPr>
            <a:xfrm>
              <a:off x="836189" y="2355602"/>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88" name="Shape 188"/>
          <p:cNvPicPr preferRelativeResize="0"/>
          <p:nvPr/>
        </p:nvPicPr>
        <p:blipFill>
          <a:blip r:embed="rId3">
            <a:alphaModFix/>
          </a:blip>
          <a:stretch>
            <a:fillRect/>
          </a:stretch>
        </p:blipFill>
        <p:spPr>
          <a:xfrm>
            <a:off x="-107767" y="-60733"/>
            <a:ext cx="12469267" cy="7027933"/>
          </a:xfrm>
          <a:prstGeom prst="rect">
            <a:avLst/>
          </a:prstGeom>
          <a:noFill/>
          <a:ln>
            <a:noFill/>
          </a:ln>
        </p:spPr>
      </p:pic>
    </p:spTree>
    <p:extLst>
      <p:ext uri="{BB962C8B-B14F-4D97-AF65-F5344CB8AC3E}">
        <p14:creationId xmlns:p14="http://schemas.microsoft.com/office/powerpoint/2010/main" val="11757725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grpSp>
        <p:nvGrpSpPr>
          <p:cNvPr id="193" name="Shape 193"/>
          <p:cNvGrpSpPr/>
          <p:nvPr/>
        </p:nvGrpSpPr>
        <p:grpSpPr>
          <a:xfrm>
            <a:off x="197650" y="188303"/>
            <a:ext cx="727375" cy="393565"/>
            <a:chOff x="511075" y="2144975"/>
            <a:chExt cx="463414" cy="295233"/>
          </a:xfrm>
        </p:grpSpPr>
        <p:sp>
          <p:nvSpPr>
            <p:cNvPr id="194" name="Shape 194"/>
            <p:cNvSpPr/>
            <p:nvPr/>
          </p:nvSpPr>
          <p:spPr>
            <a:xfrm>
              <a:off x="511075" y="2144975"/>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Shape 195"/>
            <p:cNvSpPr/>
            <p:nvPr/>
          </p:nvSpPr>
          <p:spPr>
            <a:xfrm>
              <a:off x="511075" y="225043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Shape 196"/>
            <p:cNvSpPr/>
            <p:nvPr/>
          </p:nvSpPr>
          <p:spPr>
            <a:xfrm>
              <a:off x="511075" y="235532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Shape 197"/>
            <p:cNvSpPr/>
            <p:nvPr/>
          </p:nvSpPr>
          <p:spPr>
            <a:xfrm>
              <a:off x="673632" y="2145260"/>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Shape 198"/>
            <p:cNvSpPr/>
            <p:nvPr/>
          </p:nvSpPr>
          <p:spPr>
            <a:xfrm>
              <a:off x="673632" y="2250719"/>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Shape 199"/>
            <p:cNvSpPr/>
            <p:nvPr/>
          </p:nvSpPr>
          <p:spPr>
            <a:xfrm>
              <a:off x="673632" y="2355608"/>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Shape 200"/>
            <p:cNvSpPr/>
            <p:nvPr/>
          </p:nvSpPr>
          <p:spPr>
            <a:xfrm>
              <a:off x="836189" y="214525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Shape 201"/>
            <p:cNvSpPr/>
            <p:nvPr/>
          </p:nvSpPr>
          <p:spPr>
            <a:xfrm>
              <a:off x="836189" y="225071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Shape 202"/>
            <p:cNvSpPr/>
            <p:nvPr/>
          </p:nvSpPr>
          <p:spPr>
            <a:xfrm>
              <a:off x="836189" y="2355602"/>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03" name="Shape 203"/>
          <p:cNvPicPr preferRelativeResize="0"/>
          <p:nvPr/>
        </p:nvPicPr>
        <p:blipFill>
          <a:blip r:embed="rId3">
            <a:alphaModFix/>
          </a:blip>
          <a:stretch>
            <a:fillRect/>
          </a:stretch>
        </p:blipFill>
        <p:spPr>
          <a:xfrm>
            <a:off x="-176767" y="-70167"/>
            <a:ext cx="12467499" cy="7012965"/>
          </a:xfrm>
          <a:prstGeom prst="rect">
            <a:avLst/>
          </a:prstGeom>
          <a:noFill/>
          <a:ln>
            <a:noFill/>
          </a:ln>
        </p:spPr>
      </p:pic>
    </p:spTree>
    <p:extLst>
      <p:ext uri="{BB962C8B-B14F-4D97-AF65-F5344CB8AC3E}">
        <p14:creationId xmlns:p14="http://schemas.microsoft.com/office/powerpoint/2010/main" val="2252254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grpSp>
        <p:nvGrpSpPr>
          <p:cNvPr id="208" name="Shape 208"/>
          <p:cNvGrpSpPr/>
          <p:nvPr/>
        </p:nvGrpSpPr>
        <p:grpSpPr>
          <a:xfrm>
            <a:off x="197650" y="188303"/>
            <a:ext cx="727375" cy="393565"/>
            <a:chOff x="511075" y="2144975"/>
            <a:chExt cx="463414" cy="295233"/>
          </a:xfrm>
        </p:grpSpPr>
        <p:sp>
          <p:nvSpPr>
            <p:cNvPr id="209" name="Shape 209"/>
            <p:cNvSpPr/>
            <p:nvPr/>
          </p:nvSpPr>
          <p:spPr>
            <a:xfrm>
              <a:off x="511075" y="2144975"/>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Shape 210"/>
            <p:cNvSpPr/>
            <p:nvPr/>
          </p:nvSpPr>
          <p:spPr>
            <a:xfrm>
              <a:off x="511075" y="225043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Shape 211"/>
            <p:cNvSpPr/>
            <p:nvPr/>
          </p:nvSpPr>
          <p:spPr>
            <a:xfrm>
              <a:off x="511075" y="235532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Shape 212"/>
            <p:cNvSpPr/>
            <p:nvPr/>
          </p:nvSpPr>
          <p:spPr>
            <a:xfrm>
              <a:off x="673632" y="2145260"/>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Shape 213"/>
            <p:cNvSpPr/>
            <p:nvPr/>
          </p:nvSpPr>
          <p:spPr>
            <a:xfrm>
              <a:off x="673632" y="2250719"/>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Shape 214"/>
            <p:cNvSpPr/>
            <p:nvPr/>
          </p:nvSpPr>
          <p:spPr>
            <a:xfrm>
              <a:off x="673632" y="2355608"/>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Shape 215"/>
            <p:cNvSpPr/>
            <p:nvPr/>
          </p:nvSpPr>
          <p:spPr>
            <a:xfrm>
              <a:off x="836189" y="214525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Shape 216"/>
            <p:cNvSpPr/>
            <p:nvPr/>
          </p:nvSpPr>
          <p:spPr>
            <a:xfrm>
              <a:off x="836189" y="225071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Shape 217"/>
            <p:cNvSpPr/>
            <p:nvPr/>
          </p:nvSpPr>
          <p:spPr>
            <a:xfrm>
              <a:off x="836189" y="2355602"/>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18" name="Shape 218"/>
          <p:cNvPicPr preferRelativeResize="0"/>
          <p:nvPr/>
        </p:nvPicPr>
        <p:blipFill>
          <a:blip r:embed="rId3">
            <a:alphaModFix/>
          </a:blip>
          <a:stretch>
            <a:fillRect/>
          </a:stretch>
        </p:blipFill>
        <p:spPr>
          <a:xfrm>
            <a:off x="-36712" y="3"/>
            <a:ext cx="12284312" cy="6913568"/>
          </a:xfrm>
          <a:prstGeom prst="rect">
            <a:avLst/>
          </a:prstGeom>
          <a:noFill/>
          <a:ln>
            <a:noFill/>
          </a:ln>
        </p:spPr>
      </p:pic>
    </p:spTree>
    <p:extLst>
      <p:ext uri="{BB962C8B-B14F-4D97-AF65-F5344CB8AC3E}">
        <p14:creationId xmlns:p14="http://schemas.microsoft.com/office/powerpoint/2010/main" val="1494085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grpSp>
        <p:nvGrpSpPr>
          <p:cNvPr id="223" name="Shape 223"/>
          <p:cNvGrpSpPr/>
          <p:nvPr/>
        </p:nvGrpSpPr>
        <p:grpSpPr>
          <a:xfrm>
            <a:off x="197650" y="188303"/>
            <a:ext cx="727375" cy="393565"/>
            <a:chOff x="511075" y="2144975"/>
            <a:chExt cx="463414" cy="295233"/>
          </a:xfrm>
        </p:grpSpPr>
        <p:sp>
          <p:nvSpPr>
            <p:cNvPr id="224" name="Shape 224"/>
            <p:cNvSpPr/>
            <p:nvPr/>
          </p:nvSpPr>
          <p:spPr>
            <a:xfrm>
              <a:off x="511075" y="2144975"/>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 name="Shape 225"/>
            <p:cNvSpPr/>
            <p:nvPr/>
          </p:nvSpPr>
          <p:spPr>
            <a:xfrm>
              <a:off x="511075" y="225043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 name="Shape 226"/>
            <p:cNvSpPr/>
            <p:nvPr/>
          </p:nvSpPr>
          <p:spPr>
            <a:xfrm>
              <a:off x="511075" y="235532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 name="Shape 227"/>
            <p:cNvSpPr/>
            <p:nvPr/>
          </p:nvSpPr>
          <p:spPr>
            <a:xfrm>
              <a:off x="673632" y="2145260"/>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 name="Shape 228"/>
            <p:cNvSpPr/>
            <p:nvPr/>
          </p:nvSpPr>
          <p:spPr>
            <a:xfrm>
              <a:off x="673632" y="2250719"/>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 name="Shape 229"/>
            <p:cNvSpPr/>
            <p:nvPr/>
          </p:nvSpPr>
          <p:spPr>
            <a:xfrm>
              <a:off x="673632" y="2355608"/>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 name="Shape 230"/>
            <p:cNvSpPr/>
            <p:nvPr/>
          </p:nvSpPr>
          <p:spPr>
            <a:xfrm>
              <a:off x="836189" y="214525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 name="Shape 231"/>
            <p:cNvSpPr/>
            <p:nvPr/>
          </p:nvSpPr>
          <p:spPr>
            <a:xfrm>
              <a:off x="836189" y="225071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 name="Shape 232"/>
            <p:cNvSpPr/>
            <p:nvPr/>
          </p:nvSpPr>
          <p:spPr>
            <a:xfrm>
              <a:off x="836189" y="2355602"/>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33" name="Shape 233"/>
          <p:cNvPicPr preferRelativeResize="0"/>
          <p:nvPr/>
        </p:nvPicPr>
        <p:blipFill>
          <a:blip r:embed="rId3">
            <a:alphaModFix/>
          </a:blip>
          <a:stretch>
            <a:fillRect/>
          </a:stretch>
        </p:blipFill>
        <p:spPr>
          <a:xfrm>
            <a:off x="-103525" y="0"/>
            <a:ext cx="12361895" cy="6953565"/>
          </a:xfrm>
          <a:prstGeom prst="rect">
            <a:avLst/>
          </a:prstGeom>
          <a:noFill/>
          <a:ln>
            <a:noFill/>
          </a:ln>
        </p:spPr>
      </p:pic>
    </p:spTree>
    <p:extLst>
      <p:ext uri="{BB962C8B-B14F-4D97-AF65-F5344CB8AC3E}">
        <p14:creationId xmlns:p14="http://schemas.microsoft.com/office/powerpoint/2010/main" val="1238695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grpSp>
        <p:nvGrpSpPr>
          <p:cNvPr id="238" name="Shape 238"/>
          <p:cNvGrpSpPr/>
          <p:nvPr/>
        </p:nvGrpSpPr>
        <p:grpSpPr>
          <a:xfrm>
            <a:off x="197650" y="188303"/>
            <a:ext cx="727375" cy="393565"/>
            <a:chOff x="511075" y="2144975"/>
            <a:chExt cx="463414" cy="295233"/>
          </a:xfrm>
        </p:grpSpPr>
        <p:sp>
          <p:nvSpPr>
            <p:cNvPr id="239" name="Shape 239"/>
            <p:cNvSpPr/>
            <p:nvPr/>
          </p:nvSpPr>
          <p:spPr>
            <a:xfrm>
              <a:off x="511075" y="2144975"/>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 name="Shape 240"/>
            <p:cNvSpPr/>
            <p:nvPr/>
          </p:nvSpPr>
          <p:spPr>
            <a:xfrm>
              <a:off x="511075" y="225043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 name="Shape 241"/>
            <p:cNvSpPr/>
            <p:nvPr/>
          </p:nvSpPr>
          <p:spPr>
            <a:xfrm>
              <a:off x="511075" y="235532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 name="Shape 242"/>
            <p:cNvSpPr/>
            <p:nvPr/>
          </p:nvSpPr>
          <p:spPr>
            <a:xfrm>
              <a:off x="673632" y="2145260"/>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Shape 243"/>
            <p:cNvSpPr/>
            <p:nvPr/>
          </p:nvSpPr>
          <p:spPr>
            <a:xfrm>
              <a:off x="673632" y="2250719"/>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 name="Shape 244"/>
            <p:cNvSpPr/>
            <p:nvPr/>
          </p:nvSpPr>
          <p:spPr>
            <a:xfrm>
              <a:off x="673632" y="2355608"/>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 name="Shape 245"/>
            <p:cNvSpPr/>
            <p:nvPr/>
          </p:nvSpPr>
          <p:spPr>
            <a:xfrm>
              <a:off x="836189" y="214525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 name="Shape 246"/>
            <p:cNvSpPr/>
            <p:nvPr/>
          </p:nvSpPr>
          <p:spPr>
            <a:xfrm>
              <a:off x="836189" y="225071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 name="Shape 247"/>
            <p:cNvSpPr/>
            <p:nvPr/>
          </p:nvSpPr>
          <p:spPr>
            <a:xfrm>
              <a:off x="836189" y="2355602"/>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48" name="Shape 248"/>
          <p:cNvSpPr txBox="1"/>
          <p:nvPr/>
        </p:nvSpPr>
        <p:spPr>
          <a:xfrm>
            <a:off x="1660667" y="2540667"/>
            <a:ext cx="8788000" cy="11320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GB" sz="3200" kern="0">
                <a:solidFill>
                  <a:srgbClr val="434343"/>
                </a:solidFill>
                <a:latin typeface="Calibri"/>
                <a:ea typeface="Calibri"/>
                <a:cs typeface="Calibri"/>
                <a:sym typeface="Calibri"/>
              </a:rPr>
              <a:t>What is the secret of </a:t>
            </a:r>
            <a:r>
              <a:rPr lang="en-GB" sz="3200" u="sng" kern="0">
                <a:solidFill>
                  <a:srgbClr val="D62C3C"/>
                </a:solidFill>
                <a:latin typeface="Calibri"/>
                <a:ea typeface="Calibri"/>
                <a:cs typeface="Calibri"/>
                <a:sym typeface="Calibri"/>
              </a:rPr>
              <a:t>their</a:t>
            </a:r>
            <a:r>
              <a:rPr lang="en-GB" sz="3200" kern="0">
                <a:solidFill>
                  <a:srgbClr val="434343"/>
                </a:solidFill>
                <a:latin typeface="Calibri"/>
                <a:ea typeface="Calibri"/>
                <a:cs typeface="Calibri"/>
                <a:sym typeface="Calibri"/>
              </a:rPr>
              <a:t> success?</a:t>
            </a:r>
            <a:endParaRPr sz="3200" kern="0">
              <a:solidFill>
                <a:srgbClr val="D62C3C"/>
              </a:solidFill>
              <a:latin typeface="Calibri"/>
              <a:ea typeface="Calibri"/>
              <a:cs typeface="Calibri"/>
              <a:sym typeface="Calibri"/>
            </a:endParaRPr>
          </a:p>
        </p:txBody>
      </p:sp>
    </p:spTree>
    <p:extLst>
      <p:ext uri="{BB962C8B-B14F-4D97-AF65-F5344CB8AC3E}">
        <p14:creationId xmlns:p14="http://schemas.microsoft.com/office/powerpoint/2010/main" val="3901812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grpSp>
        <p:nvGrpSpPr>
          <p:cNvPr id="253" name="Shape 253"/>
          <p:cNvGrpSpPr/>
          <p:nvPr/>
        </p:nvGrpSpPr>
        <p:grpSpPr>
          <a:xfrm>
            <a:off x="197650" y="188303"/>
            <a:ext cx="727375" cy="393565"/>
            <a:chOff x="511075" y="2144975"/>
            <a:chExt cx="463414" cy="295233"/>
          </a:xfrm>
        </p:grpSpPr>
        <p:sp>
          <p:nvSpPr>
            <p:cNvPr id="254" name="Shape 254"/>
            <p:cNvSpPr/>
            <p:nvPr/>
          </p:nvSpPr>
          <p:spPr>
            <a:xfrm>
              <a:off x="511075" y="2144975"/>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 name="Shape 255"/>
            <p:cNvSpPr/>
            <p:nvPr/>
          </p:nvSpPr>
          <p:spPr>
            <a:xfrm>
              <a:off x="511075" y="225043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Shape 256"/>
            <p:cNvSpPr/>
            <p:nvPr/>
          </p:nvSpPr>
          <p:spPr>
            <a:xfrm>
              <a:off x="511075" y="235532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Shape 257"/>
            <p:cNvSpPr/>
            <p:nvPr/>
          </p:nvSpPr>
          <p:spPr>
            <a:xfrm>
              <a:off x="673632" y="2145260"/>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Shape 258"/>
            <p:cNvSpPr/>
            <p:nvPr/>
          </p:nvSpPr>
          <p:spPr>
            <a:xfrm>
              <a:off x="673632" y="2250719"/>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Shape 259"/>
            <p:cNvSpPr/>
            <p:nvPr/>
          </p:nvSpPr>
          <p:spPr>
            <a:xfrm>
              <a:off x="673632" y="2355608"/>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Shape 260"/>
            <p:cNvSpPr/>
            <p:nvPr/>
          </p:nvSpPr>
          <p:spPr>
            <a:xfrm>
              <a:off x="836189" y="214525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Shape 261"/>
            <p:cNvSpPr/>
            <p:nvPr/>
          </p:nvSpPr>
          <p:spPr>
            <a:xfrm>
              <a:off x="836189" y="225071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Shape 262"/>
            <p:cNvSpPr/>
            <p:nvPr/>
          </p:nvSpPr>
          <p:spPr>
            <a:xfrm>
              <a:off x="836189" y="2355602"/>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63" name="Shape 263"/>
          <p:cNvSpPr txBox="1"/>
          <p:nvPr/>
        </p:nvSpPr>
        <p:spPr>
          <a:xfrm>
            <a:off x="1660667" y="2377567"/>
            <a:ext cx="8788000" cy="14664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GB" sz="3200" kern="0">
                <a:solidFill>
                  <a:srgbClr val="434343"/>
                </a:solidFill>
                <a:latin typeface="Calibri"/>
                <a:ea typeface="Calibri"/>
                <a:cs typeface="Calibri"/>
                <a:sym typeface="Calibri"/>
              </a:rPr>
              <a:t>We try to remove all </a:t>
            </a:r>
            <a:r>
              <a:rPr lang="en-GB" sz="3200" u="sng" kern="0">
                <a:solidFill>
                  <a:srgbClr val="D62C3C"/>
                </a:solidFill>
                <a:latin typeface="Calibri"/>
                <a:ea typeface="Calibri"/>
                <a:cs typeface="Calibri"/>
                <a:sym typeface="Calibri"/>
              </a:rPr>
              <a:t>barriers</a:t>
            </a:r>
            <a:r>
              <a:rPr lang="en-GB" sz="3200" kern="0">
                <a:solidFill>
                  <a:srgbClr val="434343"/>
                </a:solidFill>
                <a:latin typeface="Calibri"/>
                <a:ea typeface="Calibri"/>
                <a:cs typeface="Calibri"/>
                <a:sym typeface="Calibri"/>
              </a:rPr>
              <a:t> to great work - time zones, time wasted, timesheets. </a:t>
            </a:r>
            <a:endParaRPr sz="3200" kern="0">
              <a:solidFill>
                <a:srgbClr val="D62C3C"/>
              </a:solidFill>
              <a:latin typeface="Calibri"/>
              <a:ea typeface="Calibri"/>
              <a:cs typeface="Calibri"/>
              <a:sym typeface="Calibri"/>
            </a:endParaRPr>
          </a:p>
        </p:txBody>
      </p:sp>
    </p:spTree>
    <p:extLst>
      <p:ext uri="{BB962C8B-B14F-4D97-AF65-F5344CB8AC3E}">
        <p14:creationId xmlns:p14="http://schemas.microsoft.com/office/powerpoint/2010/main" val="890521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grpSp>
        <p:nvGrpSpPr>
          <p:cNvPr id="268" name="Shape 268"/>
          <p:cNvGrpSpPr/>
          <p:nvPr/>
        </p:nvGrpSpPr>
        <p:grpSpPr>
          <a:xfrm>
            <a:off x="197650" y="188303"/>
            <a:ext cx="727375" cy="393565"/>
            <a:chOff x="511075" y="2144975"/>
            <a:chExt cx="463414" cy="295233"/>
          </a:xfrm>
        </p:grpSpPr>
        <p:sp>
          <p:nvSpPr>
            <p:cNvPr id="269" name="Shape 269"/>
            <p:cNvSpPr/>
            <p:nvPr/>
          </p:nvSpPr>
          <p:spPr>
            <a:xfrm>
              <a:off x="511075" y="2144975"/>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 name="Shape 270"/>
            <p:cNvSpPr/>
            <p:nvPr/>
          </p:nvSpPr>
          <p:spPr>
            <a:xfrm>
              <a:off x="511075" y="225043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 name="Shape 271"/>
            <p:cNvSpPr/>
            <p:nvPr/>
          </p:nvSpPr>
          <p:spPr>
            <a:xfrm>
              <a:off x="511075" y="235532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 name="Shape 272"/>
            <p:cNvSpPr/>
            <p:nvPr/>
          </p:nvSpPr>
          <p:spPr>
            <a:xfrm>
              <a:off x="673632" y="2145260"/>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 name="Shape 273"/>
            <p:cNvSpPr/>
            <p:nvPr/>
          </p:nvSpPr>
          <p:spPr>
            <a:xfrm>
              <a:off x="673632" y="2250719"/>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 name="Shape 274"/>
            <p:cNvSpPr/>
            <p:nvPr/>
          </p:nvSpPr>
          <p:spPr>
            <a:xfrm>
              <a:off x="673632" y="2355608"/>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Shape 275"/>
            <p:cNvSpPr/>
            <p:nvPr/>
          </p:nvSpPr>
          <p:spPr>
            <a:xfrm>
              <a:off x="836189" y="214525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Shape 276"/>
            <p:cNvSpPr/>
            <p:nvPr/>
          </p:nvSpPr>
          <p:spPr>
            <a:xfrm>
              <a:off x="836189" y="225071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Shape 277"/>
            <p:cNvSpPr/>
            <p:nvPr/>
          </p:nvSpPr>
          <p:spPr>
            <a:xfrm>
              <a:off x="836189" y="2355602"/>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78" name="Shape 278"/>
          <p:cNvSpPr txBox="1"/>
          <p:nvPr/>
        </p:nvSpPr>
        <p:spPr>
          <a:xfrm>
            <a:off x="1660667" y="2540667"/>
            <a:ext cx="8788000" cy="11320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GB" sz="3200" kern="0">
                <a:solidFill>
                  <a:srgbClr val="434343"/>
                </a:solidFill>
                <a:latin typeface="Calibri"/>
                <a:ea typeface="Calibri"/>
                <a:cs typeface="Calibri"/>
                <a:sym typeface="Calibri"/>
              </a:rPr>
              <a:t>Is </a:t>
            </a:r>
            <a:r>
              <a:rPr lang="en-GB" sz="3200" u="sng" kern="0">
                <a:solidFill>
                  <a:srgbClr val="D62C3C"/>
                </a:solidFill>
                <a:latin typeface="Calibri"/>
                <a:ea typeface="Calibri"/>
                <a:cs typeface="Calibri"/>
                <a:sym typeface="Calibri"/>
              </a:rPr>
              <a:t>KV13</a:t>
            </a:r>
            <a:r>
              <a:rPr lang="en-GB" sz="3200" kern="0">
                <a:solidFill>
                  <a:srgbClr val="434343"/>
                </a:solidFill>
                <a:latin typeface="Calibri"/>
                <a:ea typeface="Calibri"/>
                <a:cs typeface="Calibri"/>
                <a:sym typeface="Calibri"/>
              </a:rPr>
              <a:t> the exception or the norm in future of agency-client relationships?</a:t>
            </a:r>
            <a:endParaRPr sz="3200" kern="0">
              <a:solidFill>
                <a:srgbClr val="D62C3C"/>
              </a:solidFill>
              <a:latin typeface="Calibri"/>
              <a:ea typeface="Calibri"/>
              <a:cs typeface="Calibri"/>
              <a:sym typeface="Calibri"/>
            </a:endParaRPr>
          </a:p>
        </p:txBody>
      </p:sp>
    </p:spTree>
    <p:extLst>
      <p:ext uri="{BB962C8B-B14F-4D97-AF65-F5344CB8AC3E}">
        <p14:creationId xmlns:p14="http://schemas.microsoft.com/office/powerpoint/2010/main" val="691877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62C3C"/>
        </a:solidFill>
        <a:effectLst/>
      </p:bgPr>
    </p:bg>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1305367" y="3192633"/>
            <a:ext cx="6996000" cy="602800"/>
          </a:xfrm>
          <a:prstGeom prst="rect">
            <a:avLst/>
          </a:prstGeom>
        </p:spPr>
        <p:txBody>
          <a:bodyPr spcFirstLastPara="1" wrap="square" lIns="121900" tIns="121900" rIns="121900" bIns="121900" anchor="b" anchorCtr="0">
            <a:noAutofit/>
          </a:bodyPr>
          <a:lstStyle/>
          <a:p>
            <a:pPr algn="l">
              <a:buSzPts val="1100"/>
            </a:pPr>
            <a:r>
              <a:rPr lang="en-GB" sz="3200">
                <a:solidFill>
                  <a:schemeClr val="lt1"/>
                </a:solidFill>
                <a:latin typeface="Calibri"/>
                <a:ea typeface="Calibri"/>
                <a:cs typeface="Calibri"/>
                <a:sym typeface="Calibri"/>
              </a:rPr>
              <a:t>A perspective through a client lens</a:t>
            </a:r>
            <a:endParaRPr sz="3200">
              <a:solidFill>
                <a:srgbClr val="FFFFFF"/>
              </a:solidFill>
              <a:latin typeface="Calibri"/>
              <a:ea typeface="Calibri"/>
              <a:cs typeface="Calibri"/>
              <a:sym typeface="Calibri"/>
            </a:endParaRPr>
          </a:p>
        </p:txBody>
      </p:sp>
      <p:sp>
        <p:nvSpPr>
          <p:cNvPr id="55" name="Shape 55"/>
          <p:cNvSpPr/>
          <p:nvPr/>
        </p:nvSpPr>
        <p:spPr>
          <a:xfrm>
            <a:off x="577983" y="3242069"/>
            <a:ext cx="217200" cy="112800"/>
          </a:xfrm>
          <a:prstGeom prst="flowChartAlternateProcess">
            <a:avLst/>
          </a:pr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Shape 56"/>
          <p:cNvSpPr/>
          <p:nvPr/>
        </p:nvSpPr>
        <p:spPr>
          <a:xfrm>
            <a:off x="577983" y="3382653"/>
            <a:ext cx="217200" cy="112800"/>
          </a:xfrm>
          <a:prstGeom prst="flowChartAlternateProcess">
            <a:avLst/>
          </a:pr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Shape 57"/>
          <p:cNvSpPr/>
          <p:nvPr/>
        </p:nvSpPr>
        <p:spPr>
          <a:xfrm>
            <a:off x="577983" y="3522477"/>
            <a:ext cx="217200" cy="112800"/>
          </a:xfrm>
          <a:prstGeom prst="flowChartAlternateProcess">
            <a:avLst/>
          </a:pr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Shape 58"/>
          <p:cNvSpPr/>
          <p:nvPr/>
        </p:nvSpPr>
        <p:spPr>
          <a:xfrm>
            <a:off x="833132" y="3242449"/>
            <a:ext cx="217200" cy="112800"/>
          </a:xfrm>
          <a:prstGeom prst="flowChartAlternateProcess">
            <a:avLst/>
          </a:pr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Shape 59"/>
          <p:cNvSpPr/>
          <p:nvPr/>
        </p:nvSpPr>
        <p:spPr>
          <a:xfrm>
            <a:off x="833132" y="3383033"/>
            <a:ext cx="217200" cy="112800"/>
          </a:xfrm>
          <a:prstGeom prst="flowChartAlternateProcess">
            <a:avLst/>
          </a:pr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Shape 60"/>
          <p:cNvSpPr/>
          <p:nvPr/>
        </p:nvSpPr>
        <p:spPr>
          <a:xfrm>
            <a:off x="833132" y="3522857"/>
            <a:ext cx="217200" cy="112800"/>
          </a:xfrm>
          <a:prstGeom prst="flowChartAlternateProcess">
            <a:avLst/>
          </a:pr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Shape 61"/>
          <p:cNvSpPr/>
          <p:nvPr/>
        </p:nvSpPr>
        <p:spPr>
          <a:xfrm>
            <a:off x="1088281" y="3242441"/>
            <a:ext cx="217200" cy="112800"/>
          </a:xfrm>
          <a:prstGeom prst="flowChartAlternateProcess">
            <a:avLst/>
          </a:pr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Shape 62"/>
          <p:cNvSpPr/>
          <p:nvPr/>
        </p:nvSpPr>
        <p:spPr>
          <a:xfrm>
            <a:off x="1088281" y="3383025"/>
            <a:ext cx="217200" cy="112800"/>
          </a:xfrm>
          <a:prstGeom prst="flowChartAlternateProcess">
            <a:avLst/>
          </a:pr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Shape 63"/>
          <p:cNvSpPr/>
          <p:nvPr/>
        </p:nvSpPr>
        <p:spPr>
          <a:xfrm>
            <a:off x="1088281" y="3522849"/>
            <a:ext cx="217200" cy="112800"/>
          </a:xfrm>
          <a:prstGeom prst="flowChartAlternateProcess">
            <a:avLst/>
          </a:pr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3336864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grpSp>
        <p:nvGrpSpPr>
          <p:cNvPr id="283" name="Shape 283"/>
          <p:cNvGrpSpPr/>
          <p:nvPr/>
        </p:nvGrpSpPr>
        <p:grpSpPr>
          <a:xfrm>
            <a:off x="197650" y="188303"/>
            <a:ext cx="727375" cy="393565"/>
            <a:chOff x="511075" y="2144975"/>
            <a:chExt cx="463414" cy="295233"/>
          </a:xfrm>
        </p:grpSpPr>
        <p:sp>
          <p:nvSpPr>
            <p:cNvPr id="284" name="Shape 284"/>
            <p:cNvSpPr/>
            <p:nvPr/>
          </p:nvSpPr>
          <p:spPr>
            <a:xfrm>
              <a:off x="511075" y="2144975"/>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5" name="Shape 285"/>
            <p:cNvSpPr/>
            <p:nvPr/>
          </p:nvSpPr>
          <p:spPr>
            <a:xfrm>
              <a:off x="511075" y="225043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 name="Shape 286"/>
            <p:cNvSpPr/>
            <p:nvPr/>
          </p:nvSpPr>
          <p:spPr>
            <a:xfrm>
              <a:off x="511075" y="235532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 name="Shape 287"/>
            <p:cNvSpPr/>
            <p:nvPr/>
          </p:nvSpPr>
          <p:spPr>
            <a:xfrm>
              <a:off x="673632" y="2145260"/>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 name="Shape 288"/>
            <p:cNvSpPr/>
            <p:nvPr/>
          </p:nvSpPr>
          <p:spPr>
            <a:xfrm>
              <a:off x="673632" y="2250719"/>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 name="Shape 289"/>
            <p:cNvSpPr/>
            <p:nvPr/>
          </p:nvSpPr>
          <p:spPr>
            <a:xfrm>
              <a:off x="673632" y="2355608"/>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 name="Shape 290"/>
            <p:cNvSpPr/>
            <p:nvPr/>
          </p:nvSpPr>
          <p:spPr>
            <a:xfrm>
              <a:off x="836189" y="214525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 name="Shape 291"/>
            <p:cNvSpPr/>
            <p:nvPr/>
          </p:nvSpPr>
          <p:spPr>
            <a:xfrm>
              <a:off x="836189" y="225071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 name="Shape 292"/>
            <p:cNvSpPr/>
            <p:nvPr/>
          </p:nvSpPr>
          <p:spPr>
            <a:xfrm>
              <a:off x="836189" y="2355602"/>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93" name="Shape 293"/>
          <p:cNvPicPr preferRelativeResize="0"/>
          <p:nvPr/>
        </p:nvPicPr>
        <p:blipFill rotWithShape="1">
          <a:blip r:embed="rId3">
            <a:alphaModFix/>
          </a:blip>
          <a:srcRect r="842" b="15411"/>
          <a:stretch/>
        </p:blipFill>
        <p:spPr>
          <a:xfrm>
            <a:off x="33" y="0"/>
            <a:ext cx="12192000" cy="6916240"/>
          </a:xfrm>
          <a:prstGeom prst="rect">
            <a:avLst/>
          </a:prstGeom>
          <a:noFill/>
          <a:ln>
            <a:noFill/>
          </a:ln>
        </p:spPr>
      </p:pic>
    </p:spTree>
    <p:extLst>
      <p:ext uri="{BB962C8B-B14F-4D97-AF65-F5344CB8AC3E}">
        <p14:creationId xmlns:p14="http://schemas.microsoft.com/office/powerpoint/2010/main" val="1408405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grpSp>
        <p:nvGrpSpPr>
          <p:cNvPr id="298" name="Shape 298"/>
          <p:cNvGrpSpPr/>
          <p:nvPr/>
        </p:nvGrpSpPr>
        <p:grpSpPr>
          <a:xfrm>
            <a:off x="197650" y="188303"/>
            <a:ext cx="727375" cy="393565"/>
            <a:chOff x="511075" y="2144975"/>
            <a:chExt cx="463414" cy="295233"/>
          </a:xfrm>
        </p:grpSpPr>
        <p:sp>
          <p:nvSpPr>
            <p:cNvPr id="299" name="Shape 299"/>
            <p:cNvSpPr/>
            <p:nvPr/>
          </p:nvSpPr>
          <p:spPr>
            <a:xfrm>
              <a:off x="511075" y="2144975"/>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 name="Shape 300"/>
            <p:cNvSpPr/>
            <p:nvPr/>
          </p:nvSpPr>
          <p:spPr>
            <a:xfrm>
              <a:off x="511075" y="225043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 name="Shape 301"/>
            <p:cNvSpPr/>
            <p:nvPr/>
          </p:nvSpPr>
          <p:spPr>
            <a:xfrm>
              <a:off x="511075" y="235532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 name="Shape 302"/>
            <p:cNvSpPr/>
            <p:nvPr/>
          </p:nvSpPr>
          <p:spPr>
            <a:xfrm>
              <a:off x="673632" y="2145260"/>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Shape 303"/>
            <p:cNvSpPr/>
            <p:nvPr/>
          </p:nvSpPr>
          <p:spPr>
            <a:xfrm>
              <a:off x="673632" y="2250719"/>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 name="Shape 304"/>
            <p:cNvSpPr/>
            <p:nvPr/>
          </p:nvSpPr>
          <p:spPr>
            <a:xfrm>
              <a:off x="673632" y="2355608"/>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 name="Shape 305"/>
            <p:cNvSpPr/>
            <p:nvPr/>
          </p:nvSpPr>
          <p:spPr>
            <a:xfrm>
              <a:off x="836189" y="214525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 name="Shape 306"/>
            <p:cNvSpPr/>
            <p:nvPr/>
          </p:nvSpPr>
          <p:spPr>
            <a:xfrm>
              <a:off x="836189" y="225071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 name="Shape 307"/>
            <p:cNvSpPr/>
            <p:nvPr/>
          </p:nvSpPr>
          <p:spPr>
            <a:xfrm>
              <a:off x="836189" y="2355602"/>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308" name="Shape 308"/>
          <p:cNvPicPr preferRelativeResize="0"/>
          <p:nvPr/>
        </p:nvPicPr>
        <p:blipFill rotWithShape="1">
          <a:blip r:embed="rId3">
            <a:alphaModFix/>
          </a:blip>
          <a:srcRect b="1283"/>
          <a:stretch/>
        </p:blipFill>
        <p:spPr>
          <a:xfrm>
            <a:off x="2246567" y="188301"/>
            <a:ext cx="7294165" cy="6368932"/>
          </a:xfrm>
          <a:prstGeom prst="rect">
            <a:avLst/>
          </a:prstGeom>
          <a:noFill/>
          <a:ln>
            <a:noFill/>
          </a:ln>
        </p:spPr>
      </p:pic>
    </p:spTree>
    <p:extLst>
      <p:ext uri="{BB962C8B-B14F-4D97-AF65-F5344CB8AC3E}">
        <p14:creationId xmlns:p14="http://schemas.microsoft.com/office/powerpoint/2010/main" val="3276778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grpSp>
        <p:nvGrpSpPr>
          <p:cNvPr id="313" name="Shape 313"/>
          <p:cNvGrpSpPr/>
          <p:nvPr/>
        </p:nvGrpSpPr>
        <p:grpSpPr>
          <a:xfrm>
            <a:off x="197650" y="188303"/>
            <a:ext cx="727375" cy="393565"/>
            <a:chOff x="511075" y="2144975"/>
            <a:chExt cx="463414" cy="295233"/>
          </a:xfrm>
        </p:grpSpPr>
        <p:sp>
          <p:nvSpPr>
            <p:cNvPr id="314" name="Shape 314"/>
            <p:cNvSpPr/>
            <p:nvPr/>
          </p:nvSpPr>
          <p:spPr>
            <a:xfrm>
              <a:off x="511075" y="2144975"/>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 name="Shape 315"/>
            <p:cNvSpPr/>
            <p:nvPr/>
          </p:nvSpPr>
          <p:spPr>
            <a:xfrm>
              <a:off x="511075" y="225043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Shape 316"/>
            <p:cNvSpPr/>
            <p:nvPr/>
          </p:nvSpPr>
          <p:spPr>
            <a:xfrm>
              <a:off x="511075" y="235532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Shape 317"/>
            <p:cNvSpPr/>
            <p:nvPr/>
          </p:nvSpPr>
          <p:spPr>
            <a:xfrm>
              <a:off x="673632" y="2145260"/>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Shape 318"/>
            <p:cNvSpPr/>
            <p:nvPr/>
          </p:nvSpPr>
          <p:spPr>
            <a:xfrm>
              <a:off x="673632" y="2250719"/>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 name="Shape 319"/>
            <p:cNvSpPr/>
            <p:nvPr/>
          </p:nvSpPr>
          <p:spPr>
            <a:xfrm>
              <a:off x="673632" y="2355608"/>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Shape 320"/>
            <p:cNvSpPr/>
            <p:nvPr/>
          </p:nvSpPr>
          <p:spPr>
            <a:xfrm>
              <a:off x="836189" y="214525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Shape 321"/>
            <p:cNvSpPr/>
            <p:nvPr/>
          </p:nvSpPr>
          <p:spPr>
            <a:xfrm>
              <a:off x="836189" y="225071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Shape 322"/>
            <p:cNvSpPr/>
            <p:nvPr/>
          </p:nvSpPr>
          <p:spPr>
            <a:xfrm>
              <a:off x="836189" y="2355602"/>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23" name="Shape 323"/>
          <p:cNvSpPr txBox="1"/>
          <p:nvPr/>
        </p:nvSpPr>
        <p:spPr>
          <a:xfrm>
            <a:off x="8044233" y="6450233"/>
            <a:ext cx="4090000" cy="286800"/>
          </a:xfrm>
          <a:prstGeom prst="rect">
            <a:avLst/>
          </a:prstGeom>
          <a:noFill/>
          <a:ln>
            <a:noFill/>
          </a:ln>
        </p:spPr>
        <p:txBody>
          <a:bodyPr spcFirstLastPara="1" wrap="square" lIns="121900" tIns="121900" rIns="121900" bIns="121900" anchor="t" anchorCtr="0">
            <a:noAutofit/>
          </a:bodyPr>
          <a:lstStyle/>
          <a:p>
            <a:pPr algn="r" defTabSz="1219170">
              <a:buClr>
                <a:srgbClr val="000000"/>
              </a:buClr>
            </a:pPr>
            <a:r>
              <a:rPr lang="en-GB" sz="1067" kern="0">
                <a:solidFill>
                  <a:srgbClr val="434343"/>
                </a:solidFill>
                <a:latin typeface="Arial"/>
                <a:cs typeface="Arial"/>
                <a:sym typeface="Arial"/>
              </a:rPr>
              <a:t>Source: WARC May, 2018</a:t>
            </a:r>
            <a:endParaRPr sz="1067" kern="0">
              <a:solidFill>
                <a:srgbClr val="434343"/>
              </a:solidFill>
              <a:latin typeface="Arial"/>
              <a:cs typeface="Arial"/>
              <a:sym typeface="Arial"/>
            </a:endParaRPr>
          </a:p>
        </p:txBody>
      </p:sp>
      <p:sp>
        <p:nvSpPr>
          <p:cNvPr id="324" name="Shape 324"/>
          <p:cNvSpPr txBox="1">
            <a:spLocks noGrp="1"/>
          </p:cNvSpPr>
          <p:nvPr>
            <p:ph type="title"/>
          </p:nvPr>
        </p:nvSpPr>
        <p:spPr>
          <a:xfrm>
            <a:off x="1690667" y="1023933"/>
            <a:ext cx="8444400" cy="1148400"/>
          </a:xfrm>
          <a:prstGeom prst="rect">
            <a:avLst/>
          </a:prstGeom>
        </p:spPr>
        <p:txBody>
          <a:bodyPr spcFirstLastPara="1" wrap="square" lIns="121900" tIns="121900" rIns="121900" bIns="121900" anchor="t" anchorCtr="0">
            <a:noAutofit/>
          </a:bodyPr>
          <a:lstStyle/>
          <a:p>
            <a:r>
              <a:rPr lang="en-GB" sz="3200">
                <a:solidFill>
                  <a:srgbClr val="434343"/>
                </a:solidFill>
                <a:highlight>
                  <a:srgbClr val="FFFFFF"/>
                </a:highlight>
                <a:latin typeface="Calibri"/>
                <a:ea typeface="Calibri"/>
                <a:cs typeface="Calibri"/>
                <a:sym typeface="Calibri"/>
              </a:rPr>
              <a:t>Almost a fifth of US advertisers have fully moved programmatic buying in-house</a:t>
            </a:r>
            <a:endParaRPr sz="3067">
              <a:solidFill>
                <a:srgbClr val="3C3C3C"/>
              </a:solidFill>
              <a:latin typeface="Times New Roman"/>
              <a:ea typeface="Times New Roman"/>
              <a:cs typeface="Times New Roman"/>
              <a:sym typeface="Times New Roman"/>
            </a:endParaRPr>
          </a:p>
          <a:p>
            <a:r>
              <a:rPr lang="en-GB" sz="3200">
                <a:solidFill>
                  <a:srgbClr val="434343"/>
                </a:solidFill>
                <a:highlight>
                  <a:srgbClr val="FFFFFF"/>
                </a:highlight>
                <a:latin typeface="Calibri"/>
                <a:ea typeface="Calibri"/>
                <a:cs typeface="Calibri"/>
                <a:sym typeface="Calibri"/>
              </a:rPr>
              <a:t> </a:t>
            </a:r>
            <a:endParaRPr sz="2400">
              <a:solidFill>
                <a:srgbClr val="434343"/>
              </a:solidFill>
            </a:endParaRPr>
          </a:p>
        </p:txBody>
      </p:sp>
      <p:pic>
        <p:nvPicPr>
          <p:cNvPr id="325" name="Shape 325"/>
          <p:cNvPicPr preferRelativeResize="0"/>
          <p:nvPr/>
        </p:nvPicPr>
        <p:blipFill rotWithShape="1">
          <a:blip r:embed="rId3">
            <a:alphaModFix/>
          </a:blip>
          <a:srcRect l="708" t="24521" r="3542" b="15345"/>
          <a:stretch/>
        </p:blipFill>
        <p:spPr>
          <a:xfrm>
            <a:off x="1284284" y="2568767"/>
            <a:ext cx="9257165" cy="3270333"/>
          </a:xfrm>
          <a:prstGeom prst="rect">
            <a:avLst/>
          </a:prstGeom>
          <a:noFill/>
          <a:ln>
            <a:noFill/>
          </a:ln>
        </p:spPr>
      </p:pic>
    </p:spTree>
    <p:extLst>
      <p:ext uri="{BB962C8B-B14F-4D97-AF65-F5344CB8AC3E}">
        <p14:creationId xmlns:p14="http://schemas.microsoft.com/office/powerpoint/2010/main" val="298267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grpSp>
        <p:nvGrpSpPr>
          <p:cNvPr id="330" name="Shape 330"/>
          <p:cNvGrpSpPr/>
          <p:nvPr/>
        </p:nvGrpSpPr>
        <p:grpSpPr>
          <a:xfrm>
            <a:off x="197650" y="188303"/>
            <a:ext cx="727375" cy="393565"/>
            <a:chOff x="511075" y="2144975"/>
            <a:chExt cx="463414" cy="295233"/>
          </a:xfrm>
        </p:grpSpPr>
        <p:sp>
          <p:nvSpPr>
            <p:cNvPr id="331" name="Shape 331"/>
            <p:cNvSpPr/>
            <p:nvPr/>
          </p:nvSpPr>
          <p:spPr>
            <a:xfrm>
              <a:off x="511075" y="2144975"/>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 name="Shape 332"/>
            <p:cNvSpPr/>
            <p:nvPr/>
          </p:nvSpPr>
          <p:spPr>
            <a:xfrm>
              <a:off x="511075" y="225043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 name="Shape 333"/>
            <p:cNvSpPr/>
            <p:nvPr/>
          </p:nvSpPr>
          <p:spPr>
            <a:xfrm>
              <a:off x="511075" y="235532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 name="Shape 334"/>
            <p:cNvSpPr/>
            <p:nvPr/>
          </p:nvSpPr>
          <p:spPr>
            <a:xfrm>
              <a:off x="673632" y="2145260"/>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 name="Shape 335"/>
            <p:cNvSpPr/>
            <p:nvPr/>
          </p:nvSpPr>
          <p:spPr>
            <a:xfrm>
              <a:off x="673632" y="2250719"/>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 name="Shape 336"/>
            <p:cNvSpPr/>
            <p:nvPr/>
          </p:nvSpPr>
          <p:spPr>
            <a:xfrm>
              <a:off x="673632" y="2355608"/>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 name="Shape 337"/>
            <p:cNvSpPr/>
            <p:nvPr/>
          </p:nvSpPr>
          <p:spPr>
            <a:xfrm>
              <a:off x="836189" y="214525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 name="Shape 338"/>
            <p:cNvSpPr/>
            <p:nvPr/>
          </p:nvSpPr>
          <p:spPr>
            <a:xfrm>
              <a:off x="836189" y="225071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 name="Shape 339"/>
            <p:cNvSpPr/>
            <p:nvPr/>
          </p:nvSpPr>
          <p:spPr>
            <a:xfrm>
              <a:off x="836189" y="2355602"/>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40" name="Shape 340"/>
          <p:cNvSpPr txBox="1"/>
          <p:nvPr/>
        </p:nvSpPr>
        <p:spPr>
          <a:xfrm>
            <a:off x="5945233" y="6450233"/>
            <a:ext cx="6188800" cy="286800"/>
          </a:xfrm>
          <a:prstGeom prst="rect">
            <a:avLst/>
          </a:prstGeom>
          <a:noFill/>
          <a:ln>
            <a:noFill/>
          </a:ln>
        </p:spPr>
        <p:txBody>
          <a:bodyPr spcFirstLastPara="1" wrap="square" lIns="121900" tIns="121900" rIns="121900" bIns="121900" anchor="t" anchorCtr="0">
            <a:noAutofit/>
          </a:bodyPr>
          <a:lstStyle/>
          <a:p>
            <a:pPr algn="r" defTabSz="1219170">
              <a:buClr>
                <a:srgbClr val="000000"/>
              </a:buClr>
            </a:pPr>
            <a:r>
              <a:rPr lang="en-GB" sz="1067" kern="0">
                <a:solidFill>
                  <a:srgbClr val="000000"/>
                </a:solidFill>
                <a:latin typeface="Arial"/>
                <a:cs typeface="Arial"/>
                <a:sym typeface="Arial"/>
              </a:rPr>
              <a:t>Source: Declining trust: Client-agency relationships face continued pressure, Market Leader 2016</a:t>
            </a:r>
            <a:endParaRPr sz="1067" kern="0">
              <a:solidFill>
                <a:srgbClr val="000000"/>
              </a:solidFill>
              <a:latin typeface="Arial"/>
              <a:cs typeface="Arial"/>
              <a:sym typeface="Arial"/>
            </a:endParaRPr>
          </a:p>
          <a:p>
            <a:pPr algn="r" defTabSz="1219170">
              <a:buClr>
                <a:srgbClr val="000000"/>
              </a:buClr>
            </a:pPr>
            <a:endParaRPr sz="1067" kern="0">
              <a:solidFill>
                <a:srgbClr val="000000"/>
              </a:solidFill>
              <a:latin typeface="Arial"/>
              <a:cs typeface="Arial"/>
              <a:sym typeface="Arial"/>
            </a:endParaRPr>
          </a:p>
        </p:txBody>
      </p:sp>
      <p:pic>
        <p:nvPicPr>
          <p:cNvPr id="341" name="Shape 341"/>
          <p:cNvPicPr preferRelativeResize="0"/>
          <p:nvPr/>
        </p:nvPicPr>
        <p:blipFill>
          <a:blip r:embed="rId3">
            <a:alphaModFix/>
          </a:blip>
          <a:stretch>
            <a:fillRect/>
          </a:stretch>
        </p:blipFill>
        <p:spPr>
          <a:xfrm>
            <a:off x="819300" y="2038467"/>
            <a:ext cx="5030800" cy="3853933"/>
          </a:xfrm>
          <a:prstGeom prst="rect">
            <a:avLst/>
          </a:prstGeom>
          <a:noFill/>
          <a:ln>
            <a:noFill/>
          </a:ln>
        </p:spPr>
      </p:pic>
      <p:sp>
        <p:nvSpPr>
          <p:cNvPr id="342" name="Shape 342"/>
          <p:cNvSpPr txBox="1">
            <a:spLocks noGrp="1"/>
          </p:cNvSpPr>
          <p:nvPr>
            <p:ph type="title"/>
          </p:nvPr>
        </p:nvSpPr>
        <p:spPr>
          <a:xfrm>
            <a:off x="702700" y="1129267"/>
            <a:ext cx="10263600" cy="725600"/>
          </a:xfrm>
          <a:prstGeom prst="rect">
            <a:avLst/>
          </a:prstGeom>
        </p:spPr>
        <p:txBody>
          <a:bodyPr spcFirstLastPara="1" wrap="square" lIns="121900" tIns="121900" rIns="121900" bIns="121900" anchor="t" anchorCtr="0">
            <a:noAutofit/>
          </a:bodyPr>
          <a:lstStyle/>
          <a:p>
            <a:r>
              <a:rPr lang="en-GB" sz="3200">
                <a:solidFill>
                  <a:srgbClr val="434343"/>
                </a:solidFill>
                <a:latin typeface="Calibri"/>
                <a:ea typeface="Calibri"/>
                <a:cs typeface="Calibri"/>
                <a:sym typeface="Calibri"/>
              </a:rPr>
              <a:t>Client-Agency trust is </a:t>
            </a:r>
            <a:r>
              <a:rPr lang="en-GB" sz="3200" u="sng">
                <a:solidFill>
                  <a:srgbClr val="D62C3C"/>
                </a:solidFill>
                <a:latin typeface="Calibri"/>
                <a:ea typeface="Calibri"/>
                <a:cs typeface="Calibri"/>
                <a:sym typeface="Calibri"/>
              </a:rPr>
              <a:t>declining</a:t>
            </a:r>
            <a:r>
              <a:rPr lang="en-GB" sz="3200">
                <a:solidFill>
                  <a:srgbClr val="434343"/>
                </a:solidFill>
                <a:latin typeface="Calibri"/>
                <a:ea typeface="Calibri"/>
                <a:cs typeface="Calibri"/>
                <a:sym typeface="Calibri"/>
              </a:rPr>
              <a:t>. </a:t>
            </a:r>
            <a:endParaRPr sz="3200">
              <a:solidFill>
                <a:srgbClr val="434343"/>
              </a:solidFill>
              <a:latin typeface="Calibri"/>
              <a:ea typeface="Calibri"/>
              <a:cs typeface="Calibri"/>
              <a:sym typeface="Calibri"/>
            </a:endParaRPr>
          </a:p>
          <a:p>
            <a:endParaRPr sz="2400">
              <a:solidFill>
                <a:srgbClr val="434343"/>
              </a:solidFill>
              <a:latin typeface="Calibri"/>
              <a:ea typeface="Calibri"/>
              <a:cs typeface="Calibri"/>
              <a:sym typeface="Calibri"/>
            </a:endParaRPr>
          </a:p>
          <a:p>
            <a:endParaRPr sz="1867">
              <a:solidFill>
                <a:srgbClr val="434343"/>
              </a:solidFill>
              <a:latin typeface="Calibri"/>
              <a:ea typeface="Calibri"/>
              <a:cs typeface="Calibri"/>
              <a:sym typeface="Calibri"/>
            </a:endParaRPr>
          </a:p>
          <a:p>
            <a:r>
              <a:rPr lang="en-GB" sz="1867">
                <a:solidFill>
                  <a:srgbClr val="434343"/>
                </a:solidFill>
                <a:latin typeface="Calibri"/>
                <a:ea typeface="Calibri"/>
                <a:cs typeface="Calibri"/>
                <a:sym typeface="Calibri"/>
              </a:rPr>
              <a:t/>
            </a:r>
            <a:br>
              <a:rPr lang="en-GB" sz="1867">
                <a:solidFill>
                  <a:srgbClr val="434343"/>
                </a:solidFill>
                <a:latin typeface="Calibri"/>
                <a:ea typeface="Calibri"/>
                <a:cs typeface="Calibri"/>
                <a:sym typeface="Calibri"/>
              </a:rPr>
            </a:br>
            <a:endParaRPr sz="1867">
              <a:solidFill>
                <a:srgbClr val="434343"/>
              </a:solidFill>
              <a:latin typeface="Calibri"/>
              <a:ea typeface="Calibri"/>
              <a:cs typeface="Calibri"/>
              <a:sym typeface="Calibri"/>
            </a:endParaRPr>
          </a:p>
          <a:p>
            <a:endParaRPr sz="1867">
              <a:solidFill>
                <a:srgbClr val="434343"/>
              </a:solidFill>
              <a:latin typeface="Calibri"/>
              <a:ea typeface="Calibri"/>
              <a:cs typeface="Calibri"/>
              <a:sym typeface="Calibri"/>
            </a:endParaRPr>
          </a:p>
          <a:p>
            <a:endParaRPr sz="1867">
              <a:solidFill>
                <a:srgbClr val="434343"/>
              </a:solidFill>
              <a:latin typeface="Calibri"/>
              <a:ea typeface="Calibri"/>
              <a:cs typeface="Calibri"/>
              <a:sym typeface="Calibri"/>
            </a:endParaRPr>
          </a:p>
          <a:p>
            <a:endParaRPr sz="2400">
              <a:solidFill>
                <a:srgbClr val="434343"/>
              </a:solidFill>
            </a:endParaRPr>
          </a:p>
          <a:p>
            <a:endParaRPr sz="2400">
              <a:solidFill>
                <a:srgbClr val="434343"/>
              </a:solidFill>
            </a:endParaRPr>
          </a:p>
          <a:p>
            <a:endParaRPr sz="2400">
              <a:solidFill>
                <a:srgbClr val="434343"/>
              </a:solidFill>
            </a:endParaRPr>
          </a:p>
          <a:p>
            <a:endParaRPr sz="2400">
              <a:solidFill>
                <a:srgbClr val="434343"/>
              </a:solidFill>
            </a:endParaRPr>
          </a:p>
        </p:txBody>
      </p:sp>
      <p:pic>
        <p:nvPicPr>
          <p:cNvPr id="343" name="Shape 343"/>
          <p:cNvPicPr preferRelativeResize="0"/>
          <p:nvPr/>
        </p:nvPicPr>
        <p:blipFill>
          <a:blip r:embed="rId4">
            <a:alphaModFix/>
          </a:blip>
          <a:stretch>
            <a:fillRect/>
          </a:stretch>
        </p:blipFill>
        <p:spPr>
          <a:xfrm>
            <a:off x="6183200" y="2038483"/>
            <a:ext cx="5030800" cy="3853917"/>
          </a:xfrm>
          <a:prstGeom prst="rect">
            <a:avLst/>
          </a:prstGeom>
          <a:noFill/>
          <a:ln>
            <a:noFill/>
          </a:ln>
        </p:spPr>
      </p:pic>
    </p:spTree>
    <p:extLst>
      <p:ext uri="{BB962C8B-B14F-4D97-AF65-F5344CB8AC3E}">
        <p14:creationId xmlns:p14="http://schemas.microsoft.com/office/powerpoint/2010/main" val="35787068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grpSp>
        <p:nvGrpSpPr>
          <p:cNvPr id="348" name="Shape 348"/>
          <p:cNvGrpSpPr/>
          <p:nvPr/>
        </p:nvGrpSpPr>
        <p:grpSpPr>
          <a:xfrm>
            <a:off x="197650" y="188303"/>
            <a:ext cx="727375" cy="393565"/>
            <a:chOff x="511075" y="2144975"/>
            <a:chExt cx="463414" cy="295233"/>
          </a:xfrm>
        </p:grpSpPr>
        <p:sp>
          <p:nvSpPr>
            <p:cNvPr id="349" name="Shape 349"/>
            <p:cNvSpPr/>
            <p:nvPr/>
          </p:nvSpPr>
          <p:spPr>
            <a:xfrm>
              <a:off x="511075" y="2144975"/>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0" name="Shape 350"/>
            <p:cNvSpPr/>
            <p:nvPr/>
          </p:nvSpPr>
          <p:spPr>
            <a:xfrm>
              <a:off x="511075" y="225043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1" name="Shape 351"/>
            <p:cNvSpPr/>
            <p:nvPr/>
          </p:nvSpPr>
          <p:spPr>
            <a:xfrm>
              <a:off x="511075" y="235532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2" name="Shape 352"/>
            <p:cNvSpPr/>
            <p:nvPr/>
          </p:nvSpPr>
          <p:spPr>
            <a:xfrm>
              <a:off x="673632" y="2145260"/>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3" name="Shape 353"/>
            <p:cNvSpPr/>
            <p:nvPr/>
          </p:nvSpPr>
          <p:spPr>
            <a:xfrm>
              <a:off x="673632" y="2250719"/>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4" name="Shape 354"/>
            <p:cNvSpPr/>
            <p:nvPr/>
          </p:nvSpPr>
          <p:spPr>
            <a:xfrm>
              <a:off x="673632" y="2355608"/>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5" name="Shape 355"/>
            <p:cNvSpPr/>
            <p:nvPr/>
          </p:nvSpPr>
          <p:spPr>
            <a:xfrm>
              <a:off x="836189" y="214525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6" name="Shape 356"/>
            <p:cNvSpPr/>
            <p:nvPr/>
          </p:nvSpPr>
          <p:spPr>
            <a:xfrm>
              <a:off x="836189" y="225071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7" name="Shape 357"/>
            <p:cNvSpPr/>
            <p:nvPr/>
          </p:nvSpPr>
          <p:spPr>
            <a:xfrm>
              <a:off x="836189" y="2355602"/>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58" name="Shape 358"/>
          <p:cNvSpPr txBox="1"/>
          <p:nvPr/>
        </p:nvSpPr>
        <p:spPr>
          <a:xfrm>
            <a:off x="8044233" y="6450233"/>
            <a:ext cx="4090000" cy="286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1067" kern="0">
                <a:solidFill>
                  <a:srgbClr val="000000"/>
                </a:solidFill>
                <a:latin typeface="Arial"/>
                <a:cs typeface="Arial"/>
                <a:sym typeface="Arial"/>
              </a:rPr>
              <a:t>Source: Campaign, the UK-based trade magazine</a:t>
            </a:r>
            <a:endParaRPr sz="1067" kern="0">
              <a:solidFill>
                <a:srgbClr val="000000"/>
              </a:solidFill>
              <a:latin typeface="Arial"/>
              <a:cs typeface="Arial"/>
              <a:sym typeface="Arial"/>
            </a:endParaRPr>
          </a:p>
        </p:txBody>
      </p:sp>
      <p:graphicFrame>
        <p:nvGraphicFramePr>
          <p:cNvPr id="359" name="Shape 359"/>
          <p:cNvGraphicFramePr/>
          <p:nvPr/>
        </p:nvGraphicFramePr>
        <p:xfrm>
          <a:off x="860333" y="2194480"/>
          <a:ext cx="10379799" cy="2145266"/>
        </p:xfrm>
        <a:graphic>
          <a:graphicData uri="http://schemas.openxmlformats.org/drawingml/2006/table">
            <a:tbl>
              <a:tblPr>
                <a:noFill/>
              </a:tblPr>
              <a:tblGrid>
                <a:gridCol w="3459933">
                  <a:extLst>
                    <a:ext uri="{9D8B030D-6E8A-4147-A177-3AD203B41FA5}">
                      <a16:colId xmlns="" xmlns:a16="http://schemas.microsoft.com/office/drawing/2014/main" val="20000"/>
                    </a:ext>
                  </a:extLst>
                </a:gridCol>
                <a:gridCol w="3459933">
                  <a:extLst>
                    <a:ext uri="{9D8B030D-6E8A-4147-A177-3AD203B41FA5}">
                      <a16:colId xmlns="" xmlns:a16="http://schemas.microsoft.com/office/drawing/2014/main" val="20001"/>
                    </a:ext>
                  </a:extLst>
                </a:gridCol>
                <a:gridCol w="3459933">
                  <a:extLst>
                    <a:ext uri="{9D8B030D-6E8A-4147-A177-3AD203B41FA5}">
                      <a16:colId xmlns="" xmlns:a16="http://schemas.microsoft.com/office/drawing/2014/main" val="20002"/>
                    </a:ext>
                  </a:extLst>
                </a:gridCol>
              </a:tblGrid>
              <a:tr h="1041333">
                <a:tc rowSpan="2">
                  <a:txBody>
                    <a:bodyPr/>
                    <a:lstStyle/>
                    <a:p>
                      <a:pPr marL="0" lvl="0" indent="0" rtl="0">
                        <a:spcBef>
                          <a:spcPts val="0"/>
                        </a:spcBef>
                        <a:spcAft>
                          <a:spcPts val="0"/>
                        </a:spcAft>
                        <a:buNone/>
                      </a:pPr>
                      <a:r>
                        <a:rPr lang="en-GB" sz="2400">
                          <a:solidFill>
                            <a:srgbClr val="FFFFFF"/>
                          </a:solidFill>
                          <a:latin typeface="Calibri"/>
                          <a:ea typeface="Calibri"/>
                          <a:cs typeface="Calibri"/>
                          <a:sym typeface="Calibri"/>
                        </a:rPr>
                        <a:t>Length of Client-Agency relationship</a:t>
                      </a:r>
                      <a:endParaRPr sz="2400">
                        <a:solidFill>
                          <a:srgbClr val="FFFFFF"/>
                        </a:solidFill>
                        <a:latin typeface="Calibri"/>
                        <a:ea typeface="Calibri"/>
                        <a:cs typeface="Calibri"/>
                        <a:sym typeface="Calibri"/>
                      </a:endParaRPr>
                    </a:p>
                  </a:txBody>
                  <a:tcPr marL="121900" marR="121900" marT="121900" marB="121900" anchor="ctr">
                    <a:lnL w="9525" cap="flat" cmpd="sng">
                      <a:solidFill>
                        <a:srgbClr val="F3F3F3"/>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3F3F3"/>
                      </a:solidFill>
                      <a:prstDash val="solid"/>
                      <a:round/>
                      <a:headEnd type="none" w="sm" len="sm"/>
                      <a:tailEnd type="none" w="sm" len="sm"/>
                    </a:lnT>
                    <a:lnB w="9525" cap="flat" cmpd="sng">
                      <a:solidFill>
                        <a:srgbClr val="F3F3F3"/>
                      </a:solidFill>
                      <a:prstDash val="solid"/>
                      <a:round/>
                      <a:headEnd type="none" w="sm" len="sm"/>
                      <a:tailEnd type="none" w="sm" len="sm"/>
                    </a:lnB>
                    <a:solidFill>
                      <a:srgbClr val="D62C3C"/>
                    </a:solidFill>
                  </a:tcPr>
                </a:tc>
                <a:tc>
                  <a:txBody>
                    <a:bodyPr/>
                    <a:lstStyle/>
                    <a:p>
                      <a:pPr marL="0" lvl="0" indent="0" algn="ctr" rtl="0">
                        <a:spcBef>
                          <a:spcPts val="0"/>
                        </a:spcBef>
                        <a:spcAft>
                          <a:spcPts val="0"/>
                        </a:spcAft>
                        <a:buClr>
                          <a:schemeClr val="dk1"/>
                        </a:buClr>
                        <a:buSzPts val="1100"/>
                        <a:buFont typeface="Arial"/>
                        <a:buNone/>
                      </a:pPr>
                      <a:r>
                        <a:rPr lang="en-GB" sz="2400">
                          <a:solidFill>
                            <a:srgbClr val="FFFFFF"/>
                          </a:solidFill>
                          <a:latin typeface="Calibri"/>
                          <a:ea typeface="Calibri"/>
                          <a:cs typeface="Calibri"/>
                          <a:sym typeface="Calibri"/>
                        </a:rPr>
                        <a:t>1984</a:t>
                      </a:r>
                      <a:endParaRPr sz="2400">
                        <a:solidFill>
                          <a:srgbClr val="FFFFFF"/>
                        </a:solidFill>
                        <a:latin typeface="Calibri"/>
                        <a:ea typeface="Calibri"/>
                        <a:cs typeface="Calibri"/>
                        <a:sym typeface="Calibri"/>
                      </a:endParaRPr>
                    </a:p>
                  </a:txBody>
                  <a:tcPr marL="121900" marR="121900" marT="121900" marB="121900" anchor="ctr">
                    <a:lnL w="9525" cap="flat" cmpd="sng">
                      <a:solidFill>
                        <a:srgbClr val="F3F3F3"/>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3F3F3"/>
                      </a:solidFill>
                      <a:prstDash val="solid"/>
                      <a:round/>
                      <a:headEnd type="none" w="sm" len="sm"/>
                      <a:tailEnd type="none" w="sm" len="sm"/>
                    </a:lnT>
                    <a:lnB w="9525" cap="flat" cmpd="sng">
                      <a:solidFill>
                        <a:srgbClr val="F3F3F3"/>
                      </a:solidFill>
                      <a:prstDash val="solid"/>
                      <a:round/>
                      <a:headEnd type="none" w="sm" len="sm"/>
                      <a:tailEnd type="none" w="sm" len="sm"/>
                    </a:lnB>
                    <a:solidFill>
                      <a:srgbClr val="434343"/>
                    </a:solidFill>
                  </a:tcPr>
                </a:tc>
                <a:tc>
                  <a:txBody>
                    <a:bodyPr/>
                    <a:lstStyle/>
                    <a:p>
                      <a:pPr marL="0" lvl="0" indent="0" algn="ctr">
                        <a:spcBef>
                          <a:spcPts val="0"/>
                        </a:spcBef>
                        <a:spcAft>
                          <a:spcPts val="0"/>
                        </a:spcAft>
                        <a:buNone/>
                      </a:pPr>
                      <a:r>
                        <a:rPr lang="en-GB" sz="2400">
                          <a:solidFill>
                            <a:srgbClr val="FFFFFF"/>
                          </a:solidFill>
                          <a:latin typeface="Calibri"/>
                          <a:ea typeface="Calibri"/>
                          <a:cs typeface="Calibri"/>
                          <a:sym typeface="Calibri"/>
                        </a:rPr>
                        <a:t>2013</a:t>
                      </a:r>
                      <a:endParaRPr sz="2400">
                        <a:solidFill>
                          <a:srgbClr val="FFFFFF"/>
                        </a:solidFill>
                        <a:latin typeface="Calibri"/>
                        <a:ea typeface="Calibri"/>
                        <a:cs typeface="Calibri"/>
                        <a:sym typeface="Calibri"/>
                      </a:endParaRPr>
                    </a:p>
                  </a:txBody>
                  <a:tcPr marL="121900" marR="121900" marT="121900" marB="121900" anchor="ctr">
                    <a:lnL w="9525" cap="flat" cmpd="sng">
                      <a:solidFill>
                        <a:srgbClr val="F3F3F3"/>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3F3F3"/>
                      </a:solidFill>
                      <a:prstDash val="solid"/>
                      <a:round/>
                      <a:headEnd type="none" w="sm" len="sm"/>
                      <a:tailEnd type="none" w="sm" len="sm"/>
                    </a:lnT>
                    <a:lnB w="9525" cap="flat" cmpd="sng">
                      <a:solidFill>
                        <a:srgbClr val="F3F3F3"/>
                      </a:solidFill>
                      <a:prstDash val="solid"/>
                      <a:round/>
                      <a:headEnd type="none" w="sm" len="sm"/>
                      <a:tailEnd type="none" w="sm" len="sm"/>
                    </a:lnB>
                    <a:solidFill>
                      <a:srgbClr val="434343"/>
                    </a:solidFill>
                  </a:tcPr>
                </a:tc>
                <a:extLst>
                  <a:ext uri="{0D108BD9-81ED-4DB2-BD59-A6C34878D82A}">
                    <a16:rowId xmlns="" xmlns:a16="http://schemas.microsoft.com/office/drawing/2014/main" val="10000"/>
                  </a:ext>
                </a:extLst>
              </a:tr>
              <a:tr h="1103933">
                <a:tc vMerge="1">
                  <a:txBody>
                    <a:bodyPr/>
                    <a:lstStyle/>
                    <a:p>
                      <a:endParaRPr lang="en-US"/>
                    </a:p>
                  </a:txBody>
                  <a:tcPr/>
                </a:tc>
                <a:tc>
                  <a:txBody>
                    <a:bodyPr/>
                    <a:lstStyle/>
                    <a:p>
                      <a:pPr marL="0" lvl="0" indent="0" algn="ctr">
                        <a:spcBef>
                          <a:spcPts val="0"/>
                        </a:spcBef>
                        <a:spcAft>
                          <a:spcPts val="0"/>
                        </a:spcAft>
                        <a:buNone/>
                      </a:pPr>
                      <a:r>
                        <a:rPr lang="en-GB" sz="2400">
                          <a:solidFill>
                            <a:srgbClr val="FFFFFF"/>
                          </a:solidFill>
                          <a:latin typeface="Calibri"/>
                          <a:ea typeface="Calibri"/>
                          <a:cs typeface="Calibri"/>
                          <a:sym typeface="Calibri"/>
                        </a:rPr>
                        <a:t>7 years, 2 months</a:t>
                      </a:r>
                      <a:endParaRPr sz="2400">
                        <a:solidFill>
                          <a:srgbClr val="FFFFFF"/>
                        </a:solidFill>
                        <a:latin typeface="Calibri"/>
                        <a:ea typeface="Calibri"/>
                        <a:cs typeface="Calibri"/>
                        <a:sym typeface="Calibri"/>
                      </a:endParaRPr>
                    </a:p>
                  </a:txBody>
                  <a:tcPr marL="121900" marR="121900" marT="121900" marB="121900" anchor="ctr">
                    <a:lnL w="9525" cap="flat" cmpd="sng">
                      <a:solidFill>
                        <a:srgbClr val="F3F3F3"/>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3F3F3"/>
                      </a:solidFill>
                      <a:prstDash val="solid"/>
                      <a:round/>
                      <a:headEnd type="none" w="sm" len="sm"/>
                      <a:tailEnd type="none" w="sm" len="sm"/>
                    </a:lnT>
                    <a:lnB w="9525" cap="flat" cmpd="sng">
                      <a:solidFill>
                        <a:srgbClr val="F3F3F3"/>
                      </a:solidFill>
                      <a:prstDash val="solid"/>
                      <a:round/>
                      <a:headEnd type="none" w="sm" len="sm"/>
                      <a:tailEnd type="none" w="sm" len="sm"/>
                    </a:lnB>
                    <a:solidFill>
                      <a:srgbClr val="434343"/>
                    </a:solidFill>
                  </a:tcPr>
                </a:tc>
                <a:tc>
                  <a:txBody>
                    <a:bodyPr/>
                    <a:lstStyle/>
                    <a:p>
                      <a:pPr marL="0" lvl="0" indent="0" algn="ctr">
                        <a:spcBef>
                          <a:spcPts val="0"/>
                        </a:spcBef>
                        <a:spcAft>
                          <a:spcPts val="0"/>
                        </a:spcAft>
                        <a:buNone/>
                      </a:pPr>
                      <a:r>
                        <a:rPr lang="en-GB" sz="2400">
                          <a:solidFill>
                            <a:srgbClr val="FFFFFF"/>
                          </a:solidFill>
                          <a:latin typeface="Calibri"/>
                          <a:ea typeface="Calibri"/>
                          <a:cs typeface="Calibri"/>
                          <a:sym typeface="Calibri"/>
                        </a:rPr>
                        <a:t>2 years, six months</a:t>
                      </a:r>
                      <a:endParaRPr sz="2400">
                        <a:solidFill>
                          <a:srgbClr val="FFFFFF"/>
                        </a:solidFill>
                        <a:latin typeface="Calibri"/>
                        <a:ea typeface="Calibri"/>
                        <a:cs typeface="Calibri"/>
                        <a:sym typeface="Calibri"/>
                      </a:endParaRPr>
                    </a:p>
                  </a:txBody>
                  <a:tcPr marL="121900" marR="121900" marT="121900" marB="121900" anchor="ctr">
                    <a:lnL w="9525" cap="flat" cmpd="sng">
                      <a:solidFill>
                        <a:srgbClr val="F3F3F3"/>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3F3F3"/>
                      </a:solidFill>
                      <a:prstDash val="solid"/>
                      <a:round/>
                      <a:headEnd type="none" w="sm" len="sm"/>
                      <a:tailEnd type="none" w="sm" len="sm"/>
                    </a:lnT>
                    <a:lnB w="9525" cap="flat" cmpd="sng">
                      <a:solidFill>
                        <a:srgbClr val="F3F3F3"/>
                      </a:solidFill>
                      <a:prstDash val="solid"/>
                      <a:round/>
                      <a:headEnd type="none" w="sm" len="sm"/>
                      <a:tailEnd type="none" w="sm" len="sm"/>
                    </a:lnB>
                    <a:solidFill>
                      <a:srgbClr val="434343"/>
                    </a:solidFill>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7554292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363"/>
        <p:cNvGrpSpPr/>
        <p:nvPr/>
      </p:nvGrpSpPr>
      <p:grpSpPr>
        <a:xfrm>
          <a:off x="0" y="0"/>
          <a:ext cx="0" cy="0"/>
          <a:chOff x="0" y="0"/>
          <a:chExt cx="0" cy="0"/>
        </a:xfrm>
      </p:grpSpPr>
      <p:sp>
        <p:nvSpPr>
          <p:cNvPr id="364" name="Shape 364"/>
          <p:cNvSpPr txBox="1">
            <a:spLocks noGrp="1"/>
          </p:cNvSpPr>
          <p:nvPr>
            <p:ph type="ctrTitle"/>
          </p:nvPr>
        </p:nvSpPr>
        <p:spPr>
          <a:xfrm>
            <a:off x="1339733" y="3181400"/>
            <a:ext cx="8624400" cy="602800"/>
          </a:xfrm>
          <a:prstGeom prst="rect">
            <a:avLst/>
          </a:prstGeom>
        </p:spPr>
        <p:txBody>
          <a:bodyPr spcFirstLastPara="1" wrap="square" lIns="121900" tIns="121900" rIns="121900" bIns="121900" anchor="b" anchorCtr="0">
            <a:noAutofit/>
          </a:bodyPr>
          <a:lstStyle/>
          <a:p>
            <a:pPr algn="l"/>
            <a:r>
              <a:rPr lang="en-GB" sz="3200">
                <a:solidFill>
                  <a:schemeClr val="lt1"/>
                </a:solidFill>
                <a:latin typeface="Calibri"/>
                <a:ea typeface="Calibri"/>
                <a:cs typeface="Calibri"/>
                <a:sym typeface="Calibri"/>
              </a:rPr>
              <a:t>A perspective through a client lens</a:t>
            </a:r>
            <a:endParaRPr sz="3200">
              <a:solidFill>
                <a:schemeClr val="lt1"/>
              </a:solidFill>
              <a:latin typeface="Calibri"/>
              <a:ea typeface="Calibri"/>
              <a:cs typeface="Calibri"/>
              <a:sym typeface="Calibri"/>
            </a:endParaRPr>
          </a:p>
        </p:txBody>
      </p:sp>
      <p:grpSp>
        <p:nvGrpSpPr>
          <p:cNvPr id="365" name="Shape 365"/>
          <p:cNvGrpSpPr/>
          <p:nvPr/>
        </p:nvGrpSpPr>
        <p:grpSpPr>
          <a:xfrm>
            <a:off x="612349" y="3230837"/>
            <a:ext cx="727499" cy="393588"/>
            <a:chOff x="509687" y="1781602"/>
            <a:chExt cx="545624" cy="295191"/>
          </a:xfrm>
        </p:grpSpPr>
        <p:sp>
          <p:nvSpPr>
            <p:cNvPr id="366" name="Shape 366"/>
            <p:cNvSpPr/>
            <p:nvPr/>
          </p:nvSpPr>
          <p:spPr>
            <a:xfrm>
              <a:off x="509687" y="1781602"/>
              <a:ext cx="1629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7" name="Shape 367"/>
            <p:cNvSpPr/>
            <p:nvPr/>
          </p:nvSpPr>
          <p:spPr>
            <a:xfrm>
              <a:off x="509687" y="1887040"/>
              <a:ext cx="1629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8" name="Shape 368"/>
            <p:cNvSpPr/>
            <p:nvPr/>
          </p:nvSpPr>
          <p:spPr>
            <a:xfrm>
              <a:off x="509687" y="1991908"/>
              <a:ext cx="1629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9" name="Shape 369"/>
            <p:cNvSpPr/>
            <p:nvPr/>
          </p:nvSpPr>
          <p:spPr>
            <a:xfrm>
              <a:off x="701049" y="1781887"/>
              <a:ext cx="1629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 name="Shape 370"/>
            <p:cNvSpPr/>
            <p:nvPr/>
          </p:nvSpPr>
          <p:spPr>
            <a:xfrm>
              <a:off x="701049" y="1887325"/>
              <a:ext cx="1629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 name="Shape 371"/>
            <p:cNvSpPr/>
            <p:nvPr/>
          </p:nvSpPr>
          <p:spPr>
            <a:xfrm>
              <a:off x="701049" y="1992193"/>
              <a:ext cx="1629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 name="Shape 372"/>
            <p:cNvSpPr/>
            <p:nvPr/>
          </p:nvSpPr>
          <p:spPr>
            <a:xfrm>
              <a:off x="892411" y="1781881"/>
              <a:ext cx="1629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 name="Shape 373"/>
            <p:cNvSpPr/>
            <p:nvPr/>
          </p:nvSpPr>
          <p:spPr>
            <a:xfrm>
              <a:off x="892411" y="1887319"/>
              <a:ext cx="1629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 name="Shape 374"/>
            <p:cNvSpPr/>
            <p:nvPr/>
          </p:nvSpPr>
          <p:spPr>
            <a:xfrm>
              <a:off x="892411" y="1992187"/>
              <a:ext cx="1629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13704924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Shape 379"/>
          <p:cNvSpPr/>
          <p:nvPr/>
        </p:nvSpPr>
        <p:spPr>
          <a:xfrm>
            <a:off x="1013667" y="1570233"/>
            <a:ext cx="3002400" cy="1370800"/>
          </a:xfrm>
          <a:prstGeom prst="flowChartAlternateProcess">
            <a:avLst/>
          </a:prstGeom>
          <a:solidFill>
            <a:srgbClr val="FFFFFF"/>
          </a:solidFill>
          <a:ln w="9525" cap="flat" cmpd="sng">
            <a:solidFill>
              <a:srgbClr val="D62C3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kern="0">
                <a:solidFill>
                  <a:srgbClr val="434343"/>
                </a:solidFill>
                <a:latin typeface="Arial"/>
                <a:cs typeface="Arial"/>
                <a:sym typeface="Arial"/>
              </a:rPr>
              <a:t>Challenge your assumptions on what clients value</a:t>
            </a:r>
            <a:endParaRPr sz="1867" kern="0">
              <a:solidFill>
                <a:srgbClr val="434343"/>
              </a:solidFill>
              <a:latin typeface="Arial"/>
              <a:cs typeface="Arial"/>
              <a:sym typeface="Arial"/>
            </a:endParaRPr>
          </a:p>
        </p:txBody>
      </p:sp>
      <p:sp>
        <p:nvSpPr>
          <p:cNvPr id="380" name="Shape 380"/>
          <p:cNvSpPr/>
          <p:nvPr/>
        </p:nvSpPr>
        <p:spPr>
          <a:xfrm>
            <a:off x="1013667" y="3278900"/>
            <a:ext cx="3002400" cy="1370800"/>
          </a:xfrm>
          <a:prstGeom prst="flowChartAlternateProcess">
            <a:avLst/>
          </a:prstGeom>
          <a:solidFill>
            <a:srgbClr val="FFFFFF"/>
          </a:solidFill>
          <a:ln w="9525" cap="flat" cmpd="sng">
            <a:solidFill>
              <a:srgbClr val="D62C3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kern="0">
                <a:solidFill>
                  <a:srgbClr val="434343"/>
                </a:solidFill>
                <a:latin typeface="Arial"/>
                <a:cs typeface="Arial"/>
                <a:sym typeface="Arial"/>
              </a:rPr>
              <a:t>Advance client culture of marketing effectiveness</a:t>
            </a:r>
            <a:endParaRPr sz="1867" kern="0">
              <a:solidFill>
                <a:srgbClr val="434343"/>
              </a:solidFill>
              <a:latin typeface="Arial"/>
              <a:cs typeface="Arial"/>
              <a:sym typeface="Arial"/>
            </a:endParaRPr>
          </a:p>
        </p:txBody>
      </p:sp>
      <p:sp>
        <p:nvSpPr>
          <p:cNvPr id="381" name="Shape 381"/>
          <p:cNvSpPr/>
          <p:nvPr/>
        </p:nvSpPr>
        <p:spPr>
          <a:xfrm>
            <a:off x="4542720" y="1574855"/>
            <a:ext cx="3002400" cy="1370800"/>
          </a:xfrm>
          <a:prstGeom prst="flowChartAlternateProcess">
            <a:avLst/>
          </a:prstGeom>
          <a:solidFill>
            <a:srgbClr val="FFFFFF"/>
          </a:solidFill>
          <a:ln w="9525" cap="flat" cmpd="sng">
            <a:solidFill>
              <a:srgbClr val="D62C3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kern="0">
                <a:solidFill>
                  <a:srgbClr val="434343"/>
                </a:solidFill>
                <a:latin typeface="Arial"/>
                <a:cs typeface="Arial"/>
                <a:sym typeface="Arial"/>
              </a:rPr>
              <a:t>Don’t sell hours. Charge for an agreed outcome. </a:t>
            </a:r>
            <a:endParaRPr sz="1867" kern="0">
              <a:solidFill>
                <a:srgbClr val="434343"/>
              </a:solidFill>
              <a:latin typeface="Arial"/>
              <a:cs typeface="Arial"/>
              <a:sym typeface="Arial"/>
            </a:endParaRPr>
          </a:p>
        </p:txBody>
      </p:sp>
      <p:sp>
        <p:nvSpPr>
          <p:cNvPr id="382" name="Shape 382"/>
          <p:cNvSpPr/>
          <p:nvPr/>
        </p:nvSpPr>
        <p:spPr>
          <a:xfrm>
            <a:off x="4542720" y="3283520"/>
            <a:ext cx="3002400" cy="1370800"/>
          </a:xfrm>
          <a:prstGeom prst="flowChartAlternateProcess">
            <a:avLst/>
          </a:prstGeom>
          <a:solidFill>
            <a:srgbClr val="FFFFFF"/>
          </a:solidFill>
          <a:ln w="9525" cap="flat" cmpd="sng">
            <a:solidFill>
              <a:srgbClr val="D62C3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kern="0">
                <a:solidFill>
                  <a:srgbClr val="434343"/>
                </a:solidFill>
                <a:latin typeface="Arial"/>
                <a:cs typeface="Arial"/>
                <a:sym typeface="Arial"/>
              </a:rPr>
              <a:t>Build engineering capabilities</a:t>
            </a:r>
            <a:endParaRPr sz="1867" kern="0">
              <a:solidFill>
                <a:srgbClr val="434343"/>
              </a:solidFill>
              <a:latin typeface="Arial"/>
              <a:cs typeface="Arial"/>
              <a:sym typeface="Arial"/>
            </a:endParaRPr>
          </a:p>
        </p:txBody>
      </p:sp>
      <p:sp>
        <p:nvSpPr>
          <p:cNvPr id="383" name="Shape 383"/>
          <p:cNvSpPr/>
          <p:nvPr/>
        </p:nvSpPr>
        <p:spPr>
          <a:xfrm>
            <a:off x="8071775" y="1574752"/>
            <a:ext cx="3002400" cy="1370800"/>
          </a:xfrm>
          <a:prstGeom prst="flowChartAlternateProcess">
            <a:avLst/>
          </a:prstGeom>
          <a:solidFill>
            <a:srgbClr val="FFFFFF"/>
          </a:solidFill>
          <a:ln w="9525" cap="flat" cmpd="sng">
            <a:solidFill>
              <a:srgbClr val="D62C3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kern="0">
                <a:solidFill>
                  <a:srgbClr val="434343"/>
                </a:solidFill>
                <a:latin typeface="Arial"/>
                <a:cs typeface="Arial"/>
                <a:sym typeface="Arial"/>
              </a:rPr>
              <a:t>Scope. Scope. Scope</a:t>
            </a:r>
            <a:endParaRPr sz="1867" kern="0">
              <a:solidFill>
                <a:srgbClr val="434343"/>
              </a:solidFill>
              <a:latin typeface="Arial"/>
              <a:cs typeface="Arial"/>
              <a:sym typeface="Arial"/>
            </a:endParaRPr>
          </a:p>
        </p:txBody>
      </p:sp>
      <p:sp>
        <p:nvSpPr>
          <p:cNvPr id="384" name="Shape 384"/>
          <p:cNvSpPr/>
          <p:nvPr/>
        </p:nvSpPr>
        <p:spPr>
          <a:xfrm>
            <a:off x="8071775" y="3283417"/>
            <a:ext cx="3002400" cy="1370800"/>
          </a:xfrm>
          <a:prstGeom prst="flowChartAlternateProcess">
            <a:avLst/>
          </a:prstGeom>
          <a:solidFill>
            <a:srgbClr val="FFFFFF"/>
          </a:solidFill>
          <a:ln w="9525" cap="flat" cmpd="sng">
            <a:solidFill>
              <a:srgbClr val="D62C3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kern="0">
                <a:solidFill>
                  <a:srgbClr val="434343"/>
                </a:solidFill>
                <a:latin typeface="Arial"/>
                <a:cs typeface="Arial"/>
                <a:sym typeface="Arial"/>
              </a:rPr>
              <a:t>Hypothesis-driven Thinking </a:t>
            </a:r>
            <a:endParaRPr sz="1867" kern="0">
              <a:solidFill>
                <a:srgbClr val="434343"/>
              </a:solidFill>
              <a:latin typeface="Arial"/>
              <a:cs typeface="Arial"/>
              <a:sym typeface="Arial"/>
            </a:endParaRPr>
          </a:p>
        </p:txBody>
      </p:sp>
      <p:grpSp>
        <p:nvGrpSpPr>
          <p:cNvPr id="385" name="Shape 385"/>
          <p:cNvGrpSpPr/>
          <p:nvPr/>
        </p:nvGrpSpPr>
        <p:grpSpPr>
          <a:xfrm>
            <a:off x="197650" y="188303"/>
            <a:ext cx="727375" cy="393565"/>
            <a:chOff x="511075" y="2144975"/>
            <a:chExt cx="463414" cy="295233"/>
          </a:xfrm>
        </p:grpSpPr>
        <p:sp>
          <p:nvSpPr>
            <p:cNvPr id="386" name="Shape 386"/>
            <p:cNvSpPr/>
            <p:nvPr/>
          </p:nvSpPr>
          <p:spPr>
            <a:xfrm>
              <a:off x="511075" y="2144975"/>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 name="Shape 387"/>
            <p:cNvSpPr/>
            <p:nvPr/>
          </p:nvSpPr>
          <p:spPr>
            <a:xfrm>
              <a:off x="511075" y="225043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 name="Shape 388"/>
            <p:cNvSpPr/>
            <p:nvPr/>
          </p:nvSpPr>
          <p:spPr>
            <a:xfrm>
              <a:off x="511075" y="235532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 name="Shape 389"/>
            <p:cNvSpPr/>
            <p:nvPr/>
          </p:nvSpPr>
          <p:spPr>
            <a:xfrm>
              <a:off x="673632" y="2145260"/>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 name="Shape 390"/>
            <p:cNvSpPr/>
            <p:nvPr/>
          </p:nvSpPr>
          <p:spPr>
            <a:xfrm>
              <a:off x="673632" y="2250719"/>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 name="Shape 391"/>
            <p:cNvSpPr/>
            <p:nvPr/>
          </p:nvSpPr>
          <p:spPr>
            <a:xfrm>
              <a:off x="673632" y="2355608"/>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 name="Shape 392"/>
            <p:cNvSpPr/>
            <p:nvPr/>
          </p:nvSpPr>
          <p:spPr>
            <a:xfrm>
              <a:off x="836189" y="214525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3" name="Shape 393"/>
            <p:cNvSpPr/>
            <p:nvPr/>
          </p:nvSpPr>
          <p:spPr>
            <a:xfrm>
              <a:off x="836189" y="225071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4" name="Shape 394"/>
            <p:cNvSpPr/>
            <p:nvPr/>
          </p:nvSpPr>
          <p:spPr>
            <a:xfrm>
              <a:off x="836189" y="2355602"/>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958252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Shape 399"/>
          <p:cNvSpPr/>
          <p:nvPr/>
        </p:nvSpPr>
        <p:spPr>
          <a:xfrm>
            <a:off x="1013667" y="1570233"/>
            <a:ext cx="3002400" cy="1370800"/>
          </a:xfrm>
          <a:prstGeom prst="flowChartAlternateProcess">
            <a:avLst/>
          </a:prstGeom>
          <a:solidFill>
            <a:srgbClr val="D62C3C"/>
          </a:solidFill>
          <a:ln w="9525" cap="flat" cmpd="sng">
            <a:solidFill>
              <a:srgbClr val="D62C3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kern="0">
                <a:solidFill>
                  <a:srgbClr val="FFFFFF"/>
                </a:solidFill>
                <a:latin typeface="Arial"/>
                <a:cs typeface="Arial"/>
                <a:sym typeface="Arial"/>
              </a:rPr>
              <a:t>Challenge your assumptions on what clients value</a:t>
            </a:r>
            <a:endParaRPr sz="1867" kern="0">
              <a:solidFill>
                <a:srgbClr val="FFFFFF"/>
              </a:solidFill>
              <a:latin typeface="Arial"/>
              <a:cs typeface="Arial"/>
              <a:sym typeface="Arial"/>
            </a:endParaRPr>
          </a:p>
        </p:txBody>
      </p:sp>
      <p:sp>
        <p:nvSpPr>
          <p:cNvPr id="400" name="Shape 400"/>
          <p:cNvSpPr/>
          <p:nvPr/>
        </p:nvSpPr>
        <p:spPr>
          <a:xfrm>
            <a:off x="1013667" y="3278900"/>
            <a:ext cx="3002400" cy="1370800"/>
          </a:xfrm>
          <a:prstGeom prst="flowChartAlternateProcess">
            <a:avLst/>
          </a:prstGeom>
          <a:solidFill>
            <a:srgbClr val="FFFFFF"/>
          </a:solidFill>
          <a:ln w="9525" cap="flat" cmpd="sng">
            <a:solidFill>
              <a:srgbClr val="D62C3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kern="0">
                <a:solidFill>
                  <a:srgbClr val="434343"/>
                </a:solidFill>
                <a:latin typeface="Arial"/>
                <a:cs typeface="Arial"/>
                <a:sym typeface="Arial"/>
              </a:rPr>
              <a:t>Advance client culture of marketing effectiveness</a:t>
            </a:r>
            <a:endParaRPr sz="1867" kern="0">
              <a:solidFill>
                <a:srgbClr val="434343"/>
              </a:solidFill>
              <a:latin typeface="Arial"/>
              <a:cs typeface="Arial"/>
              <a:sym typeface="Arial"/>
            </a:endParaRPr>
          </a:p>
        </p:txBody>
      </p:sp>
      <p:sp>
        <p:nvSpPr>
          <p:cNvPr id="401" name="Shape 401"/>
          <p:cNvSpPr/>
          <p:nvPr/>
        </p:nvSpPr>
        <p:spPr>
          <a:xfrm>
            <a:off x="4542720" y="1574855"/>
            <a:ext cx="3002400" cy="1370800"/>
          </a:xfrm>
          <a:prstGeom prst="flowChartAlternateProcess">
            <a:avLst/>
          </a:prstGeom>
          <a:solidFill>
            <a:srgbClr val="FFFFFF"/>
          </a:solidFill>
          <a:ln w="9525" cap="flat" cmpd="sng">
            <a:solidFill>
              <a:srgbClr val="D62C3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kern="0">
                <a:solidFill>
                  <a:srgbClr val="434343"/>
                </a:solidFill>
                <a:latin typeface="Arial"/>
                <a:cs typeface="Arial"/>
                <a:sym typeface="Arial"/>
              </a:rPr>
              <a:t>Don’t sell hours. Charge for an agreed outcome. </a:t>
            </a:r>
            <a:endParaRPr sz="1867" kern="0">
              <a:solidFill>
                <a:srgbClr val="434343"/>
              </a:solidFill>
              <a:latin typeface="Arial"/>
              <a:cs typeface="Arial"/>
              <a:sym typeface="Arial"/>
            </a:endParaRPr>
          </a:p>
        </p:txBody>
      </p:sp>
      <p:sp>
        <p:nvSpPr>
          <p:cNvPr id="402" name="Shape 402"/>
          <p:cNvSpPr/>
          <p:nvPr/>
        </p:nvSpPr>
        <p:spPr>
          <a:xfrm>
            <a:off x="4542720" y="3283520"/>
            <a:ext cx="3002400" cy="1370800"/>
          </a:xfrm>
          <a:prstGeom prst="flowChartAlternateProcess">
            <a:avLst/>
          </a:prstGeom>
          <a:solidFill>
            <a:srgbClr val="FFFFFF"/>
          </a:solidFill>
          <a:ln w="9525" cap="flat" cmpd="sng">
            <a:solidFill>
              <a:srgbClr val="D62C3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kern="0">
                <a:solidFill>
                  <a:srgbClr val="434343"/>
                </a:solidFill>
                <a:latin typeface="Arial"/>
                <a:cs typeface="Arial"/>
                <a:sym typeface="Arial"/>
              </a:rPr>
              <a:t>Build engineering capabilities</a:t>
            </a:r>
            <a:endParaRPr sz="1867" kern="0">
              <a:solidFill>
                <a:srgbClr val="434343"/>
              </a:solidFill>
              <a:latin typeface="Arial"/>
              <a:cs typeface="Arial"/>
              <a:sym typeface="Arial"/>
            </a:endParaRPr>
          </a:p>
        </p:txBody>
      </p:sp>
      <p:sp>
        <p:nvSpPr>
          <p:cNvPr id="403" name="Shape 403"/>
          <p:cNvSpPr/>
          <p:nvPr/>
        </p:nvSpPr>
        <p:spPr>
          <a:xfrm>
            <a:off x="8071775" y="1574752"/>
            <a:ext cx="3002400" cy="1370800"/>
          </a:xfrm>
          <a:prstGeom prst="flowChartAlternateProcess">
            <a:avLst/>
          </a:prstGeom>
          <a:solidFill>
            <a:srgbClr val="FFFFFF"/>
          </a:solidFill>
          <a:ln w="9525" cap="flat" cmpd="sng">
            <a:solidFill>
              <a:srgbClr val="D62C3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kern="0">
                <a:solidFill>
                  <a:srgbClr val="434343"/>
                </a:solidFill>
                <a:latin typeface="Arial"/>
                <a:cs typeface="Arial"/>
                <a:sym typeface="Arial"/>
              </a:rPr>
              <a:t>Scope. Scope. Scope</a:t>
            </a:r>
            <a:endParaRPr sz="1867" kern="0">
              <a:solidFill>
                <a:srgbClr val="434343"/>
              </a:solidFill>
              <a:latin typeface="Arial"/>
              <a:cs typeface="Arial"/>
              <a:sym typeface="Arial"/>
            </a:endParaRPr>
          </a:p>
        </p:txBody>
      </p:sp>
      <p:sp>
        <p:nvSpPr>
          <p:cNvPr id="404" name="Shape 404"/>
          <p:cNvSpPr/>
          <p:nvPr/>
        </p:nvSpPr>
        <p:spPr>
          <a:xfrm>
            <a:off x="8071775" y="3283417"/>
            <a:ext cx="3002400" cy="1370800"/>
          </a:xfrm>
          <a:prstGeom prst="flowChartAlternateProcess">
            <a:avLst/>
          </a:prstGeom>
          <a:solidFill>
            <a:srgbClr val="FFFFFF"/>
          </a:solidFill>
          <a:ln w="9525" cap="flat" cmpd="sng">
            <a:solidFill>
              <a:srgbClr val="D62C3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kern="0">
                <a:solidFill>
                  <a:srgbClr val="434343"/>
                </a:solidFill>
                <a:latin typeface="Arial"/>
                <a:cs typeface="Arial"/>
                <a:sym typeface="Arial"/>
              </a:rPr>
              <a:t>Hypothesis-driven Thinking </a:t>
            </a:r>
            <a:endParaRPr sz="1867" kern="0">
              <a:solidFill>
                <a:srgbClr val="434343"/>
              </a:solidFill>
              <a:latin typeface="Arial"/>
              <a:cs typeface="Arial"/>
              <a:sym typeface="Arial"/>
            </a:endParaRPr>
          </a:p>
        </p:txBody>
      </p:sp>
      <p:grpSp>
        <p:nvGrpSpPr>
          <p:cNvPr id="405" name="Shape 405"/>
          <p:cNvGrpSpPr/>
          <p:nvPr/>
        </p:nvGrpSpPr>
        <p:grpSpPr>
          <a:xfrm>
            <a:off x="197650" y="188303"/>
            <a:ext cx="727375" cy="393565"/>
            <a:chOff x="511075" y="2144975"/>
            <a:chExt cx="463414" cy="295233"/>
          </a:xfrm>
        </p:grpSpPr>
        <p:sp>
          <p:nvSpPr>
            <p:cNvPr id="406" name="Shape 406"/>
            <p:cNvSpPr/>
            <p:nvPr/>
          </p:nvSpPr>
          <p:spPr>
            <a:xfrm>
              <a:off x="511075" y="2144975"/>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7" name="Shape 407"/>
            <p:cNvSpPr/>
            <p:nvPr/>
          </p:nvSpPr>
          <p:spPr>
            <a:xfrm>
              <a:off x="511075" y="225043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8" name="Shape 408"/>
            <p:cNvSpPr/>
            <p:nvPr/>
          </p:nvSpPr>
          <p:spPr>
            <a:xfrm>
              <a:off x="511075" y="235532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9" name="Shape 409"/>
            <p:cNvSpPr/>
            <p:nvPr/>
          </p:nvSpPr>
          <p:spPr>
            <a:xfrm>
              <a:off x="673632" y="2145260"/>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0" name="Shape 410"/>
            <p:cNvSpPr/>
            <p:nvPr/>
          </p:nvSpPr>
          <p:spPr>
            <a:xfrm>
              <a:off x="673632" y="2250719"/>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1" name="Shape 411"/>
            <p:cNvSpPr/>
            <p:nvPr/>
          </p:nvSpPr>
          <p:spPr>
            <a:xfrm>
              <a:off x="673632" y="2355608"/>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2" name="Shape 412"/>
            <p:cNvSpPr/>
            <p:nvPr/>
          </p:nvSpPr>
          <p:spPr>
            <a:xfrm>
              <a:off x="836189" y="214525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3" name="Shape 413"/>
            <p:cNvSpPr/>
            <p:nvPr/>
          </p:nvSpPr>
          <p:spPr>
            <a:xfrm>
              <a:off x="836189" y="225071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4" name="Shape 414"/>
            <p:cNvSpPr/>
            <p:nvPr/>
          </p:nvSpPr>
          <p:spPr>
            <a:xfrm>
              <a:off x="836189" y="2355602"/>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3150781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Shape 419"/>
          <p:cNvSpPr txBox="1">
            <a:spLocks noGrp="1"/>
          </p:cNvSpPr>
          <p:nvPr>
            <p:ph type="title"/>
          </p:nvPr>
        </p:nvSpPr>
        <p:spPr>
          <a:xfrm>
            <a:off x="1842733" y="2420700"/>
            <a:ext cx="8625200" cy="2532400"/>
          </a:xfrm>
          <a:prstGeom prst="rect">
            <a:avLst/>
          </a:prstGeom>
        </p:spPr>
        <p:txBody>
          <a:bodyPr spcFirstLastPara="1" wrap="square" lIns="121900" tIns="121900" rIns="121900" bIns="121900" anchor="t" anchorCtr="0">
            <a:noAutofit/>
          </a:bodyPr>
          <a:lstStyle/>
          <a:p>
            <a:r>
              <a:rPr lang="en-GB" sz="3200">
                <a:solidFill>
                  <a:srgbClr val="434343"/>
                </a:solidFill>
                <a:latin typeface="Calibri"/>
                <a:ea typeface="Calibri"/>
                <a:cs typeface="Calibri"/>
                <a:sym typeface="Calibri"/>
              </a:rPr>
              <a:t>Agency compensation down </a:t>
            </a:r>
            <a:r>
              <a:rPr lang="en-GB" sz="3200" u="sng">
                <a:solidFill>
                  <a:srgbClr val="D62C3C"/>
                </a:solidFill>
                <a:latin typeface="Calibri"/>
                <a:ea typeface="Calibri"/>
                <a:cs typeface="Calibri"/>
                <a:sym typeface="Calibri"/>
              </a:rPr>
              <a:t>50%</a:t>
            </a:r>
            <a:r>
              <a:rPr lang="en-GB" sz="3200">
                <a:solidFill>
                  <a:srgbClr val="434343"/>
                </a:solidFill>
                <a:latin typeface="Calibri"/>
                <a:ea typeface="Calibri"/>
                <a:cs typeface="Calibri"/>
                <a:sym typeface="Calibri"/>
              </a:rPr>
              <a:t> within 15 years. </a:t>
            </a:r>
            <a:endParaRPr sz="3200">
              <a:solidFill>
                <a:srgbClr val="434343"/>
              </a:solidFill>
              <a:latin typeface="Calibri"/>
              <a:ea typeface="Calibri"/>
              <a:cs typeface="Calibri"/>
              <a:sym typeface="Calibri"/>
            </a:endParaRPr>
          </a:p>
          <a:p>
            <a:endParaRPr sz="2400">
              <a:solidFill>
                <a:srgbClr val="434343"/>
              </a:solidFill>
              <a:latin typeface="Calibri"/>
              <a:ea typeface="Calibri"/>
              <a:cs typeface="Calibri"/>
              <a:sym typeface="Calibri"/>
            </a:endParaRPr>
          </a:p>
          <a:p>
            <a:endParaRPr sz="1867">
              <a:solidFill>
                <a:srgbClr val="434343"/>
              </a:solidFill>
              <a:latin typeface="Calibri"/>
              <a:ea typeface="Calibri"/>
              <a:cs typeface="Calibri"/>
              <a:sym typeface="Calibri"/>
            </a:endParaRPr>
          </a:p>
          <a:p>
            <a:pPr algn="ctr"/>
            <a:r>
              <a:rPr lang="en-GB" sz="1867">
                <a:solidFill>
                  <a:srgbClr val="434343"/>
                </a:solidFill>
                <a:latin typeface="Calibri"/>
                <a:ea typeface="Calibri"/>
                <a:cs typeface="Calibri"/>
                <a:sym typeface="Calibri"/>
              </a:rPr>
              <a:t>Agency workloads have been growing 2-3% every year. Agency fees have been declining by 2-3% every year. It only takes 15 years for an agency’s compensation to be cut in half for an equivalent amount of work.</a:t>
            </a:r>
            <a:endParaRPr sz="2400">
              <a:solidFill>
                <a:srgbClr val="434343"/>
              </a:solidFill>
            </a:endParaRPr>
          </a:p>
          <a:p>
            <a:endParaRPr sz="2400">
              <a:solidFill>
                <a:srgbClr val="434343"/>
              </a:solidFill>
            </a:endParaRPr>
          </a:p>
          <a:p>
            <a:endParaRPr sz="2400">
              <a:solidFill>
                <a:srgbClr val="434343"/>
              </a:solidFill>
            </a:endParaRPr>
          </a:p>
          <a:p>
            <a:endParaRPr sz="2400">
              <a:solidFill>
                <a:srgbClr val="434343"/>
              </a:solidFill>
            </a:endParaRPr>
          </a:p>
        </p:txBody>
      </p:sp>
      <p:grpSp>
        <p:nvGrpSpPr>
          <p:cNvPr id="420" name="Shape 420"/>
          <p:cNvGrpSpPr/>
          <p:nvPr/>
        </p:nvGrpSpPr>
        <p:grpSpPr>
          <a:xfrm>
            <a:off x="197650" y="188303"/>
            <a:ext cx="727375" cy="393565"/>
            <a:chOff x="511075" y="2144975"/>
            <a:chExt cx="463414" cy="295233"/>
          </a:xfrm>
        </p:grpSpPr>
        <p:sp>
          <p:nvSpPr>
            <p:cNvPr id="421" name="Shape 421"/>
            <p:cNvSpPr/>
            <p:nvPr/>
          </p:nvSpPr>
          <p:spPr>
            <a:xfrm>
              <a:off x="511075" y="2144975"/>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2" name="Shape 422"/>
            <p:cNvSpPr/>
            <p:nvPr/>
          </p:nvSpPr>
          <p:spPr>
            <a:xfrm>
              <a:off x="511075" y="225043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3" name="Shape 423"/>
            <p:cNvSpPr/>
            <p:nvPr/>
          </p:nvSpPr>
          <p:spPr>
            <a:xfrm>
              <a:off x="511075" y="235532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4" name="Shape 424"/>
            <p:cNvSpPr/>
            <p:nvPr/>
          </p:nvSpPr>
          <p:spPr>
            <a:xfrm>
              <a:off x="673632" y="2145260"/>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5" name="Shape 425"/>
            <p:cNvSpPr/>
            <p:nvPr/>
          </p:nvSpPr>
          <p:spPr>
            <a:xfrm>
              <a:off x="673632" y="2250719"/>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6" name="Shape 426"/>
            <p:cNvSpPr/>
            <p:nvPr/>
          </p:nvSpPr>
          <p:spPr>
            <a:xfrm>
              <a:off x="673632" y="2355608"/>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7" name="Shape 427"/>
            <p:cNvSpPr/>
            <p:nvPr/>
          </p:nvSpPr>
          <p:spPr>
            <a:xfrm>
              <a:off x="836189" y="214525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8" name="Shape 428"/>
            <p:cNvSpPr/>
            <p:nvPr/>
          </p:nvSpPr>
          <p:spPr>
            <a:xfrm>
              <a:off x="836189" y="225071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9" name="Shape 429"/>
            <p:cNvSpPr/>
            <p:nvPr/>
          </p:nvSpPr>
          <p:spPr>
            <a:xfrm>
              <a:off x="836189" y="2355602"/>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30" name="Shape 430"/>
          <p:cNvSpPr txBox="1"/>
          <p:nvPr/>
        </p:nvSpPr>
        <p:spPr>
          <a:xfrm>
            <a:off x="8044233" y="6450233"/>
            <a:ext cx="4090000" cy="286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1067" kern="0">
                <a:solidFill>
                  <a:srgbClr val="000000"/>
                </a:solidFill>
                <a:latin typeface="Arial"/>
                <a:cs typeface="Arial"/>
                <a:sym typeface="Arial"/>
              </a:rPr>
              <a:t>Source: Manslaughter on Madison Avenue, by Michael Farmer</a:t>
            </a:r>
            <a:endParaRPr sz="1067" kern="0">
              <a:solidFill>
                <a:srgbClr val="000000"/>
              </a:solidFill>
              <a:latin typeface="Arial"/>
              <a:cs typeface="Arial"/>
              <a:sym typeface="Arial"/>
            </a:endParaRPr>
          </a:p>
        </p:txBody>
      </p:sp>
    </p:spTree>
    <p:extLst>
      <p:ext uri="{BB962C8B-B14F-4D97-AF65-F5344CB8AC3E}">
        <p14:creationId xmlns:p14="http://schemas.microsoft.com/office/powerpoint/2010/main" val="20468501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grpSp>
        <p:nvGrpSpPr>
          <p:cNvPr id="435" name="Shape 435"/>
          <p:cNvGrpSpPr/>
          <p:nvPr/>
        </p:nvGrpSpPr>
        <p:grpSpPr>
          <a:xfrm>
            <a:off x="197650" y="188303"/>
            <a:ext cx="727375" cy="393565"/>
            <a:chOff x="511075" y="2144975"/>
            <a:chExt cx="463414" cy="295233"/>
          </a:xfrm>
        </p:grpSpPr>
        <p:sp>
          <p:nvSpPr>
            <p:cNvPr id="436" name="Shape 436"/>
            <p:cNvSpPr/>
            <p:nvPr/>
          </p:nvSpPr>
          <p:spPr>
            <a:xfrm>
              <a:off x="511075" y="2144975"/>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7" name="Shape 437"/>
            <p:cNvSpPr/>
            <p:nvPr/>
          </p:nvSpPr>
          <p:spPr>
            <a:xfrm>
              <a:off x="511075" y="225043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8" name="Shape 438"/>
            <p:cNvSpPr/>
            <p:nvPr/>
          </p:nvSpPr>
          <p:spPr>
            <a:xfrm>
              <a:off x="511075" y="235532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9" name="Shape 439"/>
            <p:cNvSpPr/>
            <p:nvPr/>
          </p:nvSpPr>
          <p:spPr>
            <a:xfrm>
              <a:off x="673632" y="2145260"/>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0" name="Shape 440"/>
            <p:cNvSpPr/>
            <p:nvPr/>
          </p:nvSpPr>
          <p:spPr>
            <a:xfrm>
              <a:off x="673632" y="2250719"/>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1" name="Shape 441"/>
            <p:cNvSpPr/>
            <p:nvPr/>
          </p:nvSpPr>
          <p:spPr>
            <a:xfrm>
              <a:off x="673632" y="2355608"/>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2" name="Shape 442"/>
            <p:cNvSpPr/>
            <p:nvPr/>
          </p:nvSpPr>
          <p:spPr>
            <a:xfrm>
              <a:off x="836189" y="214525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3" name="Shape 443"/>
            <p:cNvSpPr/>
            <p:nvPr/>
          </p:nvSpPr>
          <p:spPr>
            <a:xfrm>
              <a:off x="836189" y="225071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4" name="Shape 444"/>
            <p:cNvSpPr/>
            <p:nvPr/>
          </p:nvSpPr>
          <p:spPr>
            <a:xfrm>
              <a:off x="836189" y="2355602"/>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45" name="Shape 445"/>
          <p:cNvSpPr txBox="1">
            <a:spLocks noGrp="1"/>
          </p:cNvSpPr>
          <p:nvPr>
            <p:ph type="title"/>
          </p:nvPr>
        </p:nvSpPr>
        <p:spPr>
          <a:xfrm>
            <a:off x="1287433" y="1776767"/>
            <a:ext cx="9303600" cy="2126000"/>
          </a:xfrm>
          <a:prstGeom prst="rect">
            <a:avLst/>
          </a:prstGeom>
        </p:spPr>
        <p:txBody>
          <a:bodyPr spcFirstLastPara="1" wrap="square" lIns="121900" tIns="121900" rIns="121900" bIns="121900" anchor="t" anchorCtr="0">
            <a:noAutofit/>
          </a:bodyPr>
          <a:lstStyle/>
          <a:p>
            <a:r>
              <a:rPr lang="en-GB" sz="3200">
                <a:solidFill>
                  <a:srgbClr val="434343"/>
                </a:solidFill>
                <a:highlight>
                  <a:srgbClr val="FFFFFF"/>
                </a:highlight>
                <a:latin typeface="Calibri"/>
                <a:ea typeface="Calibri"/>
                <a:cs typeface="Calibri"/>
                <a:sym typeface="Calibri"/>
              </a:rPr>
              <a:t>"If you're at an agency, </a:t>
            </a:r>
            <a:r>
              <a:rPr lang="en-GB" sz="3200">
                <a:solidFill>
                  <a:srgbClr val="434343"/>
                </a:solidFill>
                <a:highlight>
                  <a:srgbClr val="E76565"/>
                </a:highlight>
                <a:latin typeface="Calibri"/>
                <a:ea typeface="Calibri"/>
                <a:cs typeface="Calibri"/>
                <a:sym typeface="Calibri"/>
              </a:rPr>
              <a:t>what can you stop doing that doesn't add to the creative output?</a:t>
            </a:r>
            <a:r>
              <a:rPr lang="en-GB" sz="3200">
                <a:solidFill>
                  <a:srgbClr val="434343"/>
                </a:solidFill>
                <a:highlight>
                  <a:srgbClr val="FFFFFF"/>
                </a:highlight>
                <a:latin typeface="Calibri"/>
                <a:ea typeface="Calibri"/>
                <a:cs typeface="Calibri"/>
                <a:sym typeface="Calibri"/>
              </a:rPr>
              <a:t> And what can you start doing to bring value to clients that is truly unique?"</a:t>
            </a:r>
            <a:endParaRPr sz="3200">
              <a:solidFill>
                <a:srgbClr val="434343"/>
              </a:solidFill>
              <a:highlight>
                <a:srgbClr val="FFFFFF"/>
              </a:highlight>
              <a:latin typeface="Calibri"/>
              <a:ea typeface="Calibri"/>
              <a:cs typeface="Calibri"/>
              <a:sym typeface="Calibri"/>
            </a:endParaRPr>
          </a:p>
          <a:p>
            <a:endParaRPr sz="1867">
              <a:solidFill>
                <a:srgbClr val="434343"/>
              </a:solidFill>
              <a:highlight>
                <a:srgbClr val="FFFFFF"/>
              </a:highlight>
              <a:latin typeface="Calibri"/>
              <a:ea typeface="Calibri"/>
              <a:cs typeface="Calibri"/>
              <a:sym typeface="Calibri"/>
            </a:endParaRPr>
          </a:p>
          <a:p>
            <a:pPr algn="r"/>
            <a:r>
              <a:rPr lang="en-GB" sz="1867">
                <a:solidFill>
                  <a:srgbClr val="434343"/>
                </a:solidFill>
                <a:highlight>
                  <a:srgbClr val="FFFFFF"/>
                </a:highlight>
                <a:latin typeface="Calibri"/>
                <a:ea typeface="Calibri"/>
                <a:cs typeface="Calibri"/>
                <a:sym typeface="Calibri"/>
              </a:rPr>
              <a:t> - Marc Pritchard, Chief Brand Officer at Procter &amp; Gamble.</a:t>
            </a:r>
            <a:endParaRPr sz="1867">
              <a:solidFill>
                <a:srgbClr val="434343"/>
              </a:solidFill>
              <a:highlight>
                <a:srgbClr val="FFFFFF"/>
              </a:highlight>
              <a:latin typeface="Calibri"/>
              <a:ea typeface="Calibri"/>
              <a:cs typeface="Calibri"/>
              <a:sym typeface="Calibri"/>
            </a:endParaRPr>
          </a:p>
          <a:p>
            <a:endParaRPr sz="1867">
              <a:solidFill>
                <a:srgbClr val="434343"/>
              </a:solidFill>
              <a:highlight>
                <a:srgbClr val="FFFFFF"/>
              </a:highlight>
              <a:latin typeface="Calibri"/>
              <a:ea typeface="Calibri"/>
              <a:cs typeface="Calibri"/>
              <a:sym typeface="Calibri"/>
            </a:endParaRPr>
          </a:p>
          <a:p>
            <a:endParaRPr sz="1867">
              <a:solidFill>
                <a:srgbClr val="434343"/>
              </a:solidFill>
              <a:latin typeface="Calibri"/>
              <a:ea typeface="Calibri"/>
              <a:cs typeface="Calibri"/>
              <a:sym typeface="Calibri"/>
            </a:endParaRPr>
          </a:p>
          <a:p>
            <a:endParaRPr sz="1867">
              <a:solidFill>
                <a:srgbClr val="434343"/>
              </a:solidFill>
              <a:latin typeface="Calibri"/>
              <a:ea typeface="Calibri"/>
              <a:cs typeface="Calibri"/>
              <a:sym typeface="Calibri"/>
            </a:endParaRPr>
          </a:p>
          <a:p>
            <a:endParaRPr sz="2400">
              <a:solidFill>
                <a:srgbClr val="434343"/>
              </a:solidFill>
            </a:endParaRPr>
          </a:p>
          <a:p>
            <a:endParaRPr sz="2400">
              <a:solidFill>
                <a:srgbClr val="434343"/>
              </a:solidFill>
            </a:endParaRPr>
          </a:p>
          <a:p>
            <a:endParaRPr sz="2400">
              <a:solidFill>
                <a:srgbClr val="434343"/>
              </a:solidFill>
            </a:endParaRPr>
          </a:p>
          <a:p>
            <a:endParaRPr sz="2400">
              <a:solidFill>
                <a:srgbClr val="434343"/>
              </a:solidFill>
            </a:endParaRPr>
          </a:p>
        </p:txBody>
      </p:sp>
    </p:spTree>
    <p:extLst>
      <p:ext uri="{BB962C8B-B14F-4D97-AF65-F5344CB8AC3E}">
        <p14:creationId xmlns:p14="http://schemas.microsoft.com/office/powerpoint/2010/main" val="4167510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grpSp>
        <p:nvGrpSpPr>
          <p:cNvPr id="68" name="Shape 68"/>
          <p:cNvGrpSpPr/>
          <p:nvPr/>
        </p:nvGrpSpPr>
        <p:grpSpPr>
          <a:xfrm>
            <a:off x="197650" y="188303"/>
            <a:ext cx="727375" cy="393565"/>
            <a:chOff x="511075" y="2144975"/>
            <a:chExt cx="463414" cy="295233"/>
          </a:xfrm>
        </p:grpSpPr>
        <p:sp>
          <p:nvSpPr>
            <p:cNvPr id="69" name="Shape 69"/>
            <p:cNvSpPr/>
            <p:nvPr/>
          </p:nvSpPr>
          <p:spPr>
            <a:xfrm>
              <a:off x="511075" y="2144975"/>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Shape 70"/>
            <p:cNvSpPr/>
            <p:nvPr/>
          </p:nvSpPr>
          <p:spPr>
            <a:xfrm>
              <a:off x="511075" y="225043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Shape 71"/>
            <p:cNvSpPr/>
            <p:nvPr/>
          </p:nvSpPr>
          <p:spPr>
            <a:xfrm>
              <a:off x="511075" y="235532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Shape 72"/>
            <p:cNvSpPr/>
            <p:nvPr/>
          </p:nvSpPr>
          <p:spPr>
            <a:xfrm>
              <a:off x="673632" y="2145260"/>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Shape 73"/>
            <p:cNvSpPr/>
            <p:nvPr/>
          </p:nvSpPr>
          <p:spPr>
            <a:xfrm>
              <a:off x="673632" y="2250719"/>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Shape 74"/>
            <p:cNvSpPr/>
            <p:nvPr/>
          </p:nvSpPr>
          <p:spPr>
            <a:xfrm>
              <a:off x="673632" y="2355608"/>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Shape 75"/>
            <p:cNvSpPr/>
            <p:nvPr/>
          </p:nvSpPr>
          <p:spPr>
            <a:xfrm>
              <a:off x="836189" y="214525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Shape 76"/>
            <p:cNvSpPr/>
            <p:nvPr/>
          </p:nvSpPr>
          <p:spPr>
            <a:xfrm>
              <a:off x="836189" y="225071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Shape 77"/>
            <p:cNvSpPr/>
            <p:nvPr/>
          </p:nvSpPr>
          <p:spPr>
            <a:xfrm>
              <a:off x="836189" y="2355602"/>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78" name="Shape 78"/>
          <p:cNvSpPr txBox="1"/>
          <p:nvPr/>
        </p:nvSpPr>
        <p:spPr>
          <a:xfrm>
            <a:off x="1702000" y="2560900"/>
            <a:ext cx="8788000" cy="6792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GB" sz="3200" kern="0">
                <a:solidFill>
                  <a:srgbClr val="434343"/>
                </a:solidFill>
                <a:latin typeface="Calibri"/>
                <a:ea typeface="Calibri"/>
                <a:cs typeface="Calibri"/>
                <a:sym typeface="Calibri"/>
              </a:rPr>
              <a:t>An </a:t>
            </a:r>
            <a:r>
              <a:rPr lang="en-GB" sz="3200" u="sng" kern="0">
                <a:solidFill>
                  <a:srgbClr val="D62C3C"/>
                </a:solidFill>
                <a:latin typeface="Calibri"/>
                <a:ea typeface="Calibri"/>
                <a:cs typeface="Calibri"/>
                <a:sym typeface="Calibri"/>
              </a:rPr>
              <a:t>Irish</a:t>
            </a:r>
            <a:r>
              <a:rPr lang="en-GB" sz="3200" kern="0">
                <a:solidFill>
                  <a:srgbClr val="434343"/>
                </a:solidFill>
                <a:latin typeface="Calibri"/>
                <a:ea typeface="Calibri"/>
                <a:cs typeface="Calibri"/>
                <a:sym typeface="Calibri"/>
              </a:rPr>
              <a:t> agency success story...</a:t>
            </a:r>
            <a:endParaRPr sz="3200" kern="0">
              <a:solidFill>
                <a:srgbClr val="D62C3C"/>
              </a:solidFill>
              <a:latin typeface="Calibri"/>
              <a:ea typeface="Calibri"/>
              <a:cs typeface="Calibri"/>
              <a:sym typeface="Calibri"/>
            </a:endParaRPr>
          </a:p>
        </p:txBody>
      </p:sp>
    </p:spTree>
    <p:extLst>
      <p:ext uri="{BB962C8B-B14F-4D97-AF65-F5344CB8AC3E}">
        <p14:creationId xmlns:p14="http://schemas.microsoft.com/office/powerpoint/2010/main" val="1904160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grpSp>
        <p:nvGrpSpPr>
          <p:cNvPr id="450" name="Shape 450"/>
          <p:cNvGrpSpPr/>
          <p:nvPr/>
        </p:nvGrpSpPr>
        <p:grpSpPr>
          <a:xfrm>
            <a:off x="197650" y="188303"/>
            <a:ext cx="727375" cy="393565"/>
            <a:chOff x="511075" y="2144975"/>
            <a:chExt cx="463414" cy="295233"/>
          </a:xfrm>
        </p:grpSpPr>
        <p:sp>
          <p:nvSpPr>
            <p:cNvPr id="451" name="Shape 451"/>
            <p:cNvSpPr/>
            <p:nvPr/>
          </p:nvSpPr>
          <p:spPr>
            <a:xfrm>
              <a:off x="511075" y="2144975"/>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 name="Shape 452"/>
            <p:cNvSpPr/>
            <p:nvPr/>
          </p:nvSpPr>
          <p:spPr>
            <a:xfrm>
              <a:off x="511075" y="225043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 name="Shape 453"/>
            <p:cNvSpPr/>
            <p:nvPr/>
          </p:nvSpPr>
          <p:spPr>
            <a:xfrm>
              <a:off x="511075" y="235532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 name="Shape 454"/>
            <p:cNvSpPr/>
            <p:nvPr/>
          </p:nvSpPr>
          <p:spPr>
            <a:xfrm>
              <a:off x="673632" y="2145260"/>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 name="Shape 455"/>
            <p:cNvSpPr/>
            <p:nvPr/>
          </p:nvSpPr>
          <p:spPr>
            <a:xfrm>
              <a:off x="673632" y="2250719"/>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 name="Shape 456"/>
            <p:cNvSpPr/>
            <p:nvPr/>
          </p:nvSpPr>
          <p:spPr>
            <a:xfrm>
              <a:off x="673632" y="2355608"/>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 name="Shape 457"/>
            <p:cNvSpPr/>
            <p:nvPr/>
          </p:nvSpPr>
          <p:spPr>
            <a:xfrm>
              <a:off x="836189" y="214525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 name="Shape 458"/>
            <p:cNvSpPr/>
            <p:nvPr/>
          </p:nvSpPr>
          <p:spPr>
            <a:xfrm>
              <a:off x="836189" y="225071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 name="Shape 459"/>
            <p:cNvSpPr/>
            <p:nvPr/>
          </p:nvSpPr>
          <p:spPr>
            <a:xfrm>
              <a:off x="836189" y="2355602"/>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60" name="Shape 460"/>
          <p:cNvSpPr txBox="1">
            <a:spLocks noGrp="1"/>
          </p:cNvSpPr>
          <p:nvPr>
            <p:ph type="title"/>
          </p:nvPr>
        </p:nvSpPr>
        <p:spPr>
          <a:xfrm>
            <a:off x="833800" y="1555033"/>
            <a:ext cx="10524400" cy="3745200"/>
          </a:xfrm>
          <a:prstGeom prst="rect">
            <a:avLst/>
          </a:prstGeom>
        </p:spPr>
        <p:txBody>
          <a:bodyPr spcFirstLastPara="1" wrap="square" lIns="121900" tIns="121900" rIns="121900" bIns="121900" anchor="t" anchorCtr="0">
            <a:noAutofit/>
          </a:bodyPr>
          <a:lstStyle/>
          <a:p>
            <a:pPr>
              <a:buSzPts val="1100"/>
            </a:pPr>
            <a:r>
              <a:rPr lang="en-GB" sz="3200">
                <a:solidFill>
                  <a:srgbClr val="3C3C3C"/>
                </a:solidFill>
                <a:highlight>
                  <a:srgbClr val="FFFFFF"/>
                </a:highlight>
                <a:latin typeface="Calibri"/>
                <a:ea typeface="Calibri"/>
                <a:cs typeface="Calibri"/>
                <a:sym typeface="Calibri"/>
              </a:rPr>
              <a:t>The current structure is typically based around a buddy system, where executives from the client and agency are paired up in the name of servicing the relationship. The actual outcome? </a:t>
            </a:r>
            <a:r>
              <a:rPr lang="en-GB" sz="3200">
                <a:solidFill>
                  <a:srgbClr val="3C3C3C"/>
                </a:solidFill>
                <a:highlight>
                  <a:srgbClr val="E76565"/>
                </a:highlight>
                <a:latin typeface="Calibri"/>
                <a:ea typeface="Calibri"/>
                <a:cs typeface="Calibri"/>
                <a:sym typeface="Calibri"/>
              </a:rPr>
              <a:t>A lot of time wasted in meetings, travel, off-sites, reports and presentations</a:t>
            </a:r>
            <a:r>
              <a:rPr lang="en-GB" sz="3200">
                <a:solidFill>
                  <a:srgbClr val="3C3C3C"/>
                </a:solidFill>
                <a:highlight>
                  <a:srgbClr val="FFFFFF"/>
                </a:highlight>
                <a:latin typeface="Calibri"/>
                <a:ea typeface="Calibri"/>
                <a:cs typeface="Calibri"/>
                <a:sym typeface="Calibri"/>
              </a:rPr>
              <a:t>.</a:t>
            </a:r>
            <a:endParaRPr sz="3200">
              <a:solidFill>
                <a:srgbClr val="3C3C3C"/>
              </a:solidFill>
              <a:highlight>
                <a:srgbClr val="FFFFFF"/>
              </a:highlight>
              <a:latin typeface="Calibri"/>
              <a:ea typeface="Calibri"/>
              <a:cs typeface="Calibri"/>
              <a:sym typeface="Calibri"/>
            </a:endParaRPr>
          </a:p>
          <a:p>
            <a:pPr>
              <a:buSzPts val="1100"/>
            </a:pPr>
            <a:endParaRPr sz="2400">
              <a:solidFill>
                <a:srgbClr val="3C3C3C"/>
              </a:solidFill>
              <a:highlight>
                <a:srgbClr val="FFFFFF"/>
              </a:highlight>
              <a:latin typeface="Calibri"/>
              <a:ea typeface="Calibri"/>
              <a:cs typeface="Calibri"/>
              <a:sym typeface="Calibri"/>
            </a:endParaRPr>
          </a:p>
          <a:p>
            <a:endParaRPr sz="2400">
              <a:solidFill>
                <a:srgbClr val="434343"/>
              </a:solidFill>
              <a:highlight>
                <a:srgbClr val="FFFFFF"/>
              </a:highlight>
              <a:latin typeface="Calibri"/>
              <a:ea typeface="Calibri"/>
              <a:cs typeface="Calibri"/>
              <a:sym typeface="Calibri"/>
            </a:endParaRPr>
          </a:p>
          <a:p>
            <a:pPr algn="r"/>
            <a:r>
              <a:rPr lang="en-GB" sz="1867">
                <a:solidFill>
                  <a:srgbClr val="434343"/>
                </a:solidFill>
                <a:highlight>
                  <a:srgbClr val="FFFFFF"/>
                </a:highlight>
                <a:latin typeface="Calibri"/>
                <a:ea typeface="Calibri"/>
                <a:cs typeface="Calibri"/>
                <a:sym typeface="Calibri"/>
              </a:rPr>
              <a:t> - Marc Pritchard, Chief Brand Officer at Procter &amp; Gamble.</a:t>
            </a:r>
            <a:endParaRPr sz="1867">
              <a:solidFill>
                <a:srgbClr val="434343"/>
              </a:solidFill>
              <a:highlight>
                <a:srgbClr val="FFFFFF"/>
              </a:highlight>
              <a:latin typeface="Calibri"/>
              <a:ea typeface="Calibri"/>
              <a:cs typeface="Calibri"/>
              <a:sym typeface="Calibri"/>
            </a:endParaRPr>
          </a:p>
          <a:p>
            <a:endParaRPr sz="1867">
              <a:solidFill>
                <a:srgbClr val="434343"/>
              </a:solidFill>
              <a:highlight>
                <a:srgbClr val="FFFFFF"/>
              </a:highlight>
              <a:latin typeface="Calibri"/>
              <a:ea typeface="Calibri"/>
              <a:cs typeface="Calibri"/>
              <a:sym typeface="Calibri"/>
            </a:endParaRPr>
          </a:p>
          <a:p>
            <a:endParaRPr sz="1867">
              <a:solidFill>
                <a:srgbClr val="434343"/>
              </a:solidFill>
              <a:latin typeface="Calibri"/>
              <a:ea typeface="Calibri"/>
              <a:cs typeface="Calibri"/>
              <a:sym typeface="Calibri"/>
            </a:endParaRPr>
          </a:p>
          <a:p>
            <a:endParaRPr sz="1867">
              <a:solidFill>
                <a:srgbClr val="434343"/>
              </a:solidFill>
              <a:latin typeface="Calibri"/>
              <a:ea typeface="Calibri"/>
              <a:cs typeface="Calibri"/>
              <a:sym typeface="Calibri"/>
            </a:endParaRPr>
          </a:p>
          <a:p>
            <a:endParaRPr sz="2400">
              <a:solidFill>
                <a:srgbClr val="434343"/>
              </a:solidFill>
            </a:endParaRPr>
          </a:p>
          <a:p>
            <a:endParaRPr sz="2400">
              <a:solidFill>
                <a:srgbClr val="434343"/>
              </a:solidFill>
            </a:endParaRPr>
          </a:p>
          <a:p>
            <a:endParaRPr sz="2400">
              <a:solidFill>
                <a:srgbClr val="434343"/>
              </a:solidFill>
            </a:endParaRPr>
          </a:p>
          <a:p>
            <a:endParaRPr sz="2400">
              <a:solidFill>
                <a:srgbClr val="434343"/>
              </a:solidFill>
            </a:endParaRPr>
          </a:p>
        </p:txBody>
      </p:sp>
    </p:spTree>
    <p:extLst>
      <p:ext uri="{BB962C8B-B14F-4D97-AF65-F5344CB8AC3E}">
        <p14:creationId xmlns:p14="http://schemas.microsoft.com/office/powerpoint/2010/main" val="37133184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Shape 465"/>
          <p:cNvSpPr txBox="1">
            <a:spLocks noGrp="1"/>
          </p:cNvSpPr>
          <p:nvPr>
            <p:ph type="title"/>
          </p:nvPr>
        </p:nvSpPr>
        <p:spPr>
          <a:xfrm>
            <a:off x="1831933" y="1859967"/>
            <a:ext cx="8625200" cy="1736000"/>
          </a:xfrm>
          <a:prstGeom prst="rect">
            <a:avLst/>
          </a:prstGeom>
        </p:spPr>
        <p:txBody>
          <a:bodyPr spcFirstLastPara="1" wrap="square" lIns="121900" tIns="121900" rIns="121900" bIns="121900" anchor="t" anchorCtr="0">
            <a:noAutofit/>
          </a:bodyPr>
          <a:lstStyle/>
          <a:p>
            <a:r>
              <a:rPr lang="en-GB" sz="3200">
                <a:solidFill>
                  <a:srgbClr val="434343"/>
                </a:solidFill>
                <a:latin typeface="Calibri"/>
                <a:ea typeface="Calibri"/>
                <a:cs typeface="Calibri"/>
                <a:sym typeface="Calibri"/>
              </a:rPr>
              <a:t>Over 95% of our investment with KV13 goes directly into creative development. Everything else </a:t>
            </a:r>
            <a:r>
              <a:rPr lang="en-GB" sz="3200" u="sng">
                <a:solidFill>
                  <a:srgbClr val="D62C3C"/>
                </a:solidFill>
                <a:latin typeface="Calibri"/>
                <a:ea typeface="Calibri"/>
                <a:cs typeface="Calibri"/>
                <a:sym typeface="Calibri"/>
              </a:rPr>
              <a:t>stripped</a:t>
            </a:r>
            <a:r>
              <a:rPr lang="en-GB" sz="3200">
                <a:solidFill>
                  <a:srgbClr val="434343"/>
                </a:solidFill>
                <a:latin typeface="Calibri"/>
                <a:ea typeface="Calibri"/>
                <a:cs typeface="Calibri"/>
                <a:sym typeface="Calibri"/>
              </a:rPr>
              <a:t> away. </a:t>
            </a:r>
            <a:endParaRPr sz="2400">
              <a:solidFill>
                <a:srgbClr val="434343"/>
              </a:solidFill>
            </a:endParaRPr>
          </a:p>
        </p:txBody>
      </p:sp>
      <p:grpSp>
        <p:nvGrpSpPr>
          <p:cNvPr id="466" name="Shape 466"/>
          <p:cNvGrpSpPr/>
          <p:nvPr/>
        </p:nvGrpSpPr>
        <p:grpSpPr>
          <a:xfrm>
            <a:off x="197650" y="188303"/>
            <a:ext cx="727375" cy="393565"/>
            <a:chOff x="511075" y="2144975"/>
            <a:chExt cx="463414" cy="295233"/>
          </a:xfrm>
        </p:grpSpPr>
        <p:sp>
          <p:nvSpPr>
            <p:cNvPr id="467" name="Shape 467"/>
            <p:cNvSpPr/>
            <p:nvPr/>
          </p:nvSpPr>
          <p:spPr>
            <a:xfrm>
              <a:off x="511075" y="2144975"/>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8" name="Shape 468"/>
            <p:cNvSpPr/>
            <p:nvPr/>
          </p:nvSpPr>
          <p:spPr>
            <a:xfrm>
              <a:off x="511075" y="225043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9" name="Shape 469"/>
            <p:cNvSpPr/>
            <p:nvPr/>
          </p:nvSpPr>
          <p:spPr>
            <a:xfrm>
              <a:off x="511075" y="235532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0" name="Shape 470"/>
            <p:cNvSpPr/>
            <p:nvPr/>
          </p:nvSpPr>
          <p:spPr>
            <a:xfrm>
              <a:off x="673632" y="2145260"/>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1" name="Shape 471"/>
            <p:cNvSpPr/>
            <p:nvPr/>
          </p:nvSpPr>
          <p:spPr>
            <a:xfrm>
              <a:off x="673632" y="2250719"/>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2" name="Shape 472"/>
            <p:cNvSpPr/>
            <p:nvPr/>
          </p:nvSpPr>
          <p:spPr>
            <a:xfrm>
              <a:off x="673632" y="2355608"/>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3" name="Shape 473"/>
            <p:cNvSpPr/>
            <p:nvPr/>
          </p:nvSpPr>
          <p:spPr>
            <a:xfrm>
              <a:off x="836189" y="214525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4" name="Shape 474"/>
            <p:cNvSpPr/>
            <p:nvPr/>
          </p:nvSpPr>
          <p:spPr>
            <a:xfrm>
              <a:off x="836189" y="225071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5" name="Shape 475"/>
            <p:cNvSpPr/>
            <p:nvPr/>
          </p:nvSpPr>
          <p:spPr>
            <a:xfrm>
              <a:off x="836189" y="2355602"/>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38149592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Shape 480"/>
          <p:cNvSpPr/>
          <p:nvPr/>
        </p:nvSpPr>
        <p:spPr>
          <a:xfrm>
            <a:off x="1013667" y="1570233"/>
            <a:ext cx="3002400" cy="1370800"/>
          </a:xfrm>
          <a:prstGeom prst="flowChartAlternateProcess">
            <a:avLst/>
          </a:prstGeom>
          <a:solidFill>
            <a:srgbClr val="FFFFFF"/>
          </a:solidFill>
          <a:ln w="9525" cap="flat" cmpd="sng">
            <a:solidFill>
              <a:srgbClr val="D62C3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kern="0">
                <a:solidFill>
                  <a:srgbClr val="434343"/>
                </a:solidFill>
                <a:latin typeface="Arial"/>
                <a:cs typeface="Arial"/>
                <a:sym typeface="Arial"/>
              </a:rPr>
              <a:t>Challenge your assumptions on what clients value</a:t>
            </a:r>
            <a:endParaRPr sz="1867" kern="0">
              <a:solidFill>
                <a:srgbClr val="434343"/>
              </a:solidFill>
              <a:latin typeface="Arial"/>
              <a:cs typeface="Arial"/>
              <a:sym typeface="Arial"/>
            </a:endParaRPr>
          </a:p>
        </p:txBody>
      </p:sp>
      <p:sp>
        <p:nvSpPr>
          <p:cNvPr id="481" name="Shape 481"/>
          <p:cNvSpPr/>
          <p:nvPr/>
        </p:nvSpPr>
        <p:spPr>
          <a:xfrm>
            <a:off x="1013667" y="3278900"/>
            <a:ext cx="3002400" cy="1370800"/>
          </a:xfrm>
          <a:prstGeom prst="flowChartAlternateProcess">
            <a:avLst/>
          </a:prstGeom>
          <a:solidFill>
            <a:srgbClr val="FFFFFF"/>
          </a:solidFill>
          <a:ln w="9525" cap="flat" cmpd="sng">
            <a:solidFill>
              <a:srgbClr val="D62C3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kern="0">
                <a:solidFill>
                  <a:srgbClr val="434343"/>
                </a:solidFill>
                <a:latin typeface="Arial"/>
                <a:cs typeface="Arial"/>
                <a:sym typeface="Arial"/>
              </a:rPr>
              <a:t>Advance client culture of marketing effectiveness</a:t>
            </a:r>
            <a:endParaRPr sz="1867" kern="0">
              <a:solidFill>
                <a:srgbClr val="434343"/>
              </a:solidFill>
              <a:latin typeface="Arial"/>
              <a:cs typeface="Arial"/>
              <a:sym typeface="Arial"/>
            </a:endParaRPr>
          </a:p>
        </p:txBody>
      </p:sp>
      <p:sp>
        <p:nvSpPr>
          <p:cNvPr id="482" name="Shape 482"/>
          <p:cNvSpPr/>
          <p:nvPr/>
        </p:nvSpPr>
        <p:spPr>
          <a:xfrm>
            <a:off x="4542720" y="1574855"/>
            <a:ext cx="3002400" cy="1370800"/>
          </a:xfrm>
          <a:prstGeom prst="flowChartAlternateProcess">
            <a:avLst/>
          </a:prstGeom>
          <a:solidFill>
            <a:srgbClr val="D62C3C"/>
          </a:solidFill>
          <a:ln w="9525" cap="flat" cmpd="sng">
            <a:solidFill>
              <a:srgbClr val="D62C3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kern="0">
                <a:solidFill>
                  <a:srgbClr val="FFFFFF"/>
                </a:solidFill>
                <a:latin typeface="Arial"/>
                <a:cs typeface="Arial"/>
                <a:sym typeface="Arial"/>
              </a:rPr>
              <a:t>Don’t sell hours. Charge for an agreed outcome.</a:t>
            </a:r>
            <a:r>
              <a:rPr lang="en-GB" sz="1867" kern="0">
                <a:solidFill>
                  <a:srgbClr val="434343"/>
                </a:solidFill>
                <a:latin typeface="Arial"/>
                <a:cs typeface="Arial"/>
                <a:sym typeface="Arial"/>
              </a:rPr>
              <a:t> </a:t>
            </a:r>
            <a:endParaRPr sz="1867" kern="0">
              <a:solidFill>
                <a:srgbClr val="434343"/>
              </a:solidFill>
              <a:latin typeface="Arial"/>
              <a:cs typeface="Arial"/>
              <a:sym typeface="Arial"/>
            </a:endParaRPr>
          </a:p>
        </p:txBody>
      </p:sp>
      <p:sp>
        <p:nvSpPr>
          <p:cNvPr id="483" name="Shape 483"/>
          <p:cNvSpPr/>
          <p:nvPr/>
        </p:nvSpPr>
        <p:spPr>
          <a:xfrm>
            <a:off x="4542720" y="3283520"/>
            <a:ext cx="3002400" cy="1370800"/>
          </a:xfrm>
          <a:prstGeom prst="flowChartAlternateProcess">
            <a:avLst/>
          </a:prstGeom>
          <a:solidFill>
            <a:srgbClr val="FFFFFF"/>
          </a:solidFill>
          <a:ln w="9525" cap="flat" cmpd="sng">
            <a:solidFill>
              <a:srgbClr val="D62C3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kern="0">
                <a:solidFill>
                  <a:srgbClr val="434343"/>
                </a:solidFill>
                <a:latin typeface="Arial"/>
                <a:cs typeface="Arial"/>
                <a:sym typeface="Arial"/>
              </a:rPr>
              <a:t>Build engineering capabilities</a:t>
            </a:r>
            <a:endParaRPr sz="1867" kern="0">
              <a:solidFill>
                <a:srgbClr val="434343"/>
              </a:solidFill>
              <a:latin typeface="Arial"/>
              <a:cs typeface="Arial"/>
              <a:sym typeface="Arial"/>
            </a:endParaRPr>
          </a:p>
        </p:txBody>
      </p:sp>
      <p:sp>
        <p:nvSpPr>
          <p:cNvPr id="484" name="Shape 484"/>
          <p:cNvSpPr/>
          <p:nvPr/>
        </p:nvSpPr>
        <p:spPr>
          <a:xfrm>
            <a:off x="8071775" y="1574752"/>
            <a:ext cx="3002400" cy="1370800"/>
          </a:xfrm>
          <a:prstGeom prst="flowChartAlternateProcess">
            <a:avLst/>
          </a:prstGeom>
          <a:solidFill>
            <a:srgbClr val="FFFFFF"/>
          </a:solidFill>
          <a:ln w="9525" cap="flat" cmpd="sng">
            <a:solidFill>
              <a:srgbClr val="D62C3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kern="0">
                <a:solidFill>
                  <a:srgbClr val="434343"/>
                </a:solidFill>
                <a:latin typeface="Arial"/>
                <a:cs typeface="Arial"/>
                <a:sym typeface="Arial"/>
              </a:rPr>
              <a:t>Scope. Scope. Scope</a:t>
            </a:r>
            <a:endParaRPr sz="1867" kern="0">
              <a:solidFill>
                <a:srgbClr val="434343"/>
              </a:solidFill>
              <a:latin typeface="Arial"/>
              <a:cs typeface="Arial"/>
              <a:sym typeface="Arial"/>
            </a:endParaRPr>
          </a:p>
        </p:txBody>
      </p:sp>
      <p:sp>
        <p:nvSpPr>
          <p:cNvPr id="485" name="Shape 485"/>
          <p:cNvSpPr/>
          <p:nvPr/>
        </p:nvSpPr>
        <p:spPr>
          <a:xfrm>
            <a:off x="8071775" y="3283417"/>
            <a:ext cx="3002400" cy="1370800"/>
          </a:xfrm>
          <a:prstGeom prst="flowChartAlternateProcess">
            <a:avLst/>
          </a:prstGeom>
          <a:solidFill>
            <a:srgbClr val="FFFFFF"/>
          </a:solidFill>
          <a:ln w="9525" cap="flat" cmpd="sng">
            <a:solidFill>
              <a:srgbClr val="D62C3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kern="0">
                <a:solidFill>
                  <a:srgbClr val="434343"/>
                </a:solidFill>
                <a:latin typeface="Arial"/>
                <a:cs typeface="Arial"/>
                <a:sym typeface="Arial"/>
              </a:rPr>
              <a:t>Hypothesis-driven Thinking </a:t>
            </a:r>
            <a:endParaRPr sz="1867" kern="0">
              <a:solidFill>
                <a:srgbClr val="434343"/>
              </a:solidFill>
              <a:latin typeface="Arial"/>
              <a:cs typeface="Arial"/>
              <a:sym typeface="Arial"/>
            </a:endParaRPr>
          </a:p>
        </p:txBody>
      </p:sp>
      <p:grpSp>
        <p:nvGrpSpPr>
          <p:cNvPr id="486" name="Shape 486"/>
          <p:cNvGrpSpPr/>
          <p:nvPr/>
        </p:nvGrpSpPr>
        <p:grpSpPr>
          <a:xfrm>
            <a:off x="197650" y="188303"/>
            <a:ext cx="727375" cy="393565"/>
            <a:chOff x="511075" y="2144975"/>
            <a:chExt cx="463414" cy="295233"/>
          </a:xfrm>
        </p:grpSpPr>
        <p:sp>
          <p:nvSpPr>
            <p:cNvPr id="487" name="Shape 487"/>
            <p:cNvSpPr/>
            <p:nvPr/>
          </p:nvSpPr>
          <p:spPr>
            <a:xfrm>
              <a:off x="511075" y="2144975"/>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8" name="Shape 488"/>
            <p:cNvSpPr/>
            <p:nvPr/>
          </p:nvSpPr>
          <p:spPr>
            <a:xfrm>
              <a:off x="511075" y="225043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9" name="Shape 489"/>
            <p:cNvSpPr/>
            <p:nvPr/>
          </p:nvSpPr>
          <p:spPr>
            <a:xfrm>
              <a:off x="511075" y="235532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0" name="Shape 490"/>
            <p:cNvSpPr/>
            <p:nvPr/>
          </p:nvSpPr>
          <p:spPr>
            <a:xfrm>
              <a:off x="673632" y="2145260"/>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1" name="Shape 491"/>
            <p:cNvSpPr/>
            <p:nvPr/>
          </p:nvSpPr>
          <p:spPr>
            <a:xfrm>
              <a:off x="673632" y="2250719"/>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2" name="Shape 492"/>
            <p:cNvSpPr/>
            <p:nvPr/>
          </p:nvSpPr>
          <p:spPr>
            <a:xfrm>
              <a:off x="673632" y="2355608"/>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3" name="Shape 493"/>
            <p:cNvSpPr/>
            <p:nvPr/>
          </p:nvSpPr>
          <p:spPr>
            <a:xfrm>
              <a:off x="836189" y="214525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4" name="Shape 494"/>
            <p:cNvSpPr/>
            <p:nvPr/>
          </p:nvSpPr>
          <p:spPr>
            <a:xfrm>
              <a:off x="836189" y="225071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5" name="Shape 495"/>
            <p:cNvSpPr/>
            <p:nvPr/>
          </p:nvSpPr>
          <p:spPr>
            <a:xfrm>
              <a:off x="836189" y="2355602"/>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7190420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Shape 500"/>
          <p:cNvSpPr/>
          <p:nvPr/>
        </p:nvSpPr>
        <p:spPr>
          <a:xfrm>
            <a:off x="1013667" y="1570233"/>
            <a:ext cx="3002400" cy="1370800"/>
          </a:xfrm>
          <a:prstGeom prst="flowChartAlternateProcess">
            <a:avLst/>
          </a:prstGeom>
          <a:solidFill>
            <a:srgbClr val="FFFFFF"/>
          </a:solidFill>
          <a:ln w="9525" cap="flat" cmpd="sng">
            <a:solidFill>
              <a:srgbClr val="D62C3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kern="0">
                <a:solidFill>
                  <a:srgbClr val="434343"/>
                </a:solidFill>
                <a:latin typeface="Arial"/>
                <a:cs typeface="Arial"/>
                <a:sym typeface="Arial"/>
              </a:rPr>
              <a:t>Challenge your assumptions on what clients value</a:t>
            </a:r>
            <a:endParaRPr sz="1867" kern="0">
              <a:solidFill>
                <a:srgbClr val="434343"/>
              </a:solidFill>
              <a:latin typeface="Arial"/>
              <a:cs typeface="Arial"/>
              <a:sym typeface="Arial"/>
            </a:endParaRPr>
          </a:p>
        </p:txBody>
      </p:sp>
      <p:sp>
        <p:nvSpPr>
          <p:cNvPr id="501" name="Shape 501"/>
          <p:cNvSpPr/>
          <p:nvPr/>
        </p:nvSpPr>
        <p:spPr>
          <a:xfrm>
            <a:off x="1013667" y="3278900"/>
            <a:ext cx="3002400" cy="1370800"/>
          </a:xfrm>
          <a:prstGeom prst="flowChartAlternateProcess">
            <a:avLst/>
          </a:prstGeom>
          <a:solidFill>
            <a:srgbClr val="FFFFFF"/>
          </a:solidFill>
          <a:ln w="9525" cap="flat" cmpd="sng">
            <a:solidFill>
              <a:srgbClr val="D62C3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kern="0">
                <a:solidFill>
                  <a:srgbClr val="434343"/>
                </a:solidFill>
                <a:latin typeface="Arial"/>
                <a:cs typeface="Arial"/>
                <a:sym typeface="Arial"/>
              </a:rPr>
              <a:t>Advance client culture of marketing effectiveness</a:t>
            </a:r>
            <a:endParaRPr sz="1867" kern="0">
              <a:solidFill>
                <a:srgbClr val="434343"/>
              </a:solidFill>
              <a:latin typeface="Arial"/>
              <a:cs typeface="Arial"/>
              <a:sym typeface="Arial"/>
            </a:endParaRPr>
          </a:p>
        </p:txBody>
      </p:sp>
      <p:sp>
        <p:nvSpPr>
          <p:cNvPr id="502" name="Shape 502"/>
          <p:cNvSpPr/>
          <p:nvPr/>
        </p:nvSpPr>
        <p:spPr>
          <a:xfrm>
            <a:off x="4542720" y="1574855"/>
            <a:ext cx="3002400" cy="1370800"/>
          </a:xfrm>
          <a:prstGeom prst="flowChartAlternateProcess">
            <a:avLst/>
          </a:prstGeom>
          <a:solidFill>
            <a:srgbClr val="FFFFFF"/>
          </a:solidFill>
          <a:ln w="9525" cap="flat" cmpd="sng">
            <a:solidFill>
              <a:srgbClr val="D62C3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kern="0">
                <a:solidFill>
                  <a:srgbClr val="434343"/>
                </a:solidFill>
                <a:latin typeface="Arial"/>
                <a:cs typeface="Arial"/>
                <a:sym typeface="Arial"/>
              </a:rPr>
              <a:t>Don’t sell hours. Charge for an agreed outcome. </a:t>
            </a:r>
            <a:endParaRPr sz="1867" kern="0">
              <a:solidFill>
                <a:srgbClr val="434343"/>
              </a:solidFill>
              <a:latin typeface="Arial"/>
              <a:cs typeface="Arial"/>
              <a:sym typeface="Arial"/>
            </a:endParaRPr>
          </a:p>
        </p:txBody>
      </p:sp>
      <p:sp>
        <p:nvSpPr>
          <p:cNvPr id="503" name="Shape 503"/>
          <p:cNvSpPr/>
          <p:nvPr/>
        </p:nvSpPr>
        <p:spPr>
          <a:xfrm>
            <a:off x="4542720" y="3283520"/>
            <a:ext cx="3002400" cy="1370800"/>
          </a:xfrm>
          <a:prstGeom prst="flowChartAlternateProcess">
            <a:avLst/>
          </a:prstGeom>
          <a:solidFill>
            <a:srgbClr val="FFFFFF"/>
          </a:solidFill>
          <a:ln w="9525" cap="flat" cmpd="sng">
            <a:solidFill>
              <a:srgbClr val="D62C3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kern="0">
                <a:solidFill>
                  <a:srgbClr val="434343"/>
                </a:solidFill>
                <a:latin typeface="Arial"/>
                <a:cs typeface="Arial"/>
                <a:sym typeface="Arial"/>
              </a:rPr>
              <a:t>Build engineering capabilities</a:t>
            </a:r>
            <a:endParaRPr sz="1867" kern="0">
              <a:solidFill>
                <a:srgbClr val="434343"/>
              </a:solidFill>
              <a:latin typeface="Arial"/>
              <a:cs typeface="Arial"/>
              <a:sym typeface="Arial"/>
            </a:endParaRPr>
          </a:p>
        </p:txBody>
      </p:sp>
      <p:sp>
        <p:nvSpPr>
          <p:cNvPr id="504" name="Shape 504"/>
          <p:cNvSpPr/>
          <p:nvPr/>
        </p:nvSpPr>
        <p:spPr>
          <a:xfrm>
            <a:off x="8071775" y="1574752"/>
            <a:ext cx="3002400" cy="1370800"/>
          </a:xfrm>
          <a:prstGeom prst="flowChartAlternateProcess">
            <a:avLst/>
          </a:prstGeom>
          <a:solidFill>
            <a:srgbClr val="D62C3C"/>
          </a:solidFill>
          <a:ln w="9525" cap="flat" cmpd="sng">
            <a:solidFill>
              <a:srgbClr val="D62C3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kern="0">
                <a:solidFill>
                  <a:srgbClr val="FFFFFF"/>
                </a:solidFill>
                <a:latin typeface="Arial"/>
                <a:cs typeface="Arial"/>
                <a:sym typeface="Arial"/>
              </a:rPr>
              <a:t>Scope. Scope. Scope</a:t>
            </a:r>
            <a:endParaRPr sz="1867" kern="0">
              <a:solidFill>
                <a:srgbClr val="FFFFFF"/>
              </a:solidFill>
              <a:latin typeface="Arial"/>
              <a:cs typeface="Arial"/>
              <a:sym typeface="Arial"/>
            </a:endParaRPr>
          </a:p>
        </p:txBody>
      </p:sp>
      <p:sp>
        <p:nvSpPr>
          <p:cNvPr id="505" name="Shape 505"/>
          <p:cNvSpPr/>
          <p:nvPr/>
        </p:nvSpPr>
        <p:spPr>
          <a:xfrm>
            <a:off x="8071775" y="3283417"/>
            <a:ext cx="3002400" cy="1370800"/>
          </a:xfrm>
          <a:prstGeom prst="flowChartAlternateProcess">
            <a:avLst/>
          </a:prstGeom>
          <a:solidFill>
            <a:srgbClr val="FFFFFF"/>
          </a:solidFill>
          <a:ln w="9525" cap="flat" cmpd="sng">
            <a:solidFill>
              <a:srgbClr val="D62C3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kern="0">
                <a:solidFill>
                  <a:srgbClr val="434343"/>
                </a:solidFill>
                <a:latin typeface="Arial"/>
                <a:cs typeface="Arial"/>
                <a:sym typeface="Arial"/>
              </a:rPr>
              <a:t>Hypothesis-driven Thinking </a:t>
            </a:r>
            <a:endParaRPr sz="1867" kern="0">
              <a:solidFill>
                <a:srgbClr val="434343"/>
              </a:solidFill>
              <a:latin typeface="Arial"/>
              <a:cs typeface="Arial"/>
              <a:sym typeface="Arial"/>
            </a:endParaRPr>
          </a:p>
        </p:txBody>
      </p:sp>
      <p:grpSp>
        <p:nvGrpSpPr>
          <p:cNvPr id="506" name="Shape 506"/>
          <p:cNvGrpSpPr/>
          <p:nvPr/>
        </p:nvGrpSpPr>
        <p:grpSpPr>
          <a:xfrm>
            <a:off x="197650" y="188303"/>
            <a:ext cx="727375" cy="393565"/>
            <a:chOff x="511075" y="2144975"/>
            <a:chExt cx="463414" cy="295233"/>
          </a:xfrm>
        </p:grpSpPr>
        <p:sp>
          <p:nvSpPr>
            <p:cNvPr id="507" name="Shape 507"/>
            <p:cNvSpPr/>
            <p:nvPr/>
          </p:nvSpPr>
          <p:spPr>
            <a:xfrm>
              <a:off x="511075" y="2144975"/>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 name="Shape 508"/>
            <p:cNvSpPr/>
            <p:nvPr/>
          </p:nvSpPr>
          <p:spPr>
            <a:xfrm>
              <a:off x="511075" y="225043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 name="Shape 509"/>
            <p:cNvSpPr/>
            <p:nvPr/>
          </p:nvSpPr>
          <p:spPr>
            <a:xfrm>
              <a:off x="511075" y="235532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 name="Shape 510"/>
            <p:cNvSpPr/>
            <p:nvPr/>
          </p:nvSpPr>
          <p:spPr>
            <a:xfrm>
              <a:off x="673632" y="2145260"/>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 name="Shape 511"/>
            <p:cNvSpPr/>
            <p:nvPr/>
          </p:nvSpPr>
          <p:spPr>
            <a:xfrm>
              <a:off x="673632" y="2250719"/>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 name="Shape 512"/>
            <p:cNvSpPr/>
            <p:nvPr/>
          </p:nvSpPr>
          <p:spPr>
            <a:xfrm>
              <a:off x="673632" y="2355608"/>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 name="Shape 513"/>
            <p:cNvSpPr/>
            <p:nvPr/>
          </p:nvSpPr>
          <p:spPr>
            <a:xfrm>
              <a:off x="836189" y="214525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 name="Shape 514"/>
            <p:cNvSpPr/>
            <p:nvPr/>
          </p:nvSpPr>
          <p:spPr>
            <a:xfrm>
              <a:off x="836189" y="225071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 name="Shape 515"/>
            <p:cNvSpPr/>
            <p:nvPr/>
          </p:nvSpPr>
          <p:spPr>
            <a:xfrm>
              <a:off x="836189" y="2355602"/>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1361504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Shape 520"/>
          <p:cNvSpPr/>
          <p:nvPr/>
        </p:nvSpPr>
        <p:spPr>
          <a:xfrm>
            <a:off x="1013667" y="1570233"/>
            <a:ext cx="3002400" cy="1370800"/>
          </a:xfrm>
          <a:prstGeom prst="flowChartAlternateProcess">
            <a:avLst/>
          </a:prstGeom>
          <a:solidFill>
            <a:srgbClr val="FFFFFF"/>
          </a:solidFill>
          <a:ln w="9525" cap="flat" cmpd="sng">
            <a:solidFill>
              <a:srgbClr val="D62C3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kern="0">
                <a:solidFill>
                  <a:srgbClr val="434343"/>
                </a:solidFill>
                <a:latin typeface="Arial"/>
                <a:cs typeface="Arial"/>
                <a:sym typeface="Arial"/>
              </a:rPr>
              <a:t>Challenge your assumptions on what clients value</a:t>
            </a:r>
            <a:endParaRPr sz="1867" kern="0">
              <a:solidFill>
                <a:srgbClr val="434343"/>
              </a:solidFill>
              <a:latin typeface="Arial"/>
              <a:cs typeface="Arial"/>
              <a:sym typeface="Arial"/>
            </a:endParaRPr>
          </a:p>
        </p:txBody>
      </p:sp>
      <p:sp>
        <p:nvSpPr>
          <p:cNvPr id="521" name="Shape 521"/>
          <p:cNvSpPr/>
          <p:nvPr/>
        </p:nvSpPr>
        <p:spPr>
          <a:xfrm>
            <a:off x="1013667" y="3278900"/>
            <a:ext cx="3002400" cy="1370800"/>
          </a:xfrm>
          <a:prstGeom prst="flowChartAlternateProcess">
            <a:avLst/>
          </a:prstGeom>
          <a:solidFill>
            <a:srgbClr val="D62C3C"/>
          </a:solidFill>
          <a:ln w="9525" cap="flat" cmpd="sng">
            <a:solidFill>
              <a:srgbClr val="D62C3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kern="0">
                <a:solidFill>
                  <a:srgbClr val="FFFFFF"/>
                </a:solidFill>
                <a:latin typeface="Arial"/>
                <a:cs typeface="Arial"/>
                <a:sym typeface="Arial"/>
              </a:rPr>
              <a:t>Advance client culture of marketing effectiveness</a:t>
            </a:r>
            <a:endParaRPr sz="1867" kern="0">
              <a:solidFill>
                <a:srgbClr val="FFFFFF"/>
              </a:solidFill>
              <a:latin typeface="Arial"/>
              <a:cs typeface="Arial"/>
              <a:sym typeface="Arial"/>
            </a:endParaRPr>
          </a:p>
        </p:txBody>
      </p:sp>
      <p:sp>
        <p:nvSpPr>
          <p:cNvPr id="522" name="Shape 522"/>
          <p:cNvSpPr/>
          <p:nvPr/>
        </p:nvSpPr>
        <p:spPr>
          <a:xfrm>
            <a:off x="4542720" y="1574855"/>
            <a:ext cx="3002400" cy="1370800"/>
          </a:xfrm>
          <a:prstGeom prst="flowChartAlternateProcess">
            <a:avLst/>
          </a:prstGeom>
          <a:solidFill>
            <a:srgbClr val="FFFFFF"/>
          </a:solidFill>
          <a:ln w="9525" cap="flat" cmpd="sng">
            <a:solidFill>
              <a:srgbClr val="D62C3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kern="0">
                <a:solidFill>
                  <a:srgbClr val="434343"/>
                </a:solidFill>
                <a:latin typeface="Arial"/>
                <a:cs typeface="Arial"/>
                <a:sym typeface="Arial"/>
              </a:rPr>
              <a:t>Don’t sell hours. Charge for an agreed outcome. </a:t>
            </a:r>
            <a:endParaRPr sz="1867" kern="0">
              <a:solidFill>
                <a:srgbClr val="434343"/>
              </a:solidFill>
              <a:latin typeface="Arial"/>
              <a:cs typeface="Arial"/>
              <a:sym typeface="Arial"/>
            </a:endParaRPr>
          </a:p>
        </p:txBody>
      </p:sp>
      <p:sp>
        <p:nvSpPr>
          <p:cNvPr id="523" name="Shape 523"/>
          <p:cNvSpPr/>
          <p:nvPr/>
        </p:nvSpPr>
        <p:spPr>
          <a:xfrm>
            <a:off x="4542720" y="3283520"/>
            <a:ext cx="3002400" cy="1370800"/>
          </a:xfrm>
          <a:prstGeom prst="flowChartAlternateProcess">
            <a:avLst/>
          </a:prstGeom>
          <a:solidFill>
            <a:srgbClr val="FFFFFF"/>
          </a:solidFill>
          <a:ln w="9525" cap="flat" cmpd="sng">
            <a:solidFill>
              <a:srgbClr val="D62C3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kern="0">
                <a:solidFill>
                  <a:srgbClr val="434343"/>
                </a:solidFill>
                <a:latin typeface="Arial"/>
                <a:cs typeface="Arial"/>
                <a:sym typeface="Arial"/>
              </a:rPr>
              <a:t>Build engineering capabilities</a:t>
            </a:r>
            <a:endParaRPr sz="1867" kern="0">
              <a:solidFill>
                <a:srgbClr val="434343"/>
              </a:solidFill>
              <a:latin typeface="Arial"/>
              <a:cs typeface="Arial"/>
              <a:sym typeface="Arial"/>
            </a:endParaRPr>
          </a:p>
        </p:txBody>
      </p:sp>
      <p:sp>
        <p:nvSpPr>
          <p:cNvPr id="524" name="Shape 524"/>
          <p:cNvSpPr/>
          <p:nvPr/>
        </p:nvSpPr>
        <p:spPr>
          <a:xfrm>
            <a:off x="8071775" y="1574752"/>
            <a:ext cx="3002400" cy="1370800"/>
          </a:xfrm>
          <a:prstGeom prst="flowChartAlternateProcess">
            <a:avLst/>
          </a:prstGeom>
          <a:solidFill>
            <a:srgbClr val="FFFFFF"/>
          </a:solidFill>
          <a:ln w="9525" cap="flat" cmpd="sng">
            <a:solidFill>
              <a:srgbClr val="D62C3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kern="0">
                <a:solidFill>
                  <a:srgbClr val="434343"/>
                </a:solidFill>
                <a:latin typeface="Arial"/>
                <a:cs typeface="Arial"/>
                <a:sym typeface="Arial"/>
              </a:rPr>
              <a:t>Scope. Scope. Scope</a:t>
            </a:r>
            <a:endParaRPr sz="1867" kern="0">
              <a:solidFill>
                <a:srgbClr val="434343"/>
              </a:solidFill>
              <a:latin typeface="Arial"/>
              <a:cs typeface="Arial"/>
              <a:sym typeface="Arial"/>
            </a:endParaRPr>
          </a:p>
        </p:txBody>
      </p:sp>
      <p:sp>
        <p:nvSpPr>
          <p:cNvPr id="525" name="Shape 525"/>
          <p:cNvSpPr/>
          <p:nvPr/>
        </p:nvSpPr>
        <p:spPr>
          <a:xfrm>
            <a:off x="8071775" y="3283417"/>
            <a:ext cx="3002400" cy="1370800"/>
          </a:xfrm>
          <a:prstGeom prst="flowChartAlternateProcess">
            <a:avLst/>
          </a:prstGeom>
          <a:solidFill>
            <a:srgbClr val="FFFFFF"/>
          </a:solidFill>
          <a:ln w="9525" cap="flat" cmpd="sng">
            <a:solidFill>
              <a:srgbClr val="D62C3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kern="0">
                <a:solidFill>
                  <a:srgbClr val="434343"/>
                </a:solidFill>
                <a:latin typeface="Arial"/>
                <a:cs typeface="Arial"/>
                <a:sym typeface="Arial"/>
              </a:rPr>
              <a:t>Hypothesis-driven Thinking </a:t>
            </a:r>
            <a:endParaRPr sz="1867" kern="0">
              <a:solidFill>
                <a:srgbClr val="434343"/>
              </a:solidFill>
              <a:latin typeface="Arial"/>
              <a:cs typeface="Arial"/>
              <a:sym typeface="Arial"/>
            </a:endParaRPr>
          </a:p>
        </p:txBody>
      </p:sp>
      <p:grpSp>
        <p:nvGrpSpPr>
          <p:cNvPr id="526" name="Shape 526"/>
          <p:cNvGrpSpPr/>
          <p:nvPr/>
        </p:nvGrpSpPr>
        <p:grpSpPr>
          <a:xfrm>
            <a:off x="197650" y="188303"/>
            <a:ext cx="727375" cy="393565"/>
            <a:chOff x="511075" y="2144975"/>
            <a:chExt cx="463414" cy="295233"/>
          </a:xfrm>
        </p:grpSpPr>
        <p:sp>
          <p:nvSpPr>
            <p:cNvPr id="527" name="Shape 527"/>
            <p:cNvSpPr/>
            <p:nvPr/>
          </p:nvSpPr>
          <p:spPr>
            <a:xfrm>
              <a:off x="511075" y="2144975"/>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 name="Shape 528"/>
            <p:cNvSpPr/>
            <p:nvPr/>
          </p:nvSpPr>
          <p:spPr>
            <a:xfrm>
              <a:off x="511075" y="225043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 name="Shape 529"/>
            <p:cNvSpPr/>
            <p:nvPr/>
          </p:nvSpPr>
          <p:spPr>
            <a:xfrm>
              <a:off x="511075" y="235532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 name="Shape 530"/>
            <p:cNvSpPr/>
            <p:nvPr/>
          </p:nvSpPr>
          <p:spPr>
            <a:xfrm>
              <a:off x="673632" y="2145260"/>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 name="Shape 531"/>
            <p:cNvSpPr/>
            <p:nvPr/>
          </p:nvSpPr>
          <p:spPr>
            <a:xfrm>
              <a:off x="673632" y="2250719"/>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 name="Shape 532"/>
            <p:cNvSpPr/>
            <p:nvPr/>
          </p:nvSpPr>
          <p:spPr>
            <a:xfrm>
              <a:off x="673632" y="2355608"/>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 name="Shape 533"/>
            <p:cNvSpPr/>
            <p:nvPr/>
          </p:nvSpPr>
          <p:spPr>
            <a:xfrm>
              <a:off x="836189" y="214525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 name="Shape 534"/>
            <p:cNvSpPr/>
            <p:nvPr/>
          </p:nvSpPr>
          <p:spPr>
            <a:xfrm>
              <a:off x="836189" y="225071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 name="Shape 535"/>
            <p:cNvSpPr/>
            <p:nvPr/>
          </p:nvSpPr>
          <p:spPr>
            <a:xfrm>
              <a:off x="836189" y="2355602"/>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36717230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40" name="Shape 540"/>
          <p:cNvGrpSpPr/>
          <p:nvPr/>
        </p:nvGrpSpPr>
        <p:grpSpPr>
          <a:xfrm>
            <a:off x="197650" y="188303"/>
            <a:ext cx="727375" cy="393565"/>
            <a:chOff x="511075" y="2144975"/>
            <a:chExt cx="463414" cy="295233"/>
          </a:xfrm>
        </p:grpSpPr>
        <p:sp>
          <p:nvSpPr>
            <p:cNvPr id="541" name="Shape 541"/>
            <p:cNvSpPr/>
            <p:nvPr/>
          </p:nvSpPr>
          <p:spPr>
            <a:xfrm>
              <a:off x="511075" y="2144975"/>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 name="Shape 542"/>
            <p:cNvSpPr/>
            <p:nvPr/>
          </p:nvSpPr>
          <p:spPr>
            <a:xfrm>
              <a:off x="511075" y="225043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 name="Shape 543"/>
            <p:cNvSpPr/>
            <p:nvPr/>
          </p:nvSpPr>
          <p:spPr>
            <a:xfrm>
              <a:off x="511075" y="235532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 name="Shape 544"/>
            <p:cNvSpPr/>
            <p:nvPr/>
          </p:nvSpPr>
          <p:spPr>
            <a:xfrm>
              <a:off x="673632" y="2145260"/>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 name="Shape 545"/>
            <p:cNvSpPr/>
            <p:nvPr/>
          </p:nvSpPr>
          <p:spPr>
            <a:xfrm>
              <a:off x="673632" y="2250719"/>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 name="Shape 546"/>
            <p:cNvSpPr/>
            <p:nvPr/>
          </p:nvSpPr>
          <p:spPr>
            <a:xfrm>
              <a:off x="673632" y="2355608"/>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 name="Shape 547"/>
            <p:cNvSpPr/>
            <p:nvPr/>
          </p:nvSpPr>
          <p:spPr>
            <a:xfrm>
              <a:off x="836189" y="214525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 name="Shape 548"/>
            <p:cNvSpPr/>
            <p:nvPr/>
          </p:nvSpPr>
          <p:spPr>
            <a:xfrm>
              <a:off x="836189" y="225071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 name="Shape 549"/>
            <p:cNvSpPr/>
            <p:nvPr/>
          </p:nvSpPr>
          <p:spPr>
            <a:xfrm>
              <a:off x="836189" y="2355602"/>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550" name="Shape 550"/>
          <p:cNvPicPr preferRelativeResize="0"/>
          <p:nvPr/>
        </p:nvPicPr>
        <p:blipFill rotWithShape="1">
          <a:blip r:embed="rId3">
            <a:alphaModFix/>
          </a:blip>
          <a:srcRect l="6655" t="10489" r="11182" b="10875"/>
          <a:stretch/>
        </p:blipFill>
        <p:spPr>
          <a:xfrm>
            <a:off x="1067568" y="1207684"/>
            <a:ext cx="8933065" cy="4248501"/>
          </a:xfrm>
          <a:prstGeom prst="rect">
            <a:avLst/>
          </a:prstGeom>
          <a:noFill/>
          <a:ln>
            <a:noFill/>
          </a:ln>
        </p:spPr>
      </p:pic>
      <p:pic>
        <p:nvPicPr>
          <p:cNvPr id="551" name="Shape 551"/>
          <p:cNvPicPr preferRelativeResize="0"/>
          <p:nvPr/>
        </p:nvPicPr>
        <p:blipFill rotWithShape="1">
          <a:blip r:embed="rId3">
            <a:alphaModFix/>
          </a:blip>
          <a:srcRect l="14075" t="91231" r="19813" b="1770"/>
          <a:stretch/>
        </p:blipFill>
        <p:spPr>
          <a:xfrm>
            <a:off x="5997131" y="6398234"/>
            <a:ext cx="5972099" cy="314100"/>
          </a:xfrm>
          <a:prstGeom prst="rect">
            <a:avLst/>
          </a:prstGeom>
          <a:noFill/>
          <a:ln>
            <a:noFill/>
          </a:ln>
        </p:spPr>
      </p:pic>
    </p:spTree>
    <p:extLst>
      <p:ext uri="{BB962C8B-B14F-4D97-AF65-F5344CB8AC3E}">
        <p14:creationId xmlns:p14="http://schemas.microsoft.com/office/powerpoint/2010/main" val="33282618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grpSp>
        <p:nvGrpSpPr>
          <p:cNvPr id="556" name="Shape 556"/>
          <p:cNvGrpSpPr/>
          <p:nvPr/>
        </p:nvGrpSpPr>
        <p:grpSpPr>
          <a:xfrm>
            <a:off x="197650" y="188303"/>
            <a:ext cx="727375" cy="393565"/>
            <a:chOff x="511075" y="2144975"/>
            <a:chExt cx="463414" cy="295233"/>
          </a:xfrm>
        </p:grpSpPr>
        <p:sp>
          <p:nvSpPr>
            <p:cNvPr id="557" name="Shape 557"/>
            <p:cNvSpPr/>
            <p:nvPr/>
          </p:nvSpPr>
          <p:spPr>
            <a:xfrm>
              <a:off x="511075" y="2144975"/>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 name="Shape 558"/>
            <p:cNvSpPr/>
            <p:nvPr/>
          </p:nvSpPr>
          <p:spPr>
            <a:xfrm>
              <a:off x="511075" y="225043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 name="Shape 559"/>
            <p:cNvSpPr/>
            <p:nvPr/>
          </p:nvSpPr>
          <p:spPr>
            <a:xfrm>
              <a:off x="511075" y="235532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 name="Shape 560"/>
            <p:cNvSpPr/>
            <p:nvPr/>
          </p:nvSpPr>
          <p:spPr>
            <a:xfrm>
              <a:off x="673632" y="2145260"/>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 name="Shape 561"/>
            <p:cNvSpPr/>
            <p:nvPr/>
          </p:nvSpPr>
          <p:spPr>
            <a:xfrm>
              <a:off x="673632" y="2250719"/>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2" name="Shape 562"/>
            <p:cNvSpPr/>
            <p:nvPr/>
          </p:nvSpPr>
          <p:spPr>
            <a:xfrm>
              <a:off x="673632" y="2355608"/>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 name="Shape 563"/>
            <p:cNvSpPr/>
            <p:nvPr/>
          </p:nvSpPr>
          <p:spPr>
            <a:xfrm>
              <a:off x="836189" y="214525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 name="Shape 564"/>
            <p:cNvSpPr/>
            <p:nvPr/>
          </p:nvSpPr>
          <p:spPr>
            <a:xfrm>
              <a:off x="836189" y="225071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 name="Shape 565"/>
            <p:cNvSpPr/>
            <p:nvPr/>
          </p:nvSpPr>
          <p:spPr>
            <a:xfrm>
              <a:off x="836189" y="2355602"/>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566" name="Shape 566"/>
          <p:cNvPicPr preferRelativeResize="0"/>
          <p:nvPr/>
        </p:nvPicPr>
        <p:blipFill>
          <a:blip r:embed="rId3">
            <a:alphaModFix/>
          </a:blip>
          <a:stretch>
            <a:fillRect/>
          </a:stretch>
        </p:blipFill>
        <p:spPr>
          <a:xfrm>
            <a:off x="852853" y="992833"/>
            <a:ext cx="10486281" cy="5046523"/>
          </a:xfrm>
          <a:prstGeom prst="rect">
            <a:avLst/>
          </a:prstGeom>
          <a:noFill/>
          <a:ln>
            <a:noFill/>
          </a:ln>
        </p:spPr>
      </p:pic>
    </p:spTree>
    <p:extLst>
      <p:ext uri="{BB962C8B-B14F-4D97-AF65-F5344CB8AC3E}">
        <p14:creationId xmlns:p14="http://schemas.microsoft.com/office/powerpoint/2010/main" val="1270402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grpSp>
        <p:nvGrpSpPr>
          <p:cNvPr id="571" name="Shape 571"/>
          <p:cNvGrpSpPr/>
          <p:nvPr/>
        </p:nvGrpSpPr>
        <p:grpSpPr>
          <a:xfrm>
            <a:off x="197650" y="188303"/>
            <a:ext cx="727375" cy="393565"/>
            <a:chOff x="511075" y="2144975"/>
            <a:chExt cx="463414" cy="295233"/>
          </a:xfrm>
        </p:grpSpPr>
        <p:sp>
          <p:nvSpPr>
            <p:cNvPr id="572" name="Shape 572"/>
            <p:cNvSpPr/>
            <p:nvPr/>
          </p:nvSpPr>
          <p:spPr>
            <a:xfrm>
              <a:off x="511075" y="2144975"/>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3" name="Shape 573"/>
            <p:cNvSpPr/>
            <p:nvPr/>
          </p:nvSpPr>
          <p:spPr>
            <a:xfrm>
              <a:off x="511075" y="225043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4" name="Shape 574"/>
            <p:cNvSpPr/>
            <p:nvPr/>
          </p:nvSpPr>
          <p:spPr>
            <a:xfrm>
              <a:off x="511075" y="235532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5" name="Shape 575"/>
            <p:cNvSpPr/>
            <p:nvPr/>
          </p:nvSpPr>
          <p:spPr>
            <a:xfrm>
              <a:off x="673632" y="2145260"/>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6" name="Shape 576"/>
            <p:cNvSpPr/>
            <p:nvPr/>
          </p:nvSpPr>
          <p:spPr>
            <a:xfrm>
              <a:off x="673632" y="2250719"/>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7" name="Shape 577"/>
            <p:cNvSpPr/>
            <p:nvPr/>
          </p:nvSpPr>
          <p:spPr>
            <a:xfrm>
              <a:off x="673632" y="2355608"/>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8" name="Shape 578"/>
            <p:cNvSpPr/>
            <p:nvPr/>
          </p:nvSpPr>
          <p:spPr>
            <a:xfrm>
              <a:off x="836189" y="214525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9" name="Shape 579"/>
            <p:cNvSpPr/>
            <p:nvPr/>
          </p:nvSpPr>
          <p:spPr>
            <a:xfrm>
              <a:off x="836189" y="225071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0" name="Shape 580"/>
            <p:cNvSpPr/>
            <p:nvPr/>
          </p:nvSpPr>
          <p:spPr>
            <a:xfrm>
              <a:off x="836189" y="2355602"/>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581" name="Shape 581"/>
          <p:cNvPicPr preferRelativeResize="0"/>
          <p:nvPr/>
        </p:nvPicPr>
        <p:blipFill>
          <a:blip r:embed="rId3">
            <a:alphaModFix/>
          </a:blip>
          <a:stretch>
            <a:fillRect/>
          </a:stretch>
        </p:blipFill>
        <p:spPr>
          <a:xfrm>
            <a:off x="6654534" y="581867"/>
            <a:ext cx="3668733" cy="5820867"/>
          </a:xfrm>
          <a:prstGeom prst="rect">
            <a:avLst/>
          </a:prstGeom>
          <a:noFill/>
          <a:ln>
            <a:noFill/>
          </a:ln>
        </p:spPr>
      </p:pic>
      <p:sp>
        <p:nvSpPr>
          <p:cNvPr id="582" name="Shape 582"/>
          <p:cNvSpPr txBox="1"/>
          <p:nvPr/>
        </p:nvSpPr>
        <p:spPr>
          <a:xfrm>
            <a:off x="8044233" y="6450233"/>
            <a:ext cx="4090000" cy="286800"/>
          </a:xfrm>
          <a:prstGeom prst="rect">
            <a:avLst/>
          </a:prstGeom>
          <a:noFill/>
          <a:ln>
            <a:noFill/>
          </a:ln>
        </p:spPr>
        <p:txBody>
          <a:bodyPr spcFirstLastPara="1" wrap="square" lIns="121900" tIns="121900" rIns="121900" bIns="121900" anchor="t" anchorCtr="0">
            <a:noAutofit/>
          </a:bodyPr>
          <a:lstStyle/>
          <a:p>
            <a:pPr algn="r" defTabSz="1219170">
              <a:buClr>
                <a:srgbClr val="000000"/>
              </a:buClr>
            </a:pPr>
            <a:r>
              <a:rPr lang="en-GB" sz="1067" kern="0">
                <a:solidFill>
                  <a:srgbClr val="000000"/>
                </a:solidFill>
                <a:latin typeface="Arial"/>
                <a:cs typeface="Arial"/>
                <a:sym typeface="Arial"/>
              </a:rPr>
              <a:t>Source: Culture First, by Fran Cassidy</a:t>
            </a:r>
            <a:endParaRPr sz="1067" kern="0">
              <a:solidFill>
                <a:srgbClr val="000000"/>
              </a:solidFill>
              <a:latin typeface="Arial"/>
              <a:cs typeface="Arial"/>
              <a:sym typeface="Arial"/>
            </a:endParaRPr>
          </a:p>
        </p:txBody>
      </p:sp>
      <p:sp>
        <p:nvSpPr>
          <p:cNvPr id="583" name="Shape 583"/>
          <p:cNvSpPr txBox="1">
            <a:spLocks noGrp="1"/>
          </p:cNvSpPr>
          <p:nvPr>
            <p:ph type="title"/>
          </p:nvPr>
        </p:nvSpPr>
        <p:spPr>
          <a:xfrm>
            <a:off x="1585467" y="2671800"/>
            <a:ext cx="4090000" cy="844400"/>
          </a:xfrm>
          <a:prstGeom prst="rect">
            <a:avLst/>
          </a:prstGeom>
        </p:spPr>
        <p:txBody>
          <a:bodyPr spcFirstLastPara="1" wrap="square" lIns="121900" tIns="121900" rIns="121900" bIns="121900" anchor="t" anchorCtr="0">
            <a:noAutofit/>
          </a:bodyPr>
          <a:lstStyle/>
          <a:p>
            <a:r>
              <a:rPr lang="en-GB" sz="3200" u="sng">
                <a:solidFill>
                  <a:srgbClr val="D62C3C"/>
                </a:solidFill>
                <a:highlight>
                  <a:srgbClr val="FFFFFF"/>
                </a:highlight>
                <a:latin typeface="Calibri"/>
                <a:ea typeface="Calibri"/>
                <a:cs typeface="Calibri"/>
                <a:sym typeface="Calibri"/>
              </a:rPr>
              <a:t>This</a:t>
            </a:r>
            <a:r>
              <a:rPr lang="en-GB" sz="3200">
                <a:solidFill>
                  <a:srgbClr val="434343"/>
                </a:solidFill>
                <a:highlight>
                  <a:srgbClr val="FFFFFF"/>
                </a:highlight>
                <a:latin typeface="Calibri"/>
                <a:ea typeface="Calibri"/>
                <a:cs typeface="Calibri"/>
                <a:sym typeface="Calibri"/>
              </a:rPr>
              <a:t> is your client. </a:t>
            </a:r>
            <a:endParaRPr sz="3200">
              <a:solidFill>
                <a:srgbClr val="434343"/>
              </a:solidFill>
              <a:latin typeface="Calibri"/>
              <a:ea typeface="Calibri"/>
              <a:cs typeface="Calibri"/>
              <a:sym typeface="Calibri"/>
            </a:endParaRPr>
          </a:p>
          <a:p>
            <a:endParaRPr sz="2400">
              <a:solidFill>
                <a:srgbClr val="434343"/>
              </a:solidFill>
            </a:endParaRPr>
          </a:p>
          <a:p>
            <a:endParaRPr sz="2400">
              <a:solidFill>
                <a:srgbClr val="434343"/>
              </a:solidFill>
            </a:endParaRPr>
          </a:p>
        </p:txBody>
      </p:sp>
    </p:spTree>
    <p:extLst>
      <p:ext uri="{BB962C8B-B14F-4D97-AF65-F5344CB8AC3E}">
        <p14:creationId xmlns:p14="http://schemas.microsoft.com/office/powerpoint/2010/main" val="29638091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grpSp>
        <p:nvGrpSpPr>
          <p:cNvPr id="588" name="Shape 588"/>
          <p:cNvGrpSpPr/>
          <p:nvPr/>
        </p:nvGrpSpPr>
        <p:grpSpPr>
          <a:xfrm>
            <a:off x="197650" y="188303"/>
            <a:ext cx="727375" cy="393565"/>
            <a:chOff x="511075" y="2144975"/>
            <a:chExt cx="463414" cy="295233"/>
          </a:xfrm>
        </p:grpSpPr>
        <p:sp>
          <p:nvSpPr>
            <p:cNvPr id="589" name="Shape 589"/>
            <p:cNvSpPr/>
            <p:nvPr/>
          </p:nvSpPr>
          <p:spPr>
            <a:xfrm>
              <a:off x="511075" y="2144975"/>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0" name="Shape 590"/>
            <p:cNvSpPr/>
            <p:nvPr/>
          </p:nvSpPr>
          <p:spPr>
            <a:xfrm>
              <a:off x="511075" y="225043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1" name="Shape 591"/>
            <p:cNvSpPr/>
            <p:nvPr/>
          </p:nvSpPr>
          <p:spPr>
            <a:xfrm>
              <a:off x="511075" y="235532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2" name="Shape 592"/>
            <p:cNvSpPr/>
            <p:nvPr/>
          </p:nvSpPr>
          <p:spPr>
            <a:xfrm>
              <a:off x="673632" y="2145260"/>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3" name="Shape 593"/>
            <p:cNvSpPr/>
            <p:nvPr/>
          </p:nvSpPr>
          <p:spPr>
            <a:xfrm>
              <a:off x="673632" y="2250719"/>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4" name="Shape 594"/>
            <p:cNvSpPr/>
            <p:nvPr/>
          </p:nvSpPr>
          <p:spPr>
            <a:xfrm>
              <a:off x="673632" y="2355608"/>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5" name="Shape 595"/>
            <p:cNvSpPr/>
            <p:nvPr/>
          </p:nvSpPr>
          <p:spPr>
            <a:xfrm>
              <a:off x="836189" y="214525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6" name="Shape 596"/>
            <p:cNvSpPr/>
            <p:nvPr/>
          </p:nvSpPr>
          <p:spPr>
            <a:xfrm>
              <a:off x="836189" y="225071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7" name="Shape 597"/>
            <p:cNvSpPr/>
            <p:nvPr/>
          </p:nvSpPr>
          <p:spPr>
            <a:xfrm>
              <a:off x="836189" y="2355602"/>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98" name="Shape 598"/>
          <p:cNvSpPr txBox="1">
            <a:spLocks noGrp="1"/>
          </p:cNvSpPr>
          <p:nvPr>
            <p:ph type="title"/>
          </p:nvPr>
        </p:nvSpPr>
        <p:spPr>
          <a:xfrm>
            <a:off x="1287433" y="2183167"/>
            <a:ext cx="9303600" cy="1854800"/>
          </a:xfrm>
          <a:prstGeom prst="rect">
            <a:avLst/>
          </a:prstGeom>
        </p:spPr>
        <p:txBody>
          <a:bodyPr spcFirstLastPara="1" wrap="square" lIns="121900" tIns="121900" rIns="121900" bIns="121900" anchor="t" anchorCtr="0">
            <a:noAutofit/>
          </a:bodyPr>
          <a:lstStyle/>
          <a:p>
            <a:r>
              <a:rPr lang="en-GB" sz="3200">
                <a:solidFill>
                  <a:srgbClr val="434343"/>
                </a:solidFill>
                <a:highlight>
                  <a:srgbClr val="FFFFFF"/>
                </a:highlight>
                <a:latin typeface="Calibri"/>
                <a:ea typeface="Calibri"/>
                <a:cs typeface="Calibri"/>
                <a:sym typeface="Calibri"/>
              </a:rPr>
              <a:t>Take </a:t>
            </a:r>
            <a:r>
              <a:rPr lang="en-GB" sz="3200" u="sng">
                <a:solidFill>
                  <a:srgbClr val="D62C3C"/>
                </a:solidFill>
                <a:highlight>
                  <a:srgbClr val="FFFFFF"/>
                </a:highlight>
                <a:latin typeface="Calibri"/>
                <a:ea typeface="Calibri"/>
                <a:cs typeface="Calibri"/>
                <a:sym typeface="Calibri"/>
              </a:rPr>
              <a:t>ROI</a:t>
            </a:r>
            <a:r>
              <a:rPr lang="en-GB" sz="3200">
                <a:solidFill>
                  <a:srgbClr val="434343"/>
                </a:solidFill>
                <a:highlight>
                  <a:srgbClr val="FFFFFF"/>
                </a:highlight>
                <a:latin typeface="Calibri"/>
                <a:ea typeface="Calibri"/>
                <a:cs typeface="Calibri"/>
                <a:sym typeface="Calibri"/>
              </a:rPr>
              <a:t> as example. </a:t>
            </a:r>
            <a:endParaRPr sz="3200">
              <a:solidFill>
                <a:srgbClr val="434343"/>
              </a:solidFill>
              <a:highlight>
                <a:srgbClr val="FFFFFF"/>
              </a:highlight>
              <a:latin typeface="Calibri"/>
              <a:ea typeface="Calibri"/>
              <a:cs typeface="Calibri"/>
              <a:sym typeface="Calibri"/>
            </a:endParaRPr>
          </a:p>
          <a:p>
            <a:r>
              <a:rPr lang="en-GB" sz="3200">
                <a:solidFill>
                  <a:srgbClr val="434343"/>
                </a:solidFill>
                <a:highlight>
                  <a:srgbClr val="FFFFFF"/>
                </a:highlight>
                <a:latin typeface="Calibri"/>
                <a:ea typeface="Calibri"/>
                <a:cs typeface="Calibri"/>
                <a:sym typeface="Calibri"/>
              </a:rPr>
              <a:t>Good metric for sales activation. </a:t>
            </a:r>
            <a:endParaRPr sz="3200">
              <a:solidFill>
                <a:srgbClr val="434343"/>
              </a:solidFill>
              <a:highlight>
                <a:srgbClr val="FFFFFF"/>
              </a:highlight>
              <a:latin typeface="Calibri"/>
              <a:ea typeface="Calibri"/>
              <a:cs typeface="Calibri"/>
              <a:sym typeface="Calibri"/>
            </a:endParaRPr>
          </a:p>
          <a:p>
            <a:r>
              <a:rPr lang="en-GB" sz="3200">
                <a:solidFill>
                  <a:srgbClr val="434343"/>
                </a:solidFill>
                <a:highlight>
                  <a:srgbClr val="FFFFFF"/>
                </a:highlight>
                <a:latin typeface="Calibri"/>
                <a:ea typeface="Calibri"/>
                <a:cs typeface="Calibri"/>
                <a:sym typeface="Calibri"/>
              </a:rPr>
              <a:t>Not as useful growth metric. </a:t>
            </a:r>
            <a:endParaRPr sz="1867">
              <a:solidFill>
                <a:srgbClr val="434343"/>
              </a:solidFill>
              <a:highlight>
                <a:srgbClr val="FFFFFF"/>
              </a:highlight>
              <a:latin typeface="Calibri"/>
              <a:ea typeface="Calibri"/>
              <a:cs typeface="Calibri"/>
              <a:sym typeface="Calibri"/>
            </a:endParaRPr>
          </a:p>
          <a:p>
            <a:pPr algn="r"/>
            <a:r>
              <a:rPr lang="en-GB" sz="1867">
                <a:solidFill>
                  <a:srgbClr val="434343"/>
                </a:solidFill>
                <a:highlight>
                  <a:srgbClr val="FFFFFF"/>
                </a:highlight>
                <a:latin typeface="Calibri"/>
                <a:ea typeface="Calibri"/>
                <a:cs typeface="Calibri"/>
                <a:sym typeface="Calibri"/>
              </a:rPr>
              <a:t> </a:t>
            </a:r>
            <a:endParaRPr sz="1867">
              <a:solidFill>
                <a:srgbClr val="434343"/>
              </a:solidFill>
              <a:highlight>
                <a:srgbClr val="FFFFFF"/>
              </a:highlight>
              <a:latin typeface="Calibri"/>
              <a:ea typeface="Calibri"/>
              <a:cs typeface="Calibri"/>
              <a:sym typeface="Calibri"/>
            </a:endParaRPr>
          </a:p>
          <a:p>
            <a:endParaRPr sz="1867">
              <a:solidFill>
                <a:srgbClr val="434343"/>
              </a:solidFill>
              <a:latin typeface="Calibri"/>
              <a:ea typeface="Calibri"/>
              <a:cs typeface="Calibri"/>
              <a:sym typeface="Calibri"/>
            </a:endParaRPr>
          </a:p>
          <a:p>
            <a:endParaRPr sz="1867">
              <a:solidFill>
                <a:srgbClr val="434343"/>
              </a:solidFill>
              <a:latin typeface="Calibri"/>
              <a:ea typeface="Calibri"/>
              <a:cs typeface="Calibri"/>
              <a:sym typeface="Calibri"/>
            </a:endParaRPr>
          </a:p>
          <a:p>
            <a:endParaRPr sz="2400">
              <a:solidFill>
                <a:srgbClr val="434343"/>
              </a:solidFill>
            </a:endParaRPr>
          </a:p>
          <a:p>
            <a:endParaRPr sz="2400">
              <a:solidFill>
                <a:srgbClr val="434343"/>
              </a:solidFill>
            </a:endParaRPr>
          </a:p>
          <a:p>
            <a:endParaRPr sz="2400">
              <a:solidFill>
                <a:srgbClr val="434343"/>
              </a:solidFill>
            </a:endParaRPr>
          </a:p>
          <a:p>
            <a:endParaRPr sz="2400">
              <a:solidFill>
                <a:srgbClr val="434343"/>
              </a:solidFill>
            </a:endParaRPr>
          </a:p>
        </p:txBody>
      </p:sp>
    </p:spTree>
    <p:extLst>
      <p:ext uri="{BB962C8B-B14F-4D97-AF65-F5344CB8AC3E}">
        <p14:creationId xmlns:p14="http://schemas.microsoft.com/office/powerpoint/2010/main" val="25993189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grpSp>
        <p:nvGrpSpPr>
          <p:cNvPr id="603" name="Shape 603"/>
          <p:cNvGrpSpPr/>
          <p:nvPr/>
        </p:nvGrpSpPr>
        <p:grpSpPr>
          <a:xfrm>
            <a:off x="197650" y="188303"/>
            <a:ext cx="727375" cy="393565"/>
            <a:chOff x="511075" y="2144975"/>
            <a:chExt cx="463414" cy="295233"/>
          </a:xfrm>
        </p:grpSpPr>
        <p:sp>
          <p:nvSpPr>
            <p:cNvPr id="604" name="Shape 604"/>
            <p:cNvSpPr/>
            <p:nvPr/>
          </p:nvSpPr>
          <p:spPr>
            <a:xfrm>
              <a:off x="511075" y="2144975"/>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5" name="Shape 605"/>
            <p:cNvSpPr/>
            <p:nvPr/>
          </p:nvSpPr>
          <p:spPr>
            <a:xfrm>
              <a:off x="511075" y="225043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6" name="Shape 606"/>
            <p:cNvSpPr/>
            <p:nvPr/>
          </p:nvSpPr>
          <p:spPr>
            <a:xfrm>
              <a:off x="511075" y="235532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7" name="Shape 607"/>
            <p:cNvSpPr/>
            <p:nvPr/>
          </p:nvSpPr>
          <p:spPr>
            <a:xfrm>
              <a:off x="673632" y="2145260"/>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8" name="Shape 608"/>
            <p:cNvSpPr/>
            <p:nvPr/>
          </p:nvSpPr>
          <p:spPr>
            <a:xfrm>
              <a:off x="673632" y="2250719"/>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9" name="Shape 609"/>
            <p:cNvSpPr/>
            <p:nvPr/>
          </p:nvSpPr>
          <p:spPr>
            <a:xfrm>
              <a:off x="673632" y="2355608"/>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0" name="Shape 610"/>
            <p:cNvSpPr/>
            <p:nvPr/>
          </p:nvSpPr>
          <p:spPr>
            <a:xfrm>
              <a:off x="836189" y="214525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1" name="Shape 611"/>
            <p:cNvSpPr/>
            <p:nvPr/>
          </p:nvSpPr>
          <p:spPr>
            <a:xfrm>
              <a:off x="836189" y="225071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2" name="Shape 612"/>
            <p:cNvSpPr/>
            <p:nvPr/>
          </p:nvSpPr>
          <p:spPr>
            <a:xfrm>
              <a:off x="836189" y="2355602"/>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613" name="Shape 613"/>
          <p:cNvPicPr preferRelativeResize="0"/>
          <p:nvPr/>
        </p:nvPicPr>
        <p:blipFill rotWithShape="1">
          <a:blip r:embed="rId3">
            <a:alphaModFix/>
          </a:blip>
          <a:srcRect l="16872" r="23550" b="2248"/>
          <a:stretch/>
        </p:blipFill>
        <p:spPr>
          <a:xfrm>
            <a:off x="5660225" y="0"/>
            <a:ext cx="6539508" cy="6858000"/>
          </a:xfrm>
          <a:prstGeom prst="rect">
            <a:avLst/>
          </a:prstGeom>
          <a:noFill/>
          <a:ln>
            <a:noFill/>
          </a:ln>
        </p:spPr>
      </p:pic>
      <p:sp>
        <p:nvSpPr>
          <p:cNvPr id="614" name="Shape 614"/>
          <p:cNvSpPr txBox="1">
            <a:spLocks noGrp="1"/>
          </p:cNvSpPr>
          <p:nvPr>
            <p:ph type="title"/>
          </p:nvPr>
        </p:nvSpPr>
        <p:spPr>
          <a:xfrm>
            <a:off x="360233" y="2684933"/>
            <a:ext cx="5300000" cy="1191600"/>
          </a:xfrm>
          <a:prstGeom prst="rect">
            <a:avLst/>
          </a:prstGeom>
        </p:spPr>
        <p:txBody>
          <a:bodyPr spcFirstLastPara="1" wrap="square" lIns="121900" tIns="121900" rIns="121900" bIns="121900" anchor="t" anchorCtr="0">
            <a:noAutofit/>
          </a:bodyPr>
          <a:lstStyle/>
          <a:p>
            <a:r>
              <a:rPr lang="en-GB" sz="3200">
                <a:solidFill>
                  <a:srgbClr val="434343"/>
                </a:solidFill>
                <a:highlight>
                  <a:srgbClr val="FFFFFF"/>
                </a:highlight>
                <a:latin typeface="Calibri"/>
                <a:ea typeface="Calibri"/>
                <a:cs typeface="Calibri"/>
                <a:sym typeface="Calibri"/>
              </a:rPr>
              <a:t>How we evaluate this...</a:t>
            </a:r>
            <a:r>
              <a:rPr lang="en-GB" sz="1867">
                <a:solidFill>
                  <a:srgbClr val="434343"/>
                </a:solidFill>
                <a:highlight>
                  <a:srgbClr val="FFFFFF"/>
                </a:highlight>
                <a:latin typeface="Calibri"/>
                <a:ea typeface="Calibri"/>
                <a:cs typeface="Calibri"/>
                <a:sym typeface="Calibri"/>
              </a:rPr>
              <a:t> </a:t>
            </a:r>
            <a:endParaRPr sz="1867">
              <a:solidFill>
                <a:srgbClr val="434343"/>
              </a:solidFill>
              <a:highlight>
                <a:srgbClr val="FFFFFF"/>
              </a:highlight>
              <a:latin typeface="Calibri"/>
              <a:ea typeface="Calibri"/>
              <a:cs typeface="Calibri"/>
              <a:sym typeface="Calibri"/>
            </a:endParaRPr>
          </a:p>
          <a:p>
            <a:endParaRPr sz="1867">
              <a:solidFill>
                <a:srgbClr val="434343"/>
              </a:solidFill>
              <a:latin typeface="Calibri"/>
              <a:ea typeface="Calibri"/>
              <a:cs typeface="Calibri"/>
              <a:sym typeface="Calibri"/>
            </a:endParaRPr>
          </a:p>
          <a:p>
            <a:endParaRPr sz="1867">
              <a:solidFill>
                <a:srgbClr val="434343"/>
              </a:solidFill>
              <a:latin typeface="Calibri"/>
              <a:ea typeface="Calibri"/>
              <a:cs typeface="Calibri"/>
              <a:sym typeface="Calibri"/>
            </a:endParaRPr>
          </a:p>
          <a:p>
            <a:endParaRPr sz="2400">
              <a:solidFill>
                <a:srgbClr val="434343"/>
              </a:solidFill>
            </a:endParaRPr>
          </a:p>
          <a:p>
            <a:endParaRPr sz="2400">
              <a:solidFill>
                <a:srgbClr val="434343"/>
              </a:solidFill>
            </a:endParaRPr>
          </a:p>
          <a:p>
            <a:endParaRPr sz="2400">
              <a:solidFill>
                <a:srgbClr val="434343"/>
              </a:solidFill>
            </a:endParaRPr>
          </a:p>
          <a:p>
            <a:endParaRPr sz="2400">
              <a:solidFill>
                <a:srgbClr val="434343"/>
              </a:solidFill>
            </a:endParaRPr>
          </a:p>
        </p:txBody>
      </p:sp>
    </p:spTree>
    <p:extLst>
      <p:ext uri="{BB962C8B-B14F-4D97-AF65-F5344CB8AC3E}">
        <p14:creationId xmlns:p14="http://schemas.microsoft.com/office/powerpoint/2010/main" val="2586835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grpSp>
        <p:nvGrpSpPr>
          <p:cNvPr id="83" name="Shape 83"/>
          <p:cNvGrpSpPr/>
          <p:nvPr/>
        </p:nvGrpSpPr>
        <p:grpSpPr>
          <a:xfrm>
            <a:off x="197650" y="188303"/>
            <a:ext cx="727375" cy="393565"/>
            <a:chOff x="511075" y="2144975"/>
            <a:chExt cx="463414" cy="295233"/>
          </a:xfrm>
        </p:grpSpPr>
        <p:sp>
          <p:nvSpPr>
            <p:cNvPr id="84" name="Shape 84"/>
            <p:cNvSpPr/>
            <p:nvPr/>
          </p:nvSpPr>
          <p:spPr>
            <a:xfrm>
              <a:off x="511075" y="2144975"/>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Shape 85"/>
            <p:cNvSpPr/>
            <p:nvPr/>
          </p:nvSpPr>
          <p:spPr>
            <a:xfrm>
              <a:off x="511075" y="225043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Shape 86"/>
            <p:cNvSpPr/>
            <p:nvPr/>
          </p:nvSpPr>
          <p:spPr>
            <a:xfrm>
              <a:off x="511075" y="235532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Shape 87"/>
            <p:cNvSpPr/>
            <p:nvPr/>
          </p:nvSpPr>
          <p:spPr>
            <a:xfrm>
              <a:off x="673632" y="2145260"/>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Shape 88"/>
            <p:cNvSpPr/>
            <p:nvPr/>
          </p:nvSpPr>
          <p:spPr>
            <a:xfrm>
              <a:off x="673632" y="2250719"/>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Shape 89"/>
            <p:cNvSpPr/>
            <p:nvPr/>
          </p:nvSpPr>
          <p:spPr>
            <a:xfrm>
              <a:off x="673632" y="2355608"/>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Shape 90"/>
            <p:cNvSpPr/>
            <p:nvPr/>
          </p:nvSpPr>
          <p:spPr>
            <a:xfrm>
              <a:off x="836189" y="214525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Shape 91"/>
            <p:cNvSpPr/>
            <p:nvPr/>
          </p:nvSpPr>
          <p:spPr>
            <a:xfrm>
              <a:off x="836189" y="225071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Shape 92"/>
            <p:cNvSpPr/>
            <p:nvPr/>
          </p:nvSpPr>
          <p:spPr>
            <a:xfrm>
              <a:off x="836189" y="2355602"/>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93" name="Shape 93"/>
          <p:cNvSpPr txBox="1"/>
          <p:nvPr/>
        </p:nvSpPr>
        <p:spPr>
          <a:xfrm>
            <a:off x="1702000" y="2560900"/>
            <a:ext cx="8788000" cy="6792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GB" sz="3200" kern="0">
                <a:solidFill>
                  <a:srgbClr val="434343"/>
                </a:solidFill>
                <a:latin typeface="Calibri"/>
                <a:ea typeface="Calibri"/>
                <a:cs typeface="Calibri"/>
                <a:sym typeface="Calibri"/>
              </a:rPr>
              <a:t>An </a:t>
            </a:r>
            <a:r>
              <a:rPr lang="en-GB" sz="3200" u="sng" kern="0">
                <a:solidFill>
                  <a:srgbClr val="D62C3C"/>
                </a:solidFill>
                <a:latin typeface="Calibri"/>
                <a:ea typeface="Calibri"/>
                <a:cs typeface="Calibri"/>
                <a:sym typeface="Calibri"/>
              </a:rPr>
              <a:t>Irish</a:t>
            </a:r>
            <a:r>
              <a:rPr lang="en-GB" sz="3200" kern="0">
                <a:solidFill>
                  <a:srgbClr val="434343"/>
                </a:solidFill>
                <a:latin typeface="Calibri"/>
                <a:ea typeface="Calibri"/>
                <a:cs typeface="Calibri"/>
                <a:sym typeface="Calibri"/>
              </a:rPr>
              <a:t> agency success story...KV13 </a:t>
            </a:r>
            <a:endParaRPr sz="3200" kern="0">
              <a:solidFill>
                <a:srgbClr val="D62C3C"/>
              </a:solidFill>
              <a:latin typeface="Calibri"/>
              <a:ea typeface="Calibri"/>
              <a:cs typeface="Calibri"/>
              <a:sym typeface="Calibri"/>
            </a:endParaRPr>
          </a:p>
        </p:txBody>
      </p:sp>
    </p:spTree>
    <p:extLst>
      <p:ext uri="{BB962C8B-B14F-4D97-AF65-F5344CB8AC3E}">
        <p14:creationId xmlns:p14="http://schemas.microsoft.com/office/powerpoint/2010/main" val="33514022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grpSp>
        <p:nvGrpSpPr>
          <p:cNvPr id="619" name="Shape 619"/>
          <p:cNvGrpSpPr/>
          <p:nvPr/>
        </p:nvGrpSpPr>
        <p:grpSpPr>
          <a:xfrm>
            <a:off x="197650" y="188303"/>
            <a:ext cx="727375" cy="393565"/>
            <a:chOff x="511075" y="2144975"/>
            <a:chExt cx="463414" cy="295233"/>
          </a:xfrm>
        </p:grpSpPr>
        <p:sp>
          <p:nvSpPr>
            <p:cNvPr id="620" name="Shape 620"/>
            <p:cNvSpPr/>
            <p:nvPr/>
          </p:nvSpPr>
          <p:spPr>
            <a:xfrm>
              <a:off x="511075" y="2144975"/>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1" name="Shape 621"/>
            <p:cNvSpPr/>
            <p:nvPr/>
          </p:nvSpPr>
          <p:spPr>
            <a:xfrm>
              <a:off x="511075" y="225043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2" name="Shape 622"/>
            <p:cNvSpPr/>
            <p:nvPr/>
          </p:nvSpPr>
          <p:spPr>
            <a:xfrm>
              <a:off x="511075" y="235532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3" name="Shape 623"/>
            <p:cNvSpPr/>
            <p:nvPr/>
          </p:nvSpPr>
          <p:spPr>
            <a:xfrm>
              <a:off x="673632" y="2145260"/>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4" name="Shape 624"/>
            <p:cNvSpPr/>
            <p:nvPr/>
          </p:nvSpPr>
          <p:spPr>
            <a:xfrm>
              <a:off x="673632" y="2250719"/>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5" name="Shape 625"/>
            <p:cNvSpPr/>
            <p:nvPr/>
          </p:nvSpPr>
          <p:spPr>
            <a:xfrm>
              <a:off x="673632" y="2355608"/>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6" name="Shape 626"/>
            <p:cNvSpPr/>
            <p:nvPr/>
          </p:nvSpPr>
          <p:spPr>
            <a:xfrm>
              <a:off x="836189" y="214525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7" name="Shape 627"/>
            <p:cNvSpPr/>
            <p:nvPr/>
          </p:nvSpPr>
          <p:spPr>
            <a:xfrm>
              <a:off x="836189" y="225071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8" name="Shape 628"/>
            <p:cNvSpPr/>
            <p:nvPr/>
          </p:nvSpPr>
          <p:spPr>
            <a:xfrm>
              <a:off x="836189" y="2355602"/>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629" name="Shape 629"/>
          <p:cNvPicPr preferRelativeResize="0"/>
          <p:nvPr/>
        </p:nvPicPr>
        <p:blipFill>
          <a:blip r:embed="rId3">
            <a:alphaModFix/>
          </a:blip>
          <a:stretch>
            <a:fillRect/>
          </a:stretch>
        </p:blipFill>
        <p:spPr>
          <a:xfrm>
            <a:off x="5904088" y="-1367"/>
            <a:ext cx="6287915" cy="6858000"/>
          </a:xfrm>
          <a:prstGeom prst="rect">
            <a:avLst/>
          </a:prstGeom>
          <a:noFill/>
          <a:ln>
            <a:noFill/>
          </a:ln>
        </p:spPr>
      </p:pic>
      <p:sp>
        <p:nvSpPr>
          <p:cNvPr id="630" name="Shape 630"/>
          <p:cNvSpPr txBox="1">
            <a:spLocks noGrp="1"/>
          </p:cNvSpPr>
          <p:nvPr>
            <p:ph type="title"/>
          </p:nvPr>
        </p:nvSpPr>
        <p:spPr>
          <a:xfrm>
            <a:off x="412567" y="1970267"/>
            <a:ext cx="5086000" cy="3480400"/>
          </a:xfrm>
          <a:prstGeom prst="rect">
            <a:avLst/>
          </a:prstGeom>
        </p:spPr>
        <p:txBody>
          <a:bodyPr spcFirstLastPara="1" wrap="square" lIns="121900" tIns="121900" rIns="121900" bIns="121900" anchor="t" anchorCtr="0">
            <a:noAutofit/>
          </a:bodyPr>
          <a:lstStyle/>
          <a:p>
            <a:r>
              <a:rPr lang="en-GB" sz="3200">
                <a:solidFill>
                  <a:srgbClr val="434343"/>
                </a:solidFill>
                <a:highlight>
                  <a:srgbClr val="FFFFFF"/>
                </a:highlight>
                <a:latin typeface="Calibri"/>
                <a:ea typeface="Calibri"/>
                <a:cs typeface="Calibri"/>
                <a:sym typeface="Calibri"/>
              </a:rPr>
              <a:t>...is not how we should evaluate this.</a:t>
            </a:r>
            <a:endParaRPr sz="3200">
              <a:solidFill>
                <a:srgbClr val="434343"/>
              </a:solidFill>
              <a:highlight>
                <a:srgbClr val="FFFFFF"/>
              </a:highlight>
              <a:latin typeface="Calibri"/>
              <a:ea typeface="Calibri"/>
              <a:cs typeface="Calibri"/>
              <a:sym typeface="Calibri"/>
            </a:endParaRPr>
          </a:p>
          <a:p>
            <a:endParaRPr sz="3200">
              <a:solidFill>
                <a:srgbClr val="434343"/>
              </a:solidFill>
              <a:highlight>
                <a:srgbClr val="FFFFFF"/>
              </a:highlight>
              <a:latin typeface="Calibri"/>
              <a:ea typeface="Calibri"/>
              <a:cs typeface="Calibri"/>
              <a:sym typeface="Calibri"/>
            </a:endParaRPr>
          </a:p>
          <a:p>
            <a:r>
              <a:rPr lang="en-GB" sz="3200" u="sng">
                <a:solidFill>
                  <a:srgbClr val="D62C3C"/>
                </a:solidFill>
                <a:highlight>
                  <a:srgbClr val="FFFFFF"/>
                </a:highlight>
                <a:latin typeface="Calibri"/>
                <a:ea typeface="Calibri"/>
                <a:cs typeface="Calibri"/>
                <a:sym typeface="Calibri"/>
              </a:rPr>
              <a:t>Both matter</a:t>
            </a:r>
            <a:r>
              <a:rPr lang="en-GB" sz="3200">
                <a:solidFill>
                  <a:srgbClr val="434343"/>
                </a:solidFill>
                <a:highlight>
                  <a:srgbClr val="FFFFFF"/>
                </a:highlight>
                <a:latin typeface="Calibri"/>
                <a:ea typeface="Calibri"/>
                <a:cs typeface="Calibri"/>
                <a:sym typeface="Calibri"/>
              </a:rPr>
              <a:t> and both have a role in effectiveness planning.</a:t>
            </a:r>
            <a:endParaRPr sz="2400">
              <a:solidFill>
                <a:srgbClr val="434343"/>
              </a:solidFill>
            </a:endParaRPr>
          </a:p>
          <a:p>
            <a:endParaRPr sz="2400">
              <a:solidFill>
                <a:srgbClr val="434343"/>
              </a:solidFill>
            </a:endParaRPr>
          </a:p>
          <a:p>
            <a:endParaRPr sz="2400">
              <a:solidFill>
                <a:srgbClr val="434343"/>
              </a:solidFill>
            </a:endParaRPr>
          </a:p>
          <a:p>
            <a:endParaRPr sz="2400">
              <a:solidFill>
                <a:srgbClr val="434343"/>
              </a:solidFill>
            </a:endParaRPr>
          </a:p>
        </p:txBody>
      </p:sp>
    </p:spTree>
    <p:extLst>
      <p:ext uri="{BB962C8B-B14F-4D97-AF65-F5344CB8AC3E}">
        <p14:creationId xmlns:p14="http://schemas.microsoft.com/office/powerpoint/2010/main" val="19196897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Shape 635"/>
          <p:cNvSpPr/>
          <p:nvPr/>
        </p:nvSpPr>
        <p:spPr>
          <a:xfrm>
            <a:off x="1013667" y="1570233"/>
            <a:ext cx="3002400" cy="1370800"/>
          </a:xfrm>
          <a:prstGeom prst="flowChartAlternateProcess">
            <a:avLst/>
          </a:prstGeom>
          <a:solidFill>
            <a:srgbClr val="FFFFFF"/>
          </a:solidFill>
          <a:ln w="9525" cap="flat" cmpd="sng">
            <a:solidFill>
              <a:srgbClr val="D62C3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kern="0">
                <a:solidFill>
                  <a:srgbClr val="434343"/>
                </a:solidFill>
                <a:latin typeface="Arial"/>
                <a:cs typeface="Arial"/>
                <a:sym typeface="Arial"/>
              </a:rPr>
              <a:t>Challenge your assumptions on what clients value</a:t>
            </a:r>
            <a:endParaRPr sz="1867" kern="0">
              <a:solidFill>
                <a:srgbClr val="434343"/>
              </a:solidFill>
              <a:latin typeface="Arial"/>
              <a:cs typeface="Arial"/>
              <a:sym typeface="Arial"/>
            </a:endParaRPr>
          </a:p>
        </p:txBody>
      </p:sp>
      <p:sp>
        <p:nvSpPr>
          <p:cNvPr id="636" name="Shape 636"/>
          <p:cNvSpPr/>
          <p:nvPr/>
        </p:nvSpPr>
        <p:spPr>
          <a:xfrm>
            <a:off x="1013667" y="3278900"/>
            <a:ext cx="3002400" cy="1370800"/>
          </a:xfrm>
          <a:prstGeom prst="flowChartAlternateProcess">
            <a:avLst/>
          </a:prstGeom>
          <a:solidFill>
            <a:srgbClr val="FFFFFF"/>
          </a:solidFill>
          <a:ln w="9525" cap="flat" cmpd="sng">
            <a:solidFill>
              <a:srgbClr val="D62C3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kern="0">
                <a:solidFill>
                  <a:srgbClr val="434343"/>
                </a:solidFill>
                <a:latin typeface="Arial"/>
                <a:cs typeface="Arial"/>
                <a:sym typeface="Arial"/>
              </a:rPr>
              <a:t>Advance client culture of marketing effectiveness</a:t>
            </a:r>
            <a:endParaRPr sz="1867" kern="0">
              <a:solidFill>
                <a:srgbClr val="434343"/>
              </a:solidFill>
              <a:latin typeface="Arial"/>
              <a:cs typeface="Arial"/>
              <a:sym typeface="Arial"/>
            </a:endParaRPr>
          </a:p>
        </p:txBody>
      </p:sp>
      <p:sp>
        <p:nvSpPr>
          <p:cNvPr id="637" name="Shape 637"/>
          <p:cNvSpPr/>
          <p:nvPr/>
        </p:nvSpPr>
        <p:spPr>
          <a:xfrm>
            <a:off x="4542720" y="1574855"/>
            <a:ext cx="3002400" cy="1370800"/>
          </a:xfrm>
          <a:prstGeom prst="flowChartAlternateProcess">
            <a:avLst/>
          </a:prstGeom>
          <a:solidFill>
            <a:srgbClr val="FFFFFF"/>
          </a:solidFill>
          <a:ln w="9525" cap="flat" cmpd="sng">
            <a:solidFill>
              <a:srgbClr val="D62C3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kern="0">
                <a:solidFill>
                  <a:srgbClr val="434343"/>
                </a:solidFill>
                <a:latin typeface="Arial"/>
                <a:cs typeface="Arial"/>
                <a:sym typeface="Arial"/>
              </a:rPr>
              <a:t>Don’t sell hours. Charge for an agreed outcome. </a:t>
            </a:r>
            <a:endParaRPr sz="1867" kern="0">
              <a:solidFill>
                <a:srgbClr val="434343"/>
              </a:solidFill>
              <a:latin typeface="Arial"/>
              <a:cs typeface="Arial"/>
              <a:sym typeface="Arial"/>
            </a:endParaRPr>
          </a:p>
        </p:txBody>
      </p:sp>
      <p:sp>
        <p:nvSpPr>
          <p:cNvPr id="638" name="Shape 638"/>
          <p:cNvSpPr/>
          <p:nvPr/>
        </p:nvSpPr>
        <p:spPr>
          <a:xfrm>
            <a:off x="4542720" y="3283520"/>
            <a:ext cx="3002400" cy="1370800"/>
          </a:xfrm>
          <a:prstGeom prst="flowChartAlternateProcess">
            <a:avLst/>
          </a:prstGeom>
          <a:solidFill>
            <a:srgbClr val="D62C3C"/>
          </a:solidFill>
          <a:ln w="9525" cap="flat" cmpd="sng">
            <a:solidFill>
              <a:srgbClr val="D62C3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100"/>
            </a:pPr>
            <a:r>
              <a:rPr lang="en-GB" sz="1867" kern="0">
                <a:solidFill>
                  <a:srgbClr val="FFFFFF"/>
                </a:solidFill>
                <a:latin typeface="Arial"/>
                <a:cs typeface="Arial"/>
                <a:sym typeface="Arial"/>
              </a:rPr>
              <a:t>Build engineering capabilities</a:t>
            </a:r>
            <a:endParaRPr sz="1867" kern="0">
              <a:solidFill>
                <a:srgbClr val="FFFFFF"/>
              </a:solidFill>
              <a:latin typeface="Arial"/>
              <a:cs typeface="Arial"/>
              <a:sym typeface="Arial"/>
            </a:endParaRPr>
          </a:p>
        </p:txBody>
      </p:sp>
      <p:sp>
        <p:nvSpPr>
          <p:cNvPr id="639" name="Shape 639"/>
          <p:cNvSpPr/>
          <p:nvPr/>
        </p:nvSpPr>
        <p:spPr>
          <a:xfrm>
            <a:off x="8071775" y="1574752"/>
            <a:ext cx="3002400" cy="1370800"/>
          </a:xfrm>
          <a:prstGeom prst="flowChartAlternateProcess">
            <a:avLst/>
          </a:prstGeom>
          <a:solidFill>
            <a:srgbClr val="FFFFFF"/>
          </a:solidFill>
          <a:ln w="9525" cap="flat" cmpd="sng">
            <a:solidFill>
              <a:srgbClr val="D62C3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kern="0">
                <a:solidFill>
                  <a:srgbClr val="434343"/>
                </a:solidFill>
                <a:latin typeface="Arial"/>
                <a:cs typeface="Arial"/>
                <a:sym typeface="Arial"/>
              </a:rPr>
              <a:t>Scope. Scope. Scope</a:t>
            </a:r>
            <a:endParaRPr sz="1867" kern="0">
              <a:solidFill>
                <a:srgbClr val="434343"/>
              </a:solidFill>
              <a:latin typeface="Arial"/>
              <a:cs typeface="Arial"/>
              <a:sym typeface="Arial"/>
            </a:endParaRPr>
          </a:p>
        </p:txBody>
      </p:sp>
      <p:sp>
        <p:nvSpPr>
          <p:cNvPr id="640" name="Shape 640"/>
          <p:cNvSpPr/>
          <p:nvPr/>
        </p:nvSpPr>
        <p:spPr>
          <a:xfrm>
            <a:off x="8071775" y="3283417"/>
            <a:ext cx="3002400" cy="1370800"/>
          </a:xfrm>
          <a:prstGeom prst="flowChartAlternateProcess">
            <a:avLst/>
          </a:prstGeom>
          <a:solidFill>
            <a:srgbClr val="FFFFFF"/>
          </a:solidFill>
          <a:ln w="9525" cap="flat" cmpd="sng">
            <a:solidFill>
              <a:srgbClr val="D62C3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kern="0">
                <a:solidFill>
                  <a:srgbClr val="434343"/>
                </a:solidFill>
                <a:latin typeface="Arial"/>
                <a:cs typeface="Arial"/>
                <a:sym typeface="Arial"/>
              </a:rPr>
              <a:t>Hypothesis-driven Thinking </a:t>
            </a:r>
            <a:endParaRPr sz="1867" kern="0">
              <a:solidFill>
                <a:srgbClr val="434343"/>
              </a:solidFill>
              <a:latin typeface="Arial"/>
              <a:cs typeface="Arial"/>
              <a:sym typeface="Arial"/>
            </a:endParaRPr>
          </a:p>
        </p:txBody>
      </p:sp>
      <p:grpSp>
        <p:nvGrpSpPr>
          <p:cNvPr id="641" name="Shape 641"/>
          <p:cNvGrpSpPr/>
          <p:nvPr/>
        </p:nvGrpSpPr>
        <p:grpSpPr>
          <a:xfrm>
            <a:off x="197650" y="188303"/>
            <a:ext cx="727375" cy="393565"/>
            <a:chOff x="511075" y="2144975"/>
            <a:chExt cx="463414" cy="295233"/>
          </a:xfrm>
        </p:grpSpPr>
        <p:sp>
          <p:nvSpPr>
            <p:cNvPr id="642" name="Shape 642"/>
            <p:cNvSpPr/>
            <p:nvPr/>
          </p:nvSpPr>
          <p:spPr>
            <a:xfrm>
              <a:off x="511075" y="2144975"/>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3" name="Shape 643"/>
            <p:cNvSpPr/>
            <p:nvPr/>
          </p:nvSpPr>
          <p:spPr>
            <a:xfrm>
              <a:off x="511075" y="225043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4" name="Shape 644"/>
            <p:cNvSpPr/>
            <p:nvPr/>
          </p:nvSpPr>
          <p:spPr>
            <a:xfrm>
              <a:off x="511075" y="235532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5" name="Shape 645"/>
            <p:cNvSpPr/>
            <p:nvPr/>
          </p:nvSpPr>
          <p:spPr>
            <a:xfrm>
              <a:off x="673632" y="2145260"/>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6" name="Shape 646"/>
            <p:cNvSpPr/>
            <p:nvPr/>
          </p:nvSpPr>
          <p:spPr>
            <a:xfrm>
              <a:off x="673632" y="2250719"/>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7" name="Shape 647"/>
            <p:cNvSpPr/>
            <p:nvPr/>
          </p:nvSpPr>
          <p:spPr>
            <a:xfrm>
              <a:off x="673632" y="2355608"/>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8" name="Shape 648"/>
            <p:cNvSpPr/>
            <p:nvPr/>
          </p:nvSpPr>
          <p:spPr>
            <a:xfrm>
              <a:off x="836189" y="214525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9" name="Shape 649"/>
            <p:cNvSpPr/>
            <p:nvPr/>
          </p:nvSpPr>
          <p:spPr>
            <a:xfrm>
              <a:off x="836189" y="225071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0" name="Shape 650"/>
            <p:cNvSpPr/>
            <p:nvPr/>
          </p:nvSpPr>
          <p:spPr>
            <a:xfrm>
              <a:off x="836189" y="2355602"/>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8161848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655" name="Shape 655"/>
          <p:cNvGrpSpPr/>
          <p:nvPr/>
        </p:nvGrpSpPr>
        <p:grpSpPr>
          <a:xfrm>
            <a:off x="197650" y="188303"/>
            <a:ext cx="727375" cy="393565"/>
            <a:chOff x="511075" y="2144975"/>
            <a:chExt cx="463414" cy="295233"/>
          </a:xfrm>
        </p:grpSpPr>
        <p:sp>
          <p:nvSpPr>
            <p:cNvPr id="656" name="Shape 656"/>
            <p:cNvSpPr/>
            <p:nvPr/>
          </p:nvSpPr>
          <p:spPr>
            <a:xfrm>
              <a:off x="511075" y="2144975"/>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7" name="Shape 657"/>
            <p:cNvSpPr/>
            <p:nvPr/>
          </p:nvSpPr>
          <p:spPr>
            <a:xfrm>
              <a:off x="511075" y="225043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8" name="Shape 658"/>
            <p:cNvSpPr/>
            <p:nvPr/>
          </p:nvSpPr>
          <p:spPr>
            <a:xfrm>
              <a:off x="511075" y="235532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9" name="Shape 659"/>
            <p:cNvSpPr/>
            <p:nvPr/>
          </p:nvSpPr>
          <p:spPr>
            <a:xfrm>
              <a:off x="673632" y="2145260"/>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0" name="Shape 660"/>
            <p:cNvSpPr/>
            <p:nvPr/>
          </p:nvSpPr>
          <p:spPr>
            <a:xfrm>
              <a:off x="673632" y="2250719"/>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1" name="Shape 661"/>
            <p:cNvSpPr/>
            <p:nvPr/>
          </p:nvSpPr>
          <p:spPr>
            <a:xfrm>
              <a:off x="673632" y="2355608"/>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2" name="Shape 662"/>
            <p:cNvSpPr/>
            <p:nvPr/>
          </p:nvSpPr>
          <p:spPr>
            <a:xfrm>
              <a:off x="836189" y="214525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3" name="Shape 663"/>
            <p:cNvSpPr/>
            <p:nvPr/>
          </p:nvSpPr>
          <p:spPr>
            <a:xfrm>
              <a:off x="836189" y="225071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4" name="Shape 664"/>
            <p:cNvSpPr/>
            <p:nvPr/>
          </p:nvSpPr>
          <p:spPr>
            <a:xfrm>
              <a:off x="836189" y="2355602"/>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665" name="Shape 665"/>
          <p:cNvPicPr preferRelativeResize="0"/>
          <p:nvPr/>
        </p:nvPicPr>
        <p:blipFill rotWithShape="1">
          <a:blip r:embed="rId3">
            <a:alphaModFix/>
          </a:blip>
          <a:srcRect l="793" t="9901"/>
          <a:stretch/>
        </p:blipFill>
        <p:spPr>
          <a:xfrm>
            <a:off x="0" y="1"/>
            <a:ext cx="12192000" cy="6857999"/>
          </a:xfrm>
          <a:prstGeom prst="rect">
            <a:avLst/>
          </a:prstGeom>
          <a:noFill/>
          <a:ln>
            <a:noFill/>
          </a:ln>
        </p:spPr>
      </p:pic>
    </p:spTree>
    <p:extLst>
      <p:ext uri="{BB962C8B-B14F-4D97-AF65-F5344CB8AC3E}">
        <p14:creationId xmlns:p14="http://schemas.microsoft.com/office/powerpoint/2010/main" val="8455444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pic>
        <p:nvPicPr>
          <p:cNvPr id="670" name="Shape 670"/>
          <p:cNvPicPr preferRelativeResize="0"/>
          <p:nvPr/>
        </p:nvPicPr>
        <p:blipFill rotWithShape="1">
          <a:blip r:embed="rId3">
            <a:alphaModFix/>
          </a:blip>
          <a:srcRect r="842" b="1642"/>
          <a:stretch/>
        </p:blipFill>
        <p:spPr>
          <a:xfrm>
            <a:off x="-285433" y="-215666"/>
            <a:ext cx="12707535" cy="7386900"/>
          </a:xfrm>
          <a:prstGeom prst="rect">
            <a:avLst/>
          </a:prstGeom>
          <a:noFill/>
          <a:ln>
            <a:noFill/>
          </a:ln>
        </p:spPr>
      </p:pic>
    </p:spTree>
    <p:extLst>
      <p:ext uri="{BB962C8B-B14F-4D97-AF65-F5344CB8AC3E}">
        <p14:creationId xmlns:p14="http://schemas.microsoft.com/office/powerpoint/2010/main" val="12376220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pic>
        <p:nvPicPr>
          <p:cNvPr id="675" name="Shape 675"/>
          <p:cNvPicPr preferRelativeResize="0"/>
          <p:nvPr/>
        </p:nvPicPr>
        <p:blipFill rotWithShape="1">
          <a:blip r:embed="rId3">
            <a:alphaModFix/>
          </a:blip>
          <a:srcRect t="18079"/>
          <a:stretch/>
        </p:blipFill>
        <p:spPr>
          <a:xfrm>
            <a:off x="1" y="0"/>
            <a:ext cx="12192001" cy="6858000"/>
          </a:xfrm>
          <a:prstGeom prst="rect">
            <a:avLst/>
          </a:prstGeom>
          <a:noFill/>
          <a:ln>
            <a:noFill/>
          </a:ln>
        </p:spPr>
      </p:pic>
    </p:spTree>
    <p:extLst>
      <p:ext uri="{BB962C8B-B14F-4D97-AF65-F5344CB8AC3E}">
        <p14:creationId xmlns:p14="http://schemas.microsoft.com/office/powerpoint/2010/main" val="16949504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grpSp>
        <p:nvGrpSpPr>
          <p:cNvPr id="680" name="Shape 680"/>
          <p:cNvGrpSpPr/>
          <p:nvPr/>
        </p:nvGrpSpPr>
        <p:grpSpPr>
          <a:xfrm>
            <a:off x="197650" y="188303"/>
            <a:ext cx="727375" cy="393565"/>
            <a:chOff x="511075" y="2144975"/>
            <a:chExt cx="463414" cy="295233"/>
          </a:xfrm>
        </p:grpSpPr>
        <p:sp>
          <p:nvSpPr>
            <p:cNvPr id="681" name="Shape 681"/>
            <p:cNvSpPr/>
            <p:nvPr/>
          </p:nvSpPr>
          <p:spPr>
            <a:xfrm>
              <a:off x="511075" y="2144975"/>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2" name="Shape 682"/>
            <p:cNvSpPr/>
            <p:nvPr/>
          </p:nvSpPr>
          <p:spPr>
            <a:xfrm>
              <a:off x="511075" y="225043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3" name="Shape 683"/>
            <p:cNvSpPr/>
            <p:nvPr/>
          </p:nvSpPr>
          <p:spPr>
            <a:xfrm>
              <a:off x="511075" y="235532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4" name="Shape 684"/>
            <p:cNvSpPr/>
            <p:nvPr/>
          </p:nvSpPr>
          <p:spPr>
            <a:xfrm>
              <a:off x="673632" y="2145260"/>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5" name="Shape 685"/>
            <p:cNvSpPr/>
            <p:nvPr/>
          </p:nvSpPr>
          <p:spPr>
            <a:xfrm>
              <a:off x="673632" y="2250719"/>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6" name="Shape 686"/>
            <p:cNvSpPr/>
            <p:nvPr/>
          </p:nvSpPr>
          <p:spPr>
            <a:xfrm>
              <a:off x="673632" y="2355608"/>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7" name="Shape 687"/>
            <p:cNvSpPr/>
            <p:nvPr/>
          </p:nvSpPr>
          <p:spPr>
            <a:xfrm>
              <a:off x="836189" y="214525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8" name="Shape 688"/>
            <p:cNvSpPr/>
            <p:nvPr/>
          </p:nvSpPr>
          <p:spPr>
            <a:xfrm>
              <a:off x="836189" y="225071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9" name="Shape 689"/>
            <p:cNvSpPr/>
            <p:nvPr/>
          </p:nvSpPr>
          <p:spPr>
            <a:xfrm>
              <a:off x="836189" y="2355602"/>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690" name="Shape 690"/>
          <p:cNvPicPr preferRelativeResize="0"/>
          <p:nvPr/>
        </p:nvPicPr>
        <p:blipFill rotWithShape="1">
          <a:blip r:embed="rId3">
            <a:alphaModFix/>
          </a:blip>
          <a:srcRect r="7287" b="1078"/>
          <a:stretch/>
        </p:blipFill>
        <p:spPr>
          <a:xfrm>
            <a:off x="1" y="0"/>
            <a:ext cx="12192001" cy="6783867"/>
          </a:xfrm>
          <a:prstGeom prst="rect">
            <a:avLst/>
          </a:prstGeom>
          <a:noFill/>
          <a:ln>
            <a:noFill/>
          </a:ln>
        </p:spPr>
      </p:pic>
    </p:spTree>
    <p:extLst>
      <p:ext uri="{BB962C8B-B14F-4D97-AF65-F5344CB8AC3E}">
        <p14:creationId xmlns:p14="http://schemas.microsoft.com/office/powerpoint/2010/main" val="12910068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grpSp>
        <p:nvGrpSpPr>
          <p:cNvPr id="695" name="Shape 695"/>
          <p:cNvGrpSpPr/>
          <p:nvPr/>
        </p:nvGrpSpPr>
        <p:grpSpPr>
          <a:xfrm>
            <a:off x="197650" y="188303"/>
            <a:ext cx="727375" cy="393565"/>
            <a:chOff x="511075" y="2144975"/>
            <a:chExt cx="463414" cy="295233"/>
          </a:xfrm>
        </p:grpSpPr>
        <p:sp>
          <p:nvSpPr>
            <p:cNvPr id="696" name="Shape 696"/>
            <p:cNvSpPr/>
            <p:nvPr/>
          </p:nvSpPr>
          <p:spPr>
            <a:xfrm>
              <a:off x="511075" y="2144975"/>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7" name="Shape 697"/>
            <p:cNvSpPr/>
            <p:nvPr/>
          </p:nvSpPr>
          <p:spPr>
            <a:xfrm>
              <a:off x="511075" y="225043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8" name="Shape 698"/>
            <p:cNvSpPr/>
            <p:nvPr/>
          </p:nvSpPr>
          <p:spPr>
            <a:xfrm>
              <a:off x="511075" y="235532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9" name="Shape 699"/>
            <p:cNvSpPr/>
            <p:nvPr/>
          </p:nvSpPr>
          <p:spPr>
            <a:xfrm>
              <a:off x="673632" y="2145260"/>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0" name="Shape 700"/>
            <p:cNvSpPr/>
            <p:nvPr/>
          </p:nvSpPr>
          <p:spPr>
            <a:xfrm>
              <a:off x="673632" y="2250719"/>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1" name="Shape 701"/>
            <p:cNvSpPr/>
            <p:nvPr/>
          </p:nvSpPr>
          <p:spPr>
            <a:xfrm>
              <a:off x="673632" y="2355608"/>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2" name="Shape 702"/>
            <p:cNvSpPr/>
            <p:nvPr/>
          </p:nvSpPr>
          <p:spPr>
            <a:xfrm>
              <a:off x="836189" y="214525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3" name="Shape 703"/>
            <p:cNvSpPr/>
            <p:nvPr/>
          </p:nvSpPr>
          <p:spPr>
            <a:xfrm>
              <a:off x="836189" y="225071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4" name="Shape 704"/>
            <p:cNvSpPr/>
            <p:nvPr/>
          </p:nvSpPr>
          <p:spPr>
            <a:xfrm>
              <a:off x="836189" y="2355602"/>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705" name="Shape 705"/>
          <p:cNvPicPr preferRelativeResize="0"/>
          <p:nvPr/>
        </p:nvPicPr>
        <p:blipFill>
          <a:blip r:embed="rId3">
            <a:alphaModFix/>
          </a:blip>
          <a:stretch>
            <a:fillRect/>
          </a:stretch>
        </p:blipFill>
        <p:spPr>
          <a:xfrm>
            <a:off x="4" y="0"/>
            <a:ext cx="12627121" cy="6858000"/>
          </a:xfrm>
          <a:prstGeom prst="rect">
            <a:avLst/>
          </a:prstGeom>
          <a:noFill/>
          <a:ln>
            <a:noFill/>
          </a:ln>
        </p:spPr>
      </p:pic>
    </p:spTree>
    <p:extLst>
      <p:ext uri="{BB962C8B-B14F-4D97-AF65-F5344CB8AC3E}">
        <p14:creationId xmlns:p14="http://schemas.microsoft.com/office/powerpoint/2010/main" val="34667988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Shape 710"/>
          <p:cNvSpPr/>
          <p:nvPr/>
        </p:nvSpPr>
        <p:spPr>
          <a:xfrm>
            <a:off x="1013667" y="1570233"/>
            <a:ext cx="3002400" cy="1370800"/>
          </a:xfrm>
          <a:prstGeom prst="flowChartAlternateProcess">
            <a:avLst/>
          </a:prstGeom>
          <a:solidFill>
            <a:srgbClr val="FFFFFF"/>
          </a:solidFill>
          <a:ln w="9525" cap="flat" cmpd="sng">
            <a:solidFill>
              <a:srgbClr val="D62C3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kern="0">
                <a:solidFill>
                  <a:srgbClr val="434343"/>
                </a:solidFill>
                <a:latin typeface="Arial"/>
                <a:cs typeface="Arial"/>
                <a:sym typeface="Arial"/>
              </a:rPr>
              <a:t>Challenge your assumptions on what clients value</a:t>
            </a:r>
            <a:endParaRPr sz="1867" kern="0">
              <a:solidFill>
                <a:srgbClr val="434343"/>
              </a:solidFill>
              <a:latin typeface="Arial"/>
              <a:cs typeface="Arial"/>
              <a:sym typeface="Arial"/>
            </a:endParaRPr>
          </a:p>
        </p:txBody>
      </p:sp>
      <p:sp>
        <p:nvSpPr>
          <p:cNvPr id="711" name="Shape 711"/>
          <p:cNvSpPr/>
          <p:nvPr/>
        </p:nvSpPr>
        <p:spPr>
          <a:xfrm>
            <a:off x="1013667" y="3278900"/>
            <a:ext cx="3002400" cy="1370800"/>
          </a:xfrm>
          <a:prstGeom prst="flowChartAlternateProcess">
            <a:avLst/>
          </a:prstGeom>
          <a:solidFill>
            <a:srgbClr val="FFFFFF"/>
          </a:solidFill>
          <a:ln w="9525" cap="flat" cmpd="sng">
            <a:solidFill>
              <a:srgbClr val="D62C3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kern="0">
                <a:solidFill>
                  <a:srgbClr val="434343"/>
                </a:solidFill>
                <a:latin typeface="Arial"/>
                <a:cs typeface="Arial"/>
                <a:sym typeface="Arial"/>
              </a:rPr>
              <a:t>Advance client culture of marketing effectiveness</a:t>
            </a:r>
            <a:endParaRPr sz="1867" kern="0">
              <a:solidFill>
                <a:srgbClr val="434343"/>
              </a:solidFill>
              <a:latin typeface="Arial"/>
              <a:cs typeface="Arial"/>
              <a:sym typeface="Arial"/>
            </a:endParaRPr>
          </a:p>
        </p:txBody>
      </p:sp>
      <p:sp>
        <p:nvSpPr>
          <p:cNvPr id="712" name="Shape 712"/>
          <p:cNvSpPr/>
          <p:nvPr/>
        </p:nvSpPr>
        <p:spPr>
          <a:xfrm>
            <a:off x="4542720" y="1574855"/>
            <a:ext cx="3002400" cy="1370800"/>
          </a:xfrm>
          <a:prstGeom prst="flowChartAlternateProcess">
            <a:avLst/>
          </a:prstGeom>
          <a:solidFill>
            <a:srgbClr val="FFFFFF"/>
          </a:solidFill>
          <a:ln w="9525" cap="flat" cmpd="sng">
            <a:solidFill>
              <a:srgbClr val="D62C3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kern="0">
                <a:solidFill>
                  <a:srgbClr val="434343"/>
                </a:solidFill>
                <a:latin typeface="Arial"/>
                <a:cs typeface="Arial"/>
                <a:sym typeface="Arial"/>
              </a:rPr>
              <a:t>Don’t sell hours. Charge for an agreed outcome. </a:t>
            </a:r>
            <a:endParaRPr sz="1867" kern="0">
              <a:solidFill>
                <a:srgbClr val="434343"/>
              </a:solidFill>
              <a:latin typeface="Arial"/>
              <a:cs typeface="Arial"/>
              <a:sym typeface="Arial"/>
            </a:endParaRPr>
          </a:p>
        </p:txBody>
      </p:sp>
      <p:sp>
        <p:nvSpPr>
          <p:cNvPr id="713" name="Shape 713"/>
          <p:cNvSpPr/>
          <p:nvPr/>
        </p:nvSpPr>
        <p:spPr>
          <a:xfrm>
            <a:off x="4542720" y="3283520"/>
            <a:ext cx="3002400" cy="1370800"/>
          </a:xfrm>
          <a:prstGeom prst="flowChartAlternateProcess">
            <a:avLst/>
          </a:prstGeom>
          <a:solidFill>
            <a:srgbClr val="FFFFFF"/>
          </a:solidFill>
          <a:ln w="9525" cap="flat" cmpd="sng">
            <a:solidFill>
              <a:srgbClr val="D62C3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kern="0">
                <a:solidFill>
                  <a:srgbClr val="434343"/>
                </a:solidFill>
                <a:latin typeface="Arial"/>
                <a:cs typeface="Arial"/>
                <a:sym typeface="Arial"/>
              </a:rPr>
              <a:t>Build engineering capabilities</a:t>
            </a:r>
            <a:endParaRPr sz="1867" kern="0">
              <a:solidFill>
                <a:srgbClr val="434343"/>
              </a:solidFill>
              <a:latin typeface="Arial"/>
              <a:cs typeface="Arial"/>
              <a:sym typeface="Arial"/>
            </a:endParaRPr>
          </a:p>
        </p:txBody>
      </p:sp>
      <p:sp>
        <p:nvSpPr>
          <p:cNvPr id="714" name="Shape 714"/>
          <p:cNvSpPr/>
          <p:nvPr/>
        </p:nvSpPr>
        <p:spPr>
          <a:xfrm>
            <a:off x="8071775" y="1574752"/>
            <a:ext cx="3002400" cy="1370800"/>
          </a:xfrm>
          <a:prstGeom prst="flowChartAlternateProcess">
            <a:avLst/>
          </a:prstGeom>
          <a:solidFill>
            <a:srgbClr val="FFFFFF"/>
          </a:solidFill>
          <a:ln w="9525" cap="flat" cmpd="sng">
            <a:solidFill>
              <a:srgbClr val="D62C3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kern="0">
                <a:solidFill>
                  <a:srgbClr val="434343"/>
                </a:solidFill>
                <a:latin typeface="Arial"/>
                <a:cs typeface="Arial"/>
                <a:sym typeface="Arial"/>
              </a:rPr>
              <a:t>Scope. Scope. Scope</a:t>
            </a:r>
            <a:endParaRPr sz="1867" kern="0">
              <a:solidFill>
                <a:srgbClr val="434343"/>
              </a:solidFill>
              <a:latin typeface="Arial"/>
              <a:cs typeface="Arial"/>
              <a:sym typeface="Arial"/>
            </a:endParaRPr>
          </a:p>
        </p:txBody>
      </p:sp>
      <p:sp>
        <p:nvSpPr>
          <p:cNvPr id="715" name="Shape 715"/>
          <p:cNvSpPr/>
          <p:nvPr/>
        </p:nvSpPr>
        <p:spPr>
          <a:xfrm>
            <a:off x="8071775" y="3283417"/>
            <a:ext cx="3002400" cy="1370800"/>
          </a:xfrm>
          <a:prstGeom prst="flowChartAlternateProcess">
            <a:avLst/>
          </a:prstGeom>
          <a:solidFill>
            <a:srgbClr val="D62C3C"/>
          </a:solidFill>
          <a:ln w="9525" cap="flat" cmpd="sng">
            <a:solidFill>
              <a:srgbClr val="D62C3C"/>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kern="0">
                <a:solidFill>
                  <a:srgbClr val="FFFFFF"/>
                </a:solidFill>
                <a:latin typeface="Arial"/>
                <a:cs typeface="Arial"/>
                <a:sym typeface="Arial"/>
              </a:rPr>
              <a:t>Hypothesis-driven</a:t>
            </a:r>
            <a:r>
              <a:rPr lang="en-GB" sz="1867" kern="0">
                <a:solidFill>
                  <a:srgbClr val="434343"/>
                </a:solidFill>
                <a:latin typeface="Arial"/>
                <a:cs typeface="Arial"/>
                <a:sym typeface="Arial"/>
              </a:rPr>
              <a:t> </a:t>
            </a:r>
            <a:r>
              <a:rPr lang="en-GB" sz="1867" kern="0">
                <a:solidFill>
                  <a:srgbClr val="FFFFFF"/>
                </a:solidFill>
                <a:latin typeface="Arial"/>
                <a:cs typeface="Arial"/>
                <a:sym typeface="Arial"/>
              </a:rPr>
              <a:t>Thinking</a:t>
            </a:r>
            <a:r>
              <a:rPr lang="en-GB" sz="1867" kern="0">
                <a:solidFill>
                  <a:srgbClr val="434343"/>
                </a:solidFill>
                <a:latin typeface="Arial"/>
                <a:cs typeface="Arial"/>
                <a:sym typeface="Arial"/>
              </a:rPr>
              <a:t> </a:t>
            </a:r>
            <a:endParaRPr sz="1867" kern="0">
              <a:solidFill>
                <a:srgbClr val="434343"/>
              </a:solidFill>
              <a:latin typeface="Arial"/>
              <a:cs typeface="Arial"/>
              <a:sym typeface="Arial"/>
            </a:endParaRPr>
          </a:p>
        </p:txBody>
      </p:sp>
      <p:grpSp>
        <p:nvGrpSpPr>
          <p:cNvPr id="716" name="Shape 716"/>
          <p:cNvGrpSpPr/>
          <p:nvPr/>
        </p:nvGrpSpPr>
        <p:grpSpPr>
          <a:xfrm>
            <a:off x="197650" y="188303"/>
            <a:ext cx="727375" cy="393565"/>
            <a:chOff x="511075" y="2144975"/>
            <a:chExt cx="463414" cy="295233"/>
          </a:xfrm>
        </p:grpSpPr>
        <p:sp>
          <p:nvSpPr>
            <p:cNvPr id="717" name="Shape 717"/>
            <p:cNvSpPr/>
            <p:nvPr/>
          </p:nvSpPr>
          <p:spPr>
            <a:xfrm>
              <a:off x="511075" y="2144975"/>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8" name="Shape 718"/>
            <p:cNvSpPr/>
            <p:nvPr/>
          </p:nvSpPr>
          <p:spPr>
            <a:xfrm>
              <a:off x="511075" y="225043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9" name="Shape 719"/>
            <p:cNvSpPr/>
            <p:nvPr/>
          </p:nvSpPr>
          <p:spPr>
            <a:xfrm>
              <a:off x="511075" y="235532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0" name="Shape 720"/>
            <p:cNvSpPr/>
            <p:nvPr/>
          </p:nvSpPr>
          <p:spPr>
            <a:xfrm>
              <a:off x="673632" y="2145260"/>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1" name="Shape 721"/>
            <p:cNvSpPr/>
            <p:nvPr/>
          </p:nvSpPr>
          <p:spPr>
            <a:xfrm>
              <a:off x="673632" y="2250719"/>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2" name="Shape 722"/>
            <p:cNvSpPr/>
            <p:nvPr/>
          </p:nvSpPr>
          <p:spPr>
            <a:xfrm>
              <a:off x="673632" y="2355608"/>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3" name="Shape 723"/>
            <p:cNvSpPr/>
            <p:nvPr/>
          </p:nvSpPr>
          <p:spPr>
            <a:xfrm>
              <a:off x="836189" y="214525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4" name="Shape 724"/>
            <p:cNvSpPr/>
            <p:nvPr/>
          </p:nvSpPr>
          <p:spPr>
            <a:xfrm>
              <a:off x="836189" y="225071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5" name="Shape 725"/>
            <p:cNvSpPr/>
            <p:nvPr/>
          </p:nvSpPr>
          <p:spPr>
            <a:xfrm>
              <a:off x="836189" y="2355602"/>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6789081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grpSp>
        <p:nvGrpSpPr>
          <p:cNvPr id="730" name="Shape 730"/>
          <p:cNvGrpSpPr/>
          <p:nvPr/>
        </p:nvGrpSpPr>
        <p:grpSpPr>
          <a:xfrm>
            <a:off x="197650" y="188303"/>
            <a:ext cx="727375" cy="393565"/>
            <a:chOff x="511075" y="2144975"/>
            <a:chExt cx="463414" cy="295233"/>
          </a:xfrm>
        </p:grpSpPr>
        <p:sp>
          <p:nvSpPr>
            <p:cNvPr id="731" name="Shape 731"/>
            <p:cNvSpPr/>
            <p:nvPr/>
          </p:nvSpPr>
          <p:spPr>
            <a:xfrm>
              <a:off x="511075" y="2144975"/>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2" name="Shape 732"/>
            <p:cNvSpPr/>
            <p:nvPr/>
          </p:nvSpPr>
          <p:spPr>
            <a:xfrm>
              <a:off x="511075" y="225043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3" name="Shape 733"/>
            <p:cNvSpPr/>
            <p:nvPr/>
          </p:nvSpPr>
          <p:spPr>
            <a:xfrm>
              <a:off x="511075" y="235532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4" name="Shape 734"/>
            <p:cNvSpPr/>
            <p:nvPr/>
          </p:nvSpPr>
          <p:spPr>
            <a:xfrm>
              <a:off x="673632" y="2145260"/>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5" name="Shape 735"/>
            <p:cNvSpPr/>
            <p:nvPr/>
          </p:nvSpPr>
          <p:spPr>
            <a:xfrm>
              <a:off x="673632" y="2250719"/>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6" name="Shape 736"/>
            <p:cNvSpPr/>
            <p:nvPr/>
          </p:nvSpPr>
          <p:spPr>
            <a:xfrm>
              <a:off x="673632" y="2355608"/>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7" name="Shape 737"/>
            <p:cNvSpPr/>
            <p:nvPr/>
          </p:nvSpPr>
          <p:spPr>
            <a:xfrm>
              <a:off x="836189" y="214525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8" name="Shape 738"/>
            <p:cNvSpPr/>
            <p:nvPr/>
          </p:nvSpPr>
          <p:spPr>
            <a:xfrm>
              <a:off x="836189" y="225071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9" name="Shape 739"/>
            <p:cNvSpPr/>
            <p:nvPr/>
          </p:nvSpPr>
          <p:spPr>
            <a:xfrm>
              <a:off x="836189" y="2355602"/>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740" name="Shape 740" descr="Screen Shot 2018-04-10 at 2.32.00 PM.png"/>
          <p:cNvPicPr preferRelativeResize="0"/>
          <p:nvPr/>
        </p:nvPicPr>
        <p:blipFill rotWithShape="1">
          <a:blip r:embed="rId3">
            <a:alphaModFix/>
          </a:blip>
          <a:srcRect r="28320" b="25964"/>
          <a:stretch/>
        </p:blipFill>
        <p:spPr>
          <a:xfrm>
            <a:off x="1" y="1"/>
            <a:ext cx="12191999" cy="6857999"/>
          </a:xfrm>
          <a:prstGeom prst="rect">
            <a:avLst/>
          </a:prstGeom>
          <a:noFill/>
          <a:ln>
            <a:noFill/>
          </a:ln>
        </p:spPr>
      </p:pic>
    </p:spTree>
    <p:extLst>
      <p:ext uri="{BB962C8B-B14F-4D97-AF65-F5344CB8AC3E}">
        <p14:creationId xmlns:p14="http://schemas.microsoft.com/office/powerpoint/2010/main" val="26716720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grpSp>
        <p:nvGrpSpPr>
          <p:cNvPr id="745" name="Shape 745"/>
          <p:cNvGrpSpPr/>
          <p:nvPr/>
        </p:nvGrpSpPr>
        <p:grpSpPr>
          <a:xfrm>
            <a:off x="197650" y="188303"/>
            <a:ext cx="727375" cy="393565"/>
            <a:chOff x="511075" y="2144975"/>
            <a:chExt cx="463414" cy="295233"/>
          </a:xfrm>
        </p:grpSpPr>
        <p:sp>
          <p:nvSpPr>
            <p:cNvPr id="746" name="Shape 746"/>
            <p:cNvSpPr/>
            <p:nvPr/>
          </p:nvSpPr>
          <p:spPr>
            <a:xfrm>
              <a:off x="511075" y="2144975"/>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7" name="Shape 747"/>
            <p:cNvSpPr/>
            <p:nvPr/>
          </p:nvSpPr>
          <p:spPr>
            <a:xfrm>
              <a:off x="511075" y="225043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8" name="Shape 748"/>
            <p:cNvSpPr/>
            <p:nvPr/>
          </p:nvSpPr>
          <p:spPr>
            <a:xfrm>
              <a:off x="511075" y="235532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9" name="Shape 749"/>
            <p:cNvSpPr/>
            <p:nvPr/>
          </p:nvSpPr>
          <p:spPr>
            <a:xfrm>
              <a:off x="673632" y="2145260"/>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0" name="Shape 750"/>
            <p:cNvSpPr/>
            <p:nvPr/>
          </p:nvSpPr>
          <p:spPr>
            <a:xfrm>
              <a:off x="673632" y="2250719"/>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1" name="Shape 751"/>
            <p:cNvSpPr/>
            <p:nvPr/>
          </p:nvSpPr>
          <p:spPr>
            <a:xfrm>
              <a:off x="673632" y="2355608"/>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 name="Shape 752"/>
            <p:cNvSpPr/>
            <p:nvPr/>
          </p:nvSpPr>
          <p:spPr>
            <a:xfrm>
              <a:off x="836189" y="214525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 name="Shape 753"/>
            <p:cNvSpPr/>
            <p:nvPr/>
          </p:nvSpPr>
          <p:spPr>
            <a:xfrm>
              <a:off x="836189" y="225071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 name="Shape 754"/>
            <p:cNvSpPr/>
            <p:nvPr/>
          </p:nvSpPr>
          <p:spPr>
            <a:xfrm>
              <a:off x="836189" y="2355602"/>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755" name="Shape 755"/>
          <p:cNvPicPr preferRelativeResize="0"/>
          <p:nvPr/>
        </p:nvPicPr>
        <p:blipFill rotWithShape="1">
          <a:blip r:embed="rId3">
            <a:alphaModFix/>
          </a:blip>
          <a:srcRect r="1739" b="52678"/>
          <a:stretch/>
        </p:blipFill>
        <p:spPr>
          <a:xfrm>
            <a:off x="798034" y="2331533"/>
            <a:ext cx="10696700" cy="1195067"/>
          </a:xfrm>
          <a:prstGeom prst="rect">
            <a:avLst/>
          </a:prstGeom>
          <a:noFill/>
          <a:ln>
            <a:noFill/>
          </a:ln>
        </p:spPr>
      </p:pic>
    </p:spTree>
    <p:extLst>
      <p:ext uri="{BB962C8B-B14F-4D97-AF65-F5344CB8AC3E}">
        <p14:creationId xmlns:p14="http://schemas.microsoft.com/office/powerpoint/2010/main" val="2979693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Shape 98"/>
          <p:cNvPicPr preferRelativeResize="0"/>
          <p:nvPr/>
        </p:nvPicPr>
        <p:blipFill>
          <a:blip r:embed="rId3">
            <a:alphaModFix/>
          </a:blip>
          <a:stretch>
            <a:fillRect/>
          </a:stretch>
        </p:blipFill>
        <p:spPr>
          <a:xfrm>
            <a:off x="0" y="1"/>
            <a:ext cx="12192000" cy="8115311"/>
          </a:xfrm>
          <a:prstGeom prst="rect">
            <a:avLst/>
          </a:prstGeom>
          <a:noFill/>
          <a:ln>
            <a:noFill/>
          </a:ln>
        </p:spPr>
      </p:pic>
    </p:spTree>
    <p:extLst>
      <p:ext uri="{BB962C8B-B14F-4D97-AF65-F5344CB8AC3E}">
        <p14:creationId xmlns:p14="http://schemas.microsoft.com/office/powerpoint/2010/main" val="6265027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grpSp>
        <p:nvGrpSpPr>
          <p:cNvPr id="760" name="Shape 760"/>
          <p:cNvGrpSpPr/>
          <p:nvPr/>
        </p:nvGrpSpPr>
        <p:grpSpPr>
          <a:xfrm>
            <a:off x="197650" y="188303"/>
            <a:ext cx="727375" cy="393565"/>
            <a:chOff x="511075" y="2144975"/>
            <a:chExt cx="463414" cy="295233"/>
          </a:xfrm>
        </p:grpSpPr>
        <p:sp>
          <p:nvSpPr>
            <p:cNvPr id="761" name="Shape 761"/>
            <p:cNvSpPr/>
            <p:nvPr/>
          </p:nvSpPr>
          <p:spPr>
            <a:xfrm>
              <a:off x="511075" y="2144975"/>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2" name="Shape 762"/>
            <p:cNvSpPr/>
            <p:nvPr/>
          </p:nvSpPr>
          <p:spPr>
            <a:xfrm>
              <a:off x="511075" y="225043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3" name="Shape 763"/>
            <p:cNvSpPr/>
            <p:nvPr/>
          </p:nvSpPr>
          <p:spPr>
            <a:xfrm>
              <a:off x="511075" y="235532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4" name="Shape 764"/>
            <p:cNvSpPr/>
            <p:nvPr/>
          </p:nvSpPr>
          <p:spPr>
            <a:xfrm>
              <a:off x="673632" y="2145260"/>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5" name="Shape 765"/>
            <p:cNvSpPr/>
            <p:nvPr/>
          </p:nvSpPr>
          <p:spPr>
            <a:xfrm>
              <a:off x="673632" y="2250719"/>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6" name="Shape 766"/>
            <p:cNvSpPr/>
            <p:nvPr/>
          </p:nvSpPr>
          <p:spPr>
            <a:xfrm>
              <a:off x="673632" y="2355608"/>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7" name="Shape 767"/>
            <p:cNvSpPr/>
            <p:nvPr/>
          </p:nvSpPr>
          <p:spPr>
            <a:xfrm>
              <a:off x="836189" y="214525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8" name="Shape 768"/>
            <p:cNvSpPr/>
            <p:nvPr/>
          </p:nvSpPr>
          <p:spPr>
            <a:xfrm>
              <a:off x="836189" y="225071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9" name="Shape 769"/>
            <p:cNvSpPr/>
            <p:nvPr/>
          </p:nvSpPr>
          <p:spPr>
            <a:xfrm>
              <a:off x="836189" y="2355602"/>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770" name="Shape 770"/>
          <p:cNvSpPr txBox="1">
            <a:spLocks noGrp="1"/>
          </p:cNvSpPr>
          <p:nvPr>
            <p:ph type="title"/>
          </p:nvPr>
        </p:nvSpPr>
        <p:spPr>
          <a:xfrm>
            <a:off x="1444200" y="1471467"/>
            <a:ext cx="9303600" cy="2987200"/>
          </a:xfrm>
          <a:prstGeom prst="rect">
            <a:avLst/>
          </a:prstGeom>
        </p:spPr>
        <p:txBody>
          <a:bodyPr spcFirstLastPara="1" wrap="square" lIns="121900" tIns="121900" rIns="121900" bIns="121900" anchor="t" anchorCtr="0">
            <a:noAutofit/>
          </a:bodyPr>
          <a:lstStyle/>
          <a:p>
            <a:r>
              <a:rPr lang="en-GB" sz="3200" u="sng">
                <a:solidFill>
                  <a:srgbClr val="D62C3C"/>
                </a:solidFill>
                <a:highlight>
                  <a:srgbClr val="FFFFFF"/>
                </a:highlight>
                <a:latin typeface="Calibri"/>
                <a:ea typeface="Calibri"/>
                <a:cs typeface="Calibri"/>
                <a:sym typeface="Calibri"/>
              </a:rPr>
              <a:t>Hypothesis example</a:t>
            </a:r>
            <a:endParaRPr sz="3200">
              <a:solidFill>
                <a:srgbClr val="434343"/>
              </a:solidFill>
              <a:highlight>
                <a:srgbClr val="FFFFFF"/>
              </a:highlight>
              <a:latin typeface="Calibri"/>
              <a:ea typeface="Calibri"/>
              <a:cs typeface="Calibri"/>
              <a:sym typeface="Calibri"/>
            </a:endParaRPr>
          </a:p>
          <a:p>
            <a:endParaRPr sz="3200">
              <a:solidFill>
                <a:srgbClr val="434343"/>
              </a:solidFill>
              <a:highlight>
                <a:srgbClr val="FFFFFF"/>
              </a:highlight>
              <a:latin typeface="Calibri"/>
              <a:ea typeface="Calibri"/>
              <a:cs typeface="Calibri"/>
              <a:sym typeface="Calibri"/>
            </a:endParaRPr>
          </a:p>
          <a:p>
            <a:r>
              <a:rPr lang="en-GB" sz="3200">
                <a:solidFill>
                  <a:srgbClr val="434343"/>
                </a:solidFill>
                <a:highlight>
                  <a:srgbClr val="FFFFFF"/>
                </a:highlight>
                <a:latin typeface="Calibri"/>
                <a:ea typeface="Calibri"/>
                <a:cs typeface="Calibri"/>
                <a:sym typeface="Calibri"/>
              </a:rPr>
              <a:t>We can efficiently increase broad awareness for a brand using only facebook advertising only. </a:t>
            </a:r>
            <a:endParaRPr sz="3200">
              <a:solidFill>
                <a:srgbClr val="434343"/>
              </a:solidFill>
              <a:highlight>
                <a:srgbClr val="FFFFFF"/>
              </a:highlight>
              <a:latin typeface="Calibri"/>
              <a:ea typeface="Calibri"/>
              <a:cs typeface="Calibri"/>
              <a:sym typeface="Calibri"/>
            </a:endParaRPr>
          </a:p>
          <a:p>
            <a:pPr algn="r"/>
            <a:r>
              <a:rPr lang="en-GB" sz="1867">
                <a:solidFill>
                  <a:srgbClr val="434343"/>
                </a:solidFill>
                <a:highlight>
                  <a:srgbClr val="FFFFFF"/>
                </a:highlight>
                <a:latin typeface="Calibri"/>
                <a:ea typeface="Calibri"/>
                <a:cs typeface="Calibri"/>
                <a:sym typeface="Calibri"/>
              </a:rPr>
              <a:t> </a:t>
            </a:r>
            <a:endParaRPr sz="1867">
              <a:solidFill>
                <a:srgbClr val="434343"/>
              </a:solidFill>
              <a:highlight>
                <a:srgbClr val="FFFFFF"/>
              </a:highlight>
              <a:latin typeface="Calibri"/>
              <a:ea typeface="Calibri"/>
              <a:cs typeface="Calibri"/>
              <a:sym typeface="Calibri"/>
            </a:endParaRPr>
          </a:p>
          <a:p>
            <a:endParaRPr sz="1867">
              <a:solidFill>
                <a:srgbClr val="434343"/>
              </a:solidFill>
              <a:latin typeface="Calibri"/>
              <a:ea typeface="Calibri"/>
              <a:cs typeface="Calibri"/>
              <a:sym typeface="Calibri"/>
            </a:endParaRPr>
          </a:p>
          <a:p>
            <a:endParaRPr sz="1867">
              <a:solidFill>
                <a:srgbClr val="434343"/>
              </a:solidFill>
              <a:latin typeface="Calibri"/>
              <a:ea typeface="Calibri"/>
              <a:cs typeface="Calibri"/>
              <a:sym typeface="Calibri"/>
            </a:endParaRPr>
          </a:p>
          <a:p>
            <a:endParaRPr sz="2400">
              <a:solidFill>
                <a:srgbClr val="434343"/>
              </a:solidFill>
            </a:endParaRPr>
          </a:p>
          <a:p>
            <a:endParaRPr sz="2400">
              <a:solidFill>
                <a:srgbClr val="434343"/>
              </a:solidFill>
            </a:endParaRPr>
          </a:p>
          <a:p>
            <a:endParaRPr sz="2400">
              <a:solidFill>
                <a:srgbClr val="434343"/>
              </a:solidFill>
            </a:endParaRPr>
          </a:p>
          <a:p>
            <a:endParaRPr sz="2400">
              <a:solidFill>
                <a:srgbClr val="434343"/>
              </a:solidFill>
            </a:endParaRPr>
          </a:p>
        </p:txBody>
      </p:sp>
    </p:spTree>
    <p:extLst>
      <p:ext uri="{BB962C8B-B14F-4D97-AF65-F5344CB8AC3E}">
        <p14:creationId xmlns:p14="http://schemas.microsoft.com/office/powerpoint/2010/main" val="14592147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grpSp>
        <p:nvGrpSpPr>
          <p:cNvPr id="775" name="Shape 775"/>
          <p:cNvGrpSpPr/>
          <p:nvPr/>
        </p:nvGrpSpPr>
        <p:grpSpPr>
          <a:xfrm>
            <a:off x="197650" y="188303"/>
            <a:ext cx="727375" cy="393565"/>
            <a:chOff x="511075" y="2144975"/>
            <a:chExt cx="463414" cy="295233"/>
          </a:xfrm>
        </p:grpSpPr>
        <p:sp>
          <p:nvSpPr>
            <p:cNvPr id="776" name="Shape 776"/>
            <p:cNvSpPr/>
            <p:nvPr/>
          </p:nvSpPr>
          <p:spPr>
            <a:xfrm>
              <a:off x="511075" y="2144975"/>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7" name="Shape 777"/>
            <p:cNvSpPr/>
            <p:nvPr/>
          </p:nvSpPr>
          <p:spPr>
            <a:xfrm>
              <a:off x="511075" y="225043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8" name="Shape 778"/>
            <p:cNvSpPr/>
            <p:nvPr/>
          </p:nvSpPr>
          <p:spPr>
            <a:xfrm>
              <a:off x="511075" y="235532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9" name="Shape 779"/>
            <p:cNvSpPr/>
            <p:nvPr/>
          </p:nvSpPr>
          <p:spPr>
            <a:xfrm>
              <a:off x="673632" y="2145260"/>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0" name="Shape 780"/>
            <p:cNvSpPr/>
            <p:nvPr/>
          </p:nvSpPr>
          <p:spPr>
            <a:xfrm>
              <a:off x="673632" y="2250719"/>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1" name="Shape 781"/>
            <p:cNvSpPr/>
            <p:nvPr/>
          </p:nvSpPr>
          <p:spPr>
            <a:xfrm>
              <a:off x="673632" y="2355608"/>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2" name="Shape 782"/>
            <p:cNvSpPr/>
            <p:nvPr/>
          </p:nvSpPr>
          <p:spPr>
            <a:xfrm>
              <a:off x="836189" y="214525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3" name="Shape 783"/>
            <p:cNvSpPr/>
            <p:nvPr/>
          </p:nvSpPr>
          <p:spPr>
            <a:xfrm>
              <a:off x="836189" y="225071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4" name="Shape 784"/>
            <p:cNvSpPr/>
            <p:nvPr/>
          </p:nvSpPr>
          <p:spPr>
            <a:xfrm>
              <a:off x="836189" y="2355602"/>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785" name="Shape 785"/>
          <p:cNvSpPr txBox="1">
            <a:spLocks noGrp="1"/>
          </p:cNvSpPr>
          <p:nvPr>
            <p:ph type="title"/>
          </p:nvPr>
        </p:nvSpPr>
        <p:spPr>
          <a:xfrm>
            <a:off x="1444200" y="1471467"/>
            <a:ext cx="9303600" cy="2987200"/>
          </a:xfrm>
          <a:prstGeom prst="rect">
            <a:avLst/>
          </a:prstGeom>
        </p:spPr>
        <p:txBody>
          <a:bodyPr spcFirstLastPara="1" wrap="square" lIns="121900" tIns="121900" rIns="121900" bIns="121900" anchor="t" anchorCtr="0">
            <a:noAutofit/>
          </a:bodyPr>
          <a:lstStyle/>
          <a:p>
            <a:r>
              <a:rPr lang="en-GB" sz="3200" u="sng">
                <a:solidFill>
                  <a:srgbClr val="D62C3C"/>
                </a:solidFill>
                <a:highlight>
                  <a:srgbClr val="FFFFFF"/>
                </a:highlight>
                <a:latin typeface="Calibri"/>
                <a:ea typeface="Calibri"/>
                <a:cs typeface="Calibri"/>
                <a:sym typeface="Calibri"/>
              </a:rPr>
              <a:t>Hypothesis example</a:t>
            </a:r>
            <a:endParaRPr sz="3200">
              <a:solidFill>
                <a:srgbClr val="434343"/>
              </a:solidFill>
              <a:highlight>
                <a:srgbClr val="FFFFFF"/>
              </a:highlight>
              <a:latin typeface="Calibri"/>
              <a:ea typeface="Calibri"/>
              <a:cs typeface="Calibri"/>
              <a:sym typeface="Calibri"/>
            </a:endParaRPr>
          </a:p>
          <a:p>
            <a:endParaRPr sz="3200">
              <a:solidFill>
                <a:srgbClr val="434343"/>
              </a:solidFill>
              <a:highlight>
                <a:srgbClr val="FFFFFF"/>
              </a:highlight>
              <a:latin typeface="Calibri"/>
              <a:ea typeface="Calibri"/>
              <a:cs typeface="Calibri"/>
              <a:sym typeface="Calibri"/>
            </a:endParaRPr>
          </a:p>
          <a:p>
            <a:r>
              <a:rPr lang="en-GB" sz="3200">
                <a:solidFill>
                  <a:srgbClr val="434343"/>
                </a:solidFill>
                <a:highlight>
                  <a:srgbClr val="FFFFFF"/>
                </a:highlight>
                <a:latin typeface="Calibri"/>
                <a:ea typeface="Calibri"/>
                <a:cs typeface="Calibri"/>
                <a:sym typeface="Calibri"/>
              </a:rPr>
              <a:t>Our investment in direct response advertising can also efficiently build our long term brand metrics.</a:t>
            </a:r>
            <a:endParaRPr sz="3200">
              <a:solidFill>
                <a:srgbClr val="434343"/>
              </a:solidFill>
              <a:highlight>
                <a:srgbClr val="FFFFFF"/>
              </a:highlight>
              <a:latin typeface="Calibri"/>
              <a:ea typeface="Calibri"/>
              <a:cs typeface="Calibri"/>
              <a:sym typeface="Calibri"/>
            </a:endParaRPr>
          </a:p>
          <a:p>
            <a:pPr algn="r"/>
            <a:r>
              <a:rPr lang="en-GB" sz="1867">
                <a:solidFill>
                  <a:srgbClr val="434343"/>
                </a:solidFill>
                <a:highlight>
                  <a:srgbClr val="FFFFFF"/>
                </a:highlight>
                <a:latin typeface="Calibri"/>
                <a:ea typeface="Calibri"/>
                <a:cs typeface="Calibri"/>
                <a:sym typeface="Calibri"/>
              </a:rPr>
              <a:t> </a:t>
            </a:r>
            <a:endParaRPr sz="1867">
              <a:solidFill>
                <a:srgbClr val="434343"/>
              </a:solidFill>
              <a:highlight>
                <a:srgbClr val="FFFFFF"/>
              </a:highlight>
              <a:latin typeface="Calibri"/>
              <a:ea typeface="Calibri"/>
              <a:cs typeface="Calibri"/>
              <a:sym typeface="Calibri"/>
            </a:endParaRPr>
          </a:p>
          <a:p>
            <a:endParaRPr sz="1867">
              <a:solidFill>
                <a:srgbClr val="434343"/>
              </a:solidFill>
              <a:latin typeface="Calibri"/>
              <a:ea typeface="Calibri"/>
              <a:cs typeface="Calibri"/>
              <a:sym typeface="Calibri"/>
            </a:endParaRPr>
          </a:p>
          <a:p>
            <a:endParaRPr sz="1867">
              <a:solidFill>
                <a:srgbClr val="434343"/>
              </a:solidFill>
              <a:latin typeface="Calibri"/>
              <a:ea typeface="Calibri"/>
              <a:cs typeface="Calibri"/>
              <a:sym typeface="Calibri"/>
            </a:endParaRPr>
          </a:p>
          <a:p>
            <a:endParaRPr sz="2400">
              <a:solidFill>
                <a:srgbClr val="434343"/>
              </a:solidFill>
            </a:endParaRPr>
          </a:p>
          <a:p>
            <a:endParaRPr sz="2400">
              <a:solidFill>
                <a:srgbClr val="434343"/>
              </a:solidFill>
            </a:endParaRPr>
          </a:p>
          <a:p>
            <a:endParaRPr sz="2400">
              <a:solidFill>
                <a:srgbClr val="434343"/>
              </a:solidFill>
            </a:endParaRPr>
          </a:p>
          <a:p>
            <a:endParaRPr sz="2400">
              <a:solidFill>
                <a:srgbClr val="434343"/>
              </a:solidFill>
            </a:endParaRPr>
          </a:p>
        </p:txBody>
      </p:sp>
    </p:spTree>
    <p:extLst>
      <p:ext uri="{BB962C8B-B14F-4D97-AF65-F5344CB8AC3E}">
        <p14:creationId xmlns:p14="http://schemas.microsoft.com/office/powerpoint/2010/main" val="35047248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grpSp>
        <p:nvGrpSpPr>
          <p:cNvPr id="790" name="Shape 790"/>
          <p:cNvGrpSpPr/>
          <p:nvPr/>
        </p:nvGrpSpPr>
        <p:grpSpPr>
          <a:xfrm>
            <a:off x="197650" y="188303"/>
            <a:ext cx="727375" cy="393565"/>
            <a:chOff x="511075" y="2144975"/>
            <a:chExt cx="463414" cy="295233"/>
          </a:xfrm>
        </p:grpSpPr>
        <p:sp>
          <p:nvSpPr>
            <p:cNvPr id="791" name="Shape 791"/>
            <p:cNvSpPr/>
            <p:nvPr/>
          </p:nvSpPr>
          <p:spPr>
            <a:xfrm>
              <a:off x="511075" y="2144975"/>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2" name="Shape 792"/>
            <p:cNvSpPr/>
            <p:nvPr/>
          </p:nvSpPr>
          <p:spPr>
            <a:xfrm>
              <a:off x="511075" y="225043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3" name="Shape 793"/>
            <p:cNvSpPr/>
            <p:nvPr/>
          </p:nvSpPr>
          <p:spPr>
            <a:xfrm>
              <a:off x="511075" y="235532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4" name="Shape 794"/>
            <p:cNvSpPr/>
            <p:nvPr/>
          </p:nvSpPr>
          <p:spPr>
            <a:xfrm>
              <a:off x="673632" y="2145260"/>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5" name="Shape 795"/>
            <p:cNvSpPr/>
            <p:nvPr/>
          </p:nvSpPr>
          <p:spPr>
            <a:xfrm>
              <a:off x="673632" y="2250719"/>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6" name="Shape 796"/>
            <p:cNvSpPr/>
            <p:nvPr/>
          </p:nvSpPr>
          <p:spPr>
            <a:xfrm>
              <a:off x="673632" y="2355608"/>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7" name="Shape 797"/>
            <p:cNvSpPr/>
            <p:nvPr/>
          </p:nvSpPr>
          <p:spPr>
            <a:xfrm>
              <a:off x="836189" y="214525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8" name="Shape 798"/>
            <p:cNvSpPr/>
            <p:nvPr/>
          </p:nvSpPr>
          <p:spPr>
            <a:xfrm>
              <a:off x="836189" y="225071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9" name="Shape 799"/>
            <p:cNvSpPr/>
            <p:nvPr/>
          </p:nvSpPr>
          <p:spPr>
            <a:xfrm>
              <a:off x="836189" y="2355602"/>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00" name="Shape 800"/>
          <p:cNvSpPr txBox="1">
            <a:spLocks noGrp="1"/>
          </p:cNvSpPr>
          <p:nvPr>
            <p:ph type="title"/>
          </p:nvPr>
        </p:nvSpPr>
        <p:spPr>
          <a:xfrm>
            <a:off x="1444200" y="1471467"/>
            <a:ext cx="9303600" cy="2987200"/>
          </a:xfrm>
          <a:prstGeom prst="rect">
            <a:avLst/>
          </a:prstGeom>
        </p:spPr>
        <p:txBody>
          <a:bodyPr spcFirstLastPara="1" wrap="square" lIns="121900" tIns="121900" rIns="121900" bIns="121900" anchor="t" anchorCtr="0">
            <a:noAutofit/>
          </a:bodyPr>
          <a:lstStyle/>
          <a:p>
            <a:r>
              <a:rPr lang="en-GB" sz="3200" u="sng">
                <a:solidFill>
                  <a:srgbClr val="D62C3C"/>
                </a:solidFill>
                <a:highlight>
                  <a:srgbClr val="FFFFFF"/>
                </a:highlight>
                <a:latin typeface="Calibri"/>
                <a:ea typeface="Calibri"/>
                <a:cs typeface="Calibri"/>
                <a:sym typeface="Calibri"/>
              </a:rPr>
              <a:t>Hypothesis example</a:t>
            </a:r>
            <a:endParaRPr sz="3200">
              <a:solidFill>
                <a:srgbClr val="434343"/>
              </a:solidFill>
              <a:highlight>
                <a:srgbClr val="FFFFFF"/>
              </a:highlight>
              <a:latin typeface="Calibri"/>
              <a:ea typeface="Calibri"/>
              <a:cs typeface="Calibri"/>
              <a:sym typeface="Calibri"/>
            </a:endParaRPr>
          </a:p>
          <a:p>
            <a:endParaRPr sz="3200">
              <a:solidFill>
                <a:srgbClr val="434343"/>
              </a:solidFill>
              <a:highlight>
                <a:srgbClr val="FFFFFF"/>
              </a:highlight>
              <a:latin typeface="Calibri"/>
              <a:ea typeface="Calibri"/>
              <a:cs typeface="Calibri"/>
              <a:sym typeface="Calibri"/>
            </a:endParaRPr>
          </a:p>
          <a:p>
            <a:r>
              <a:rPr lang="en-GB" sz="3200">
                <a:solidFill>
                  <a:srgbClr val="434343"/>
                </a:solidFill>
                <a:highlight>
                  <a:srgbClr val="FFFFFF"/>
                </a:highlight>
                <a:latin typeface="Calibri"/>
                <a:ea typeface="Calibri"/>
                <a:cs typeface="Calibri"/>
                <a:sym typeface="Calibri"/>
              </a:rPr>
              <a:t>If we increase salience, customer sales growth will follow. </a:t>
            </a:r>
            <a:endParaRPr sz="3200">
              <a:solidFill>
                <a:srgbClr val="434343"/>
              </a:solidFill>
              <a:highlight>
                <a:srgbClr val="FFFFFF"/>
              </a:highlight>
              <a:latin typeface="Calibri"/>
              <a:ea typeface="Calibri"/>
              <a:cs typeface="Calibri"/>
              <a:sym typeface="Calibri"/>
            </a:endParaRPr>
          </a:p>
          <a:p>
            <a:pPr algn="r"/>
            <a:r>
              <a:rPr lang="en-GB" sz="1867">
                <a:solidFill>
                  <a:srgbClr val="434343"/>
                </a:solidFill>
                <a:highlight>
                  <a:srgbClr val="FFFFFF"/>
                </a:highlight>
                <a:latin typeface="Calibri"/>
                <a:ea typeface="Calibri"/>
                <a:cs typeface="Calibri"/>
                <a:sym typeface="Calibri"/>
              </a:rPr>
              <a:t> </a:t>
            </a:r>
            <a:endParaRPr sz="1867">
              <a:solidFill>
                <a:srgbClr val="434343"/>
              </a:solidFill>
              <a:highlight>
                <a:srgbClr val="FFFFFF"/>
              </a:highlight>
              <a:latin typeface="Calibri"/>
              <a:ea typeface="Calibri"/>
              <a:cs typeface="Calibri"/>
              <a:sym typeface="Calibri"/>
            </a:endParaRPr>
          </a:p>
          <a:p>
            <a:endParaRPr sz="1867">
              <a:solidFill>
                <a:srgbClr val="434343"/>
              </a:solidFill>
              <a:latin typeface="Calibri"/>
              <a:ea typeface="Calibri"/>
              <a:cs typeface="Calibri"/>
              <a:sym typeface="Calibri"/>
            </a:endParaRPr>
          </a:p>
          <a:p>
            <a:endParaRPr sz="1867">
              <a:solidFill>
                <a:srgbClr val="434343"/>
              </a:solidFill>
              <a:latin typeface="Calibri"/>
              <a:ea typeface="Calibri"/>
              <a:cs typeface="Calibri"/>
              <a:sym typeface="Calibri"/>
            </a:endParaRPr>
          </a:p>
          <a:p>
            <a:endParaRPr sz="2400">
              <a:solidFill>
                <a:srgbClr val="434343"/>
              </a:solidFill>
            </a:endParaRPr>
          </a:p>
          <a:p>
            <a:endParaRPr sz="2400">
              <a:solidFill>
                <a:srgbClr val="434343"/>
              </a:solidFill>
            </a:endParaRPr>
          </a:p>
          <a:p>
            <a:endParaRPr sz="2400">
              <a:solidFill>
                <a:srgbClr val="434343"/>
              </a:solidFill>
            </a:endParaRPr>
          </a:p>
          <a:p>
            <a:endParaRPr sz="2400">
              <a:solidFill>
                <a:srgbClr val="434343"/>
              </a:solidFill>
            </a:endParaRPr>
          </a:p>
        </p:txBody>
      </p:sp>
    </p:spTree>
    <p:extLst>
      <p:ext uri="{BB962C8B-B14F-4D97-AF65-F5344CB8AC3E}">
        <p14:creationId xmlns:p14="http://schemas.microsoft.com/office/powerpoint/2010/main" val="18863568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grpSp>
        <p:nvGrpSpPr>
          <p:cNvPr id="805" name="Shape 805"/>
          <p:cNvGrpSpPr/>
          <p:nvPr/>
        </p:nvGrpSpPr>
        <p:grpSpPr>
          <a:xfrm>
            <a:off x="197650" y="188303"/>
            <a:ext cx="727375" cy="393565"/>
            <a:chOff x="511075" y="2144975"/>
            <a:chExt cx="463414" cy="295233"/>
          </a:xfrm>
        </p:grpSpPr>
        <p:sp>
          <p:nvSpPr>
            <p:cNvPr id="806" name="Shape 806"/>
            <p:cNvSpPr/>
            <p:nvPr/>
          </p:nvSpPr>
          <p:spPr>
            <a:xfrm>
              <a:off x="511075" y="2144975"/>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7" name="Shape 807"/>
            <p:cNvSpPr/>
            <p:nvPr/>
          </p:nvSpPr>
          <p:spPr>
            <a:xfrm>
              <a:off x="511075" y="225043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8" name="Shape 808"/>
            <p:cNvSpPr/>
            <p:nvPr/>
          </p:nvSpPr>
          <p:spPr>
            <a:xfrm>
              <a:off x="511075" y="235532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9" name="Shape 809"/>
            <p:cNvSpPr/>
            <p:nvPr/>
          </p:nvSpPr>
          <p:spPr>
            <a:xfrm>
              <a:off x="673632" y="2145260"/>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0" name="Shape 810"/>
            <p:cNvSpPr/>
            <p:nvPr/>
          </p:nvSpPr>
          <p:spPr>
            <a:xfrm>
              <a:off x="673632" y="2250719"/>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1" name="Shape 811"/>
            <p:cNvSpPr/>
            <p:nvPr/>
          </p:nvSpPr>
          <p:spPr>
            <a:xfrm>
              <a:off x="673632" y="2355608"/>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2" name="Shape 812"/>
            <p:cNvSpPr/>
            <p:nvPr/>
          </p:nvSpPr>
          <p:spPr>
            <a:xfrm>
              <a:off x="836189" y="214525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3" name="Shape 813"/>
            <p:cNvSpPr/>
            <p:nvPr/>
          </p:nvSpPr>
          <p:spPr>
            <a:xfrm>
              <a:off x="836189" y="225071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4" name="Shape 814"/>
            <p:cNvSpPr/>
            <p:nvPr/>
          </p:nvSpPr>
          <p:spPr>
            <a:xfrm>
              <a:off x="836189" y="2355602"/>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15" name="Shape 815"/>
          <p:cNvSpPr txBox="1">
            <a:spLocks noGrp="1"/>
          </p:cNvSpPr>
          <p:nvPr>
            <p:ph type="title"/>
          </p:nvPr>
        </p:nvSpPr>
        <p:spPr>
          <a:xfrm>
            <a:off x="1444200" y="1471467"/>
            <a:ext cx="9303600" cy="3332400"/>
          </a:xfrm>
          <a:prstGeom prst="rect">
            <a:avLst/>
          </a:prstGeom>
        </p:spPr>
        <p:txBody>
          <a:bodyPr spcFirstLastPara="1" wrap="square" lIns="121900" tIns="121900" rIns="121900" bIns="121900" anchor="t" anchorCtr="0">
            <a:noAutofit/>
          </a:bodyPr>
          <a:lstStyle/>
          <a:p>
            <a:endParaRPr sz="3200">
              <a:solidFill>
                <a:srgbClr val="434343"/>
              </a:solidFill>
              <a:highlight>
                <a:srgbClr val="FFFFFF"/>
              </a:highlight>
              <a:latin typeface="Calibri"/>
              <a:ea typeface="Calibri"/>
              <a:cs typeface="Calibri"/>
              <a:sym typeface="Calibri"/>
            </a:endParaRPr>
          </a:p>
          <a:p>
            <a:r>
              <a:rPr lang="en-GB" sz="2667">
                <a:solidFill>
                  <a:srgbClr val="434343"/>
                </a:solidFill>
                <a:highlight>
                  <a:srgbClr val="FFFFFF"/>
                </a:highlight>
                <a:latin typeface="Calibri"/>
                <a:ea typeface="Calibri"/>
                <a:cs typeface="Calibri"/>
                <a:sym typeface="Calibri"/>
              </a:rPr>
              <a:t>When our self-image is at stake, we treat our fielding decisions as 100% or 0%: right versus wrong, skill versus luck, our responsibility versus outside our control. There are no shades of grey.</a:t>
            </a:r>
            <a:endParaRPr sz="2667">
              <a:solidFill>
                <a:srgbClr val="434343"/>
              </a:solidFill>
              <a:highlight>
                <a:srgbClr val="FFFFFF"/>
              </a:highlight>
              <a:latin typeface="Calibri"/>
              <a:ea typeface="Calibri"/>
              <a:cs typeface="Calibri"/>
              <a:sym typeface="Calibri"/>
            </a:endParaRPr>
          </a:p>
          <a:p>
            <a:r>
              <a:rPr lang="en-GB" sz="3200">
                <a:solidFill>
                  <a:srgbClr val="434343"/>
                </a:solidFill>
                <a:highlight>
                  <a:srgbClr val="FFFFFF"/>
                </a:highlight>
                <a:latin typeface="Calibri"/>
                <a:ea typeface="Calibri"/>
                <a:cs typeface="Calibri"/>
                <a:sym typeface="Calibri"/>
              </a:rPr>
              <a:t> </a:t>
            </a:r>
            <a:endParaRPr sz="3200">
              <a:solidFill>
                <a:srgbClr val="434343"/>
              </a:solidFill>
              <a:highlight>
                <a:srgbClr val="FFFFFF"/>
              </a:highlight>
              <a:latin typeface="Calibri"/>
              <a:ea typeface="Calibri"/>
              <a:cs typeface="Calibri"/>
              <a:sym typeface="Calibri"/>
            </a:endParaRPr>
          </a:p>
          <a:p>
            <a:pPr marL="609585" indent="-457189" algn="r">
              <a:buClr>
                <a:srgbClr val="434343"/>
              </a:buClr>
              <a:buSzPts val="1800"/>
              <a:buFont typeface="Calibri"/>
              <a:buChar char="-"/>
            </a:pPr>
            <a:r>
              <a:rPr lang="en-GB" sz="2400">
                <a:solidFill>
                  <a:srgbClr val="434343"/>
                </a:solidFill>
                <a:highlight>
                  <a:srgbClr val="FFFFFF"/>
                </a:highlight>
                <a:latin typeface="Calibri"/>
                <a:ea typeface="Calibri"/>
                <a:cs typeface="Calibri"/>
                <a:sym typeface="Calibri"/>
              </a:rPr>
              <a:t>Annie Duke </a:t>
            </a:r>
            <a:endParaRPr sz="2400">
              <a:solidFill>
                <a:srgbClr val="434343"/>
              </a:solidFill>
              <a:highlight>
                <a:srgbClr val="FFFFFF"/>
              </a:highlight>
              <a:latin typeface="Calibri"/>
              <a:ea typeface="Calibri"/>
              <a:cs typeface="Calibri"/>
              <a:sym typeface="Calibri"/>
            </a:endParaRPr>
          </a:p>
          <a:p>
            <a:endParaRPr sz="1867">
              <a:solidFill>
                <a:srgbClr val="434343"/>
              </a:solidFill>
              <a:latin typeface="Calibri"/>
              <a:ea typeface="Calibri"/>
              <a:cs typeface="Calibri"/>
              <a:sym typeface="Calibri"/>
            </a:endParaRPr>
          </a:p>
          <a:p>
            <a:endParaRPr sz="1867">
              <a:solidFill>
                <a:srgbClr val="434343"/>
              </a:solidFill>
              <a:latin typeface="Calibri"/>
              <a:ea typeface="Calibri"/>
              <a:cs typeface="Calibri"/>
              <a:sym typeface="Calibri"/>
            </a:endParaRPr>
          </a:p>
          <a:p>
            <a:endParaRPr sz="2400">
              <a:solidFill>
                <a:srgbClr val="434343"/>
              </a:solidFill>
            </a:endParaRPr>
          </a:p>
          <a:p>
            <a:endParaRPr sz="2400">
              <a:solidFill>
                <a:srgbClr val="434343"/>
              </a:solidFill>
            </a:endParaRPr>
          </a:p>
          <a:p>
            <a:endParaRPr sz="2400">
              <a:solidFill>
                <a:srgbClr val="434343"/>
              </a:solidFill>
            </a:endParaRPr>
          </a:p>
          <a:p>
            <a:endParaRPr sz="2400">
              <a:solidFill>
                <a:srgbClr val="434343"/>
              </a:solidFill>
            </a:endParaRPr>
          </a:p>
        </p:txBody>
      </p:sp>
    </p:spTree>
    <p:extLst>
      <p:ext uri="{BB962C8B-B14F-4D97-AF65-F5344CB8AC3E}">
        <p14:creationId xmlns:p14="http://schemas.microsoft.com/office/powerpoint/2010/main" val="872715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Shape 103"/>
          <p:cNvPicPr preferRelativeResize="0"/>
          <p:nvPr/>
        </p:nvPicPr>
        <p:blipFill>
          <a:blip r:embed="rId3">
            <a:alphaModFix/>
          </a:blip>
          <a:stretch>
            <a:fillRect/>
          </a:stretch>
        </p:blipFill>
        <p:spPr>
          <a:xfrm>
            <a:off x="4" y="-1278758"/>
            <a:ext cx="12337835" cy="8235491"/>
          </a:xfrm>
          <a:prstGeom prst="rect">
            <a:avLst/>
          </a:prstGeom>
          <a:noFill/>
          <a:ln>
            <a:noFill/>
          </a:ln>
        </p:spPr>
      </p:pic>
    </p:spTree>
    <p:extLst>
      <p:ext uri="{BB962C8B-B14F-4D97-AF65-F5344CB8AC3E}">
        <p14:creationId xmlns:p14="http://schemas.microsoft.com/office/powerpoint/2010/main" val="618130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Shape 108"/>
          <p:cNvPicPr preferRelativeResize="0"/>
          <p:nvPr/>
        </p:nvPicPr>
        <p:blipFill>
          <a:blip r:embed="rId3">
            <a:alphaModFix/>
          </a:blip>
          <a:stretch>
            <a:fillRect/>
          </a:stretch>
        </p:blipFill>
        <p:spPr>
          <a:xfrm>
            <a:off x="-125333" y="-1533251"/>
            <a:ext cx="12317333" cy="8604549"/>
          </a:xfrm>
          <a:prstGeom prst="rect">
            <a:avLst/>
          </a:prstGeom>
          <a:noFill/>
          <a:ln>
            <a:noFill/>
          </a:ln>
        </p:spPr>
      </p:pic>
    </p:spTree>
    <p:extLst>
      <p:ext uri="{BB962C8B-B14F-4D97-AF65-F5344CB8AC3E}">
        <p14:creationId xmlns:p14="http://schemas.microsoft.com/office/powerpoint/2010/main" val="3099482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grpSp>
        <p:nvGrpSpPr>
          <p:cNvPr id="113" name="Shape 113"/>
          <p:cNvGrpSpPr/>
          <p:nvPr/>
        </p:nvGrpSpPr>
        <p:grpSpPr>
          <a:xfrm>
            <a:off x="197650" y="188303"/>
            <a:ext cx="727375" cy="393565"/>
            <a:chOff x="511075" y="2144975"/>
            <a:chExt cx="463414" cy="295233"/>
          </a:xfrm>
        </p:grpSpPr>
        <p:sp>
          <p:nvSpPr>
            <p:cNvPr id="114" name="Shape 114"/>
            <p:cNvSpPr/>
            <p:nvPr/>
          </p:nvSpPr>
          <p:spPr>
            <a:xfrm>
              <a:off x="511075" y="2144975"/>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Shape 115"/>
            <p:cNvSpPr/>
            <p:nvPr/>
          </p:nvSpPr>
          <p:spPr>
            <a:xfrm>
              <a:off x="511075" y="225043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Shape 116"/>
            <p:cNvSpPr/>
            <p:nvPr/>
          </p:nvSpPr>
          <p:spPr>
            <a:xfrm>
              <a:off x="511075" y="235532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Shape 117"/>
            <p:cNvSpPr/>
            <p:nvPr/>
          </p:nvSpPr>
          <p:spPr>
            <a:xfrm>
              <a:off x="673632" y="2145260"/>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Shape 118"/>
            <p:cNvSpPr/>
            <p:nvPr/>
          </p:nvSpPr>
          <p:spPr>
            <a:xfrm>
              <a:off x="673632" y="2250719"/>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Shape 119"/>
            <p:cNvSpPr/>
            <p:nvPr/>
          </p:nvSpPr>
          <p:spPr>
            <a:xfrm>
              <a:off x="673632" y="2355608"/>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Shape 120"/>
            <p:cNvSpPr/>
            <p:nvPr/>
          </p:nvSpPr>
          <p:spPr>
            <a:xfrm>
              <a:off x="836189" y="2145254"/>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Shape 121"/>
            <p:cNvSpPr/>
            <p:nvPr/>
          </p:nvSpPr>
          <p:spPr>
            <a:xfrm>
              <a:off x="836189" y="2250713"/>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Shape 122"/>
            <p:cNvSpPr/>
            <p:nvPr/>
          </p:nvSpPr>
          <p:spPr>
            <a:xfrm>
              <a:off x="836189" y="2355602"/>
              <a:ext cx="138300" cy="84600"/>
            </a:xfrm>
            <a:prstGeom prst="flowChartAlternateProcess">
              <a:avLst/>
            </a:prstGeom>
            <a:solidFill>
              <a:srgbClr val="D6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3" name="Shape 123"/>
          <p:cNvSpPr txBox="1"/>
          <p:nvPr/>
        </p:nvSpPr>
        <p:spPr>
          <a:xfrm>
            <a:off x="1702000" y="2312900"/>
            <a:ext cx="8788000" cy="15420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GB" sz="3200" kern="0">
                <a:solidFill>
                  <a:srgbClr val="434343"/>
                </a:solidFill>
                <a:latin typeface="Calibri"/>
                <a:ea typeface="Calibri"/>
                <a:cs typeface="Calibri"/>
                <a:sym typeface="Calibri"/>
              </a:rPr>
              <a:t>Indeed is big. </a:t>
            </a:r>
            <a:endParaRPr sz="3200" kern="0">
              <a:solidFill>
                <a:srgbClr val="434343"/>
              </a:solidFill>
              <a:latin typeface="Calibri"/>
              <a:ea typeface="Calibri"/>
              <a:cs typeface="Calibri"/>
              <a:sym typeface="Calibri"/>
            </a:endParaRPr>
          </a:p>
          <a:p>
            <a:pPr defTabSz="1219170">
              <a:buClr>
                <a:srgbClr val="000000"/>
              </a:buClr>
            </a:pPr>
            <a:r>
              <a:rPr lang="en-GB" sz="3200" kern="0">
                <a:solidFill>
                  <a:srgbClr val="434343"/>
                </a:solidFill>
                <a:latin typeface="Calibri"/>
                <a:ea typeface="Calibri"/>
                <a:cs typeface="Calibri"/>
                <a:sym typeface="Calibri"/>
              </a:rPr>
              <a:t>But KV13 is not. </a:t>
            </a:r>
            <a:endParaRPr sz="3200" kern="0">
              <a:solidFill>
                <a:srgbClr val="434343"/>
              </a:solidFill>
              <a:latin typeface="Calibri"/>
              <a:ea typeface="Calibri"/>
              <a:cs typeface="Calibri"/>
              <a:sym typeface="Calibri"/>
            </a:endParaRPr>
          </a:p>
          <a:p>
            <a:pPr defTabSz="1219170">
              <a:buClr>
                <a:srgbClr val="000000"/>
              </a:buClr>
            </a:pPr>
            <a:r>
              <a:rPr lang="en-GB" sz="3200" kern="0">
                <a:solidFill>
                  <a:srgbClr val="434343"/>
                </a:solidFill>
                <a:latin typeface="Calibri"/>
                <a:ea typeface="Calibri"/>
                <a:cs typeface="Calibri"/>
                <a:sym typeface="Calibri"/>
              </a:rPr>
              <a:t>Just </a:t>
            </a:r>
            <a:r>
              <a:rPr lang="en-GB" sz="3200" u="sng" kern="0">
                <a:solidFill>
                  <a:srgbClr val="D62C3C"/>
                </a:solidFill>
                <a:latin typeface="Calibri"/>
                <a:ea typeface="Calibri"/>
                <a:cs typeface="Calibri"/>
                <a:sym typeface="Calibri"/>
              </a:rPr>
              <a:t>two</a:t>
            </a:r>
            <a:r>
              <a:rPr lang="en-GB" sz="3200" kern="0">
                <a:solidFill>
                  <a:srgbClr val="434343"/>
                </a:solidFill>
                <a:latin typeface="Calibri"/>
                <a:ea typeface="Calibri"/>
                <a:cs typeface="Calibri"/>
                <a:sym typeface="Calibri"/>
              </a:rPr>
              <a:t> people.</a:t>
            </a:r>
            <a:endParaRPr sz="3200" kern="0">
              <a:solidFill>
                <a:srgbClr val="D62C3C"/>
              </a:solidFill>
              <a:latin typeface="Calibri"/>
              <a:ea typeface="Calibri"/>
              <a:cs typeface="Calibri"/>
              <a:sym typeface="Calibri"/>
            </a:endParaRPr>
          </a:p>
        </p:txBody>
      </p:sp>
    </p:spTree>
    <p:extLst>
      <p:ext uri="{BB962C8B-B14F-4D97-AF65-F5344CB8AC3E}">
        <p14:creationId xmlns:p14="http://schemas.microsoft.com/office/powerpoint/2010/main" val="1971299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Shape 128"/>
          <p:cNvPicPr preferRelativeResize="0"/>
          <p:nvPr/>
        </p:nvPicPr>
        <p:blipFill rotWithShape="1">
          <a:blip r:embed="rId3">
            <a:alphaModFix/>
          </a:blip>
          <a:srcRect t="23068" b="26074"/>
          <a:stretch/>
        </p:blipFill>
        <p:spPr>
          <a:xfrm>
            <a:off x="1" y="-29111"/>
            <a:ext cx="12191996" cy="7065344"/>
          </a:xfrm>
          <a:prstGeom prst="rect">
            <a:avLst/>
          </a:prstGeom>
          <a:noFill/>
          <a:ln>
            <a:noFill/>
          </a:ln>
        </p:spPr>
      </p:pic>
    </p:spTree>
    <p:extLst>
      <p:ext uri="{BB962C8B-B14F-4D97-AF65-F5344CB8AC3E}">
        <p14:creationId xmlns:p14="http://schemas.microsoft.com/office/powerpoint/2010/main" val="1894324442"/>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4403</TotalTime>
  <Words>1559</Words>
  <Application>Microsoft Office PowerPoint</Application>
  <PresentationFormat>Widescreen</PresentationFormat>
  <Paragraphs>186</Paragraphs>
  <Slides>53</Slides>
  <Notes>52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53</vt:i4>
      </vt:variant>
    </vt:vector>
  </HeadingPairs>
  <TitlesOfParts>
    <vt:vector size="57" baseType="lpstr">
      <vt:lpstr>Arial</vt:lpstr>
      <vt:lpstr>Calibri</vt:lpstr>
      <vt:lpstr>Times New Roman</vt:lpstr>
      <vt:lpstr>Simple Light</vt:lpstr>
      <vt:lpstr>PowerPoint Presentation</vt:lpstr>
      <vt:lpstr>A perspective through a client lens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Almost a fifth of US advertisers have fully moved programmatic buying in-house  </vt:lpstr>
      <vt:lpstr>Client-Agency trust is declining.           </vt:lpstr>
      <vt:lpstr>PowerPoint Presentation</vt:lpstr>
      <vt:lpstr>A perspective through a client lens</vt:lpstr>
      <vt:lpstr>PowerPoint Presentation</vt:lpstr>
      <vt:lpstr>PowerPoint Presentation</vt:lpstr>
      <vt:lpstr>Agency compensation down 50% within 15 years.    Agency workloads have been growing 2-3% every year. Agency fees have been declining by 2-3% every year. It only takes 15 years for an agency’s compensation to be cut in half for an equivalent amount of work.   </vt:lpstr>
      <vt:lpstr>"If you're at an agency, what can you stop doing that doesn't add to the creative output? And what can you start doing to bring value to clients that is truly unique?"   - Marc Pritchard, Chief Brand Officer at Procter &amp; Gamble.       </vt:lpstr>
      <vt:lpstr>The current structure is typically based around a buddy system, where executives from the client and agency are paired up in the name of servicing the relationship. The actual outcome? A lot of time wasted in meetings, travel, off-sites, reports and presentations.    - Marc Pritchard, Chief Brand Officer at Procter &amp; Gamble.       </vt:lpstr>
      <vt:lpstr>Over 95% of our investment with KV13 goes directly into creative development. Everything else stripped away. </vt:lpstr>
      <vt:lpstr>PowerPoint Presentation</vt:lpstr>
      <vt:lpstr>PowerPoint Presentation</vt:lpstr>
      <vt:lpstr>PowerPoint Presentation</vt:lpstr>
      <vt:lpstr>PowerPoint Presentation</vt:lpstr>
      <vt:lpstr>PowerPoint Presentation</vt:lpstr>
      <vt:lpstr>This is your client.   </vt:lpstr>
      <vt:lpstr>Take ROI as example.  Good metric for sales activation.  Not as useful growth metric.         </vt:lpstr>
      <vt:lpstr>How we evaluate this...       </vt:lpstr>
      <vt:lpstr>...is not how we should evaluate this.  Both matter and both have a role in effectiveness planning.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Hypothesis example  We can efficiently increase broad awareness for a brand using only facebook advertising only.         </vt:lpstr>
      <vt:lpstr>Hypothesis example  Our investment in direct response advertising can also efficiently build our long term brand metrics.        </vt:lpstr>
      <vt:lpstr>Hypothesis example  If we increase salience, customer sales growth will follow.         </vt:lpstr>
      <vt:lpstr> When our self-image is at stake, we treat our fielding decisions as 100% or 0%: right versus wrong, skill versus luck, our responsibility versus outside our control. There are no shades of grey.   Annie Duke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Karl Brennan</dc:creator>
  <cp:lastModifiedBy>marketing society</cp:lastModifiedBy>
  <cp:revision>178</cp:revision>
  <cp:lastPrinted>2018-05-23T21:11:36Z</cp:lastPrinted>
  <dcterms:created xsi:type="dcterms:W3CDTF">2017-05-18T15:51:44Z</dcterms:created>
  <dcterms:modified xsi:type="dcterms:W3CDTF">2018-06-13T10:03:33Z</dcterms:modified>
</cp:coreProperties>
</file>