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3"/>
  </p:notesMasterIdLst>
  <p:sldIdLst>
    <p:sldId id="5067" r:id="rId3"/>
    <p:sldId id="5124" r:id="rId4"/>
    <p:sldId id="5165" r:id="rId5"/>
    <p:sldId id="5156" r:id="rId6"/>
    <p:sldId id="5186" r:id="rId7"/>
    <p:sldId id="5199" r:id="rId8"/>
    <p:sldId id="5205" r:id="rId9"/>
    <p:sldId id="5204" r:id="rId10"/>
    <p:sldId id="5203" r:id="rId11"/>
    <p:sldId id="5201" r:id="rId1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Gallagher" initials="JG" lastIdx="2" clrIdx="0">
    <p:extLst>
      <p:ext uri="{19B8F6BF-5375-455C-9EA6-DF929625EA0E}">
        <p15:presenceInfo xmlns:p15="http://schemas.microsoft.com/office/powerpoint/2012/main" userId="S::JAMES.GALLAGHER@KBC.IE::b62aa5f4-609c-4b52-86d6-c1a2181a6a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4FF"/>
    <a:srgbClr val="EC008C"/>
    <a:srgbClr val="E80D80"/>
    <a:srgbClr val="FDDFEF"/>
    <a:srgbClr val="AFCA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4" autoAdjust="0"/>
    <p:restoredTop sz="96224" autoAdjust="0"/>
  </p:normalViewPr>
  <p:slideViewPr>
    <p:cSldViewPr>
      <p:cViewPr varScale="1">
        <p:scale>
          <a:sx n="82" d="100"/>
          <a:sy n="82" d="100"/>
        </p:scale>
        <p:origin x="836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7152D-19AC-4D25-928C-85351AC515AA}" type="datetimeFigureOut">
              <a:rPr lang="en-IE" smtClean="0"/>
              <a:t>03/04/2023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0D4B-E808-4AB8-8D74-BE8780DF93D8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2922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167" y="1729452"/>
            <a:ext cx="7343664" cy="369332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13" y="1145444"/>
            <a:ext cx="7652384" cy="138499"/>
          </a:xfrm>
        </p:spPr>
        <p:txBody>
          <a:bodyPr lIns="0" tIns="0" rIns="0" bIns="0"/>
          <a:lstStyle>
            <a:lvl1pPr>
              <a:defRPr sz="9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E2DB-B4AF-4A5B-97E8-E7F66C06254A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786296-06DB-49DC-91D8-360D840BFA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5800" y="57150"/>
            <a:ext cx="704252" cy="57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C1CC98-6959-4ED5-A385-BB46773A9B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5800" y="57150"/>
            <a:ext cx="704252" cy="57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3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832D699-4190-4389-9AF2-1E1FABC843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54" dirty="0">
              <a:latin typeface="Boing" pitchFamily="50" charset="0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997CC767-124B-4C1E-8184-6A08C6A8B46A}"/>
              </a:ext>
            </a:extLst>
          </p:cNvPr>
          <p:cNvSpPr/>
          <p:nvPr userDrawn="1"/>
        </p:nvSpPr>
        <p:spPr>
          <a:xfrm>
            <a:off x="1916113" y="3230563"/>
            <a:ext cx="5311775" cy="26987"/>
          </a:xfrm>
          <a:custGeom>
            <a:avLst/>
            <a:gdLst/>
            <a:ahLst/>
            <a:cxnLst/>
            <a:rect l="l" t="t" r="r" b="b"/>
            <a:pathLst>
              <a:path w="8280400" h="41910">
                <a:moveTo>
                  <a:pt x="0" y="41389"/>
                </a:moveTo>
                <a:lnTo>
                  <a:pt x="8279892" y="0"/>
                </a:lnTo>
              </a:path>
            </a:pathLst>
          </a:custGeom>
          <a:ln w="12700">
            <a:solidFill>
              <a:srgbClr val="00AEEF"/>
            </a:solidFill>
          </a:ln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54" dirty="0">
              <a:latin typeface="Boing" pitchFamily="50" charset="0"/>
            </a:endParaRPr>
          </a:p>
        </p:txBody>
      </p:sp>
      <p:pic>
        <p:nvPicPr>
          <p:cNvPr id="14" name="Picture 18" descr="Icon&#10;&#10;Description automatically generated">
            <a:extLst>
              <a:ext uri="{FF2B5EF4-FFF2-40B4-BE49-F238E27FC236}">
                <a16:creationId xmlns:a16="http://schemas.microsoft.com/office/drawing/2014/main" id="{EC0C55DF-A2E7-4212-BE44-6F8E5E3DA4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8" y="730250"/>
            <a:ext cx="10636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CE0187-4304-4309-AE4D-9C7DF847BE9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905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966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832D699-4190-4389-9AF2-1E1FABC843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54" dirty="0">
              <a:latin typeface="Boing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CE0187-4304-4309-AE4D-9C7DF847BE9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905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8D50237E-4291-486C-B505-0E9258D8CF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2000" y="2214336"/>
            <a:ext cx="3505200" cy="714828"/>
          </a:xfrm>
          <a:prstGeom prst="rect">
            <a:avLst/>
          </a:prstGeom>
        </p:spPr>
        <p:txBody>
          <a:bodyPr lIns="0" tIns="8145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145" fontAlgn="auto">
              <a:lnSpc>
                <a:spcPts val="5496"/>
              </a:lnSpc>
              <a:spcBef>
                <a:spcPts val="64"/>
              </a:spcBef>
              <a:spcAft>
                <a:spcPts val="0"/>
              </a:spcAft>
              <a:defRPr/>
            </a:pPr>
            <a:r>
              <a:rPr lang="en-IE" sz="4617" b="1" spc="-96" dirty="0">
                <a:solidFill>
                  <a:srgbClr val="FFFFFF"/>
                </a:solidFill>
                <a:latin typeface="Boing" pitchFamily="50" charset="0"/>
              </a:rPr>
              <a:t>QUESTIONS</a:t>
            </a:r>
            <a:endParaRPr lang="en-IE" sz="4617" b="1" dirty="0">
              <a:latin typeface="Boing" pitchFamily="50" charset="0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EF9B6A2-5C07-4753-978E-A612217A2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19550"/>
            <a:ext cx="10636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77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5832D699-4190-4389-9AF2-1E1FABC843E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00206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54" dirty="0">
              <a:latin typeface="Boing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CE0187-4304-4309-AE4D-9C7DF847BE9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190500" cap="sq"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EF9B6A2-5C07-4753-978E-A612217A2D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019550"/>
            <a:ext cx="10636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7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49FC-86C6-4DFF-AE47-9AA683CE1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1620" y="1923678"/>
            <a:ext cx="6840760" cy="1674186"/>
          </a:xfrm>
        </p:spPr>
        <p:txBody>
          <a:bodyPr>
            <a:normAutofit/>
          </a:bodyPr>
          <a:lstStyle>
            <a:lvl1pPr>
              <a:defRPr sz="2700" b="1">
                <a:solidFill>
                  <a:srgbClr val="17457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49A5F6B-3F55-4937-9350-46A1046A7890}"/>
              </a:ext>
            </a:extLst>
          </p:cNvPr>
          <p:cNvSpPr txBox="1">
            <a:spLocks/>
          </p:cNvSpPr>
          <p:nvPr userDrawn="1"/>
        </p:nvSpPr>
        <p:spPr>
          <a:xfrm>
            <a:off x="179512" y="4407954"/>
            <a:ext cx="4392488" cy="5940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350" dirty="0">
                <a:solidFill>
                  <a:srgbClr val="EB3295"/>
                </a:solidFill>
              </a:rPr>
              <a:t>Speaker: Austin Hughes, KBC Bank Ireland</a:t>
            </a:r>
            <a:endParaRPr lang="en-IE" sz="1350" dirty="0">
              <a:solidFill>
                <a:srgbClr val="EB32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5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314" y="141480"/>
            <a:ext cx="8229600" cy="860673"/>
          </a:xfrm>
        </p:spPr>
        <p:txBody>
          <a:bodyPr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222529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500">
                <a:solidFill>
                  <a:srgbClr val="002060"/>
                </a:solidFill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4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8490"/>
            <a:ext cx="8186392" cy="837086"/>
          </a:xfrm>
        </p:spPr>
        <p:txBody>
          <a:bodyPr>
            <a:normAutofit/>
          </a:bodyPr>
          <a:lstStyle>
            <a:lvl1pPr>
              <a:defRPr sz="27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500">
                <a:solidFill>
                  <a:srgbClr val="002060"/>
                </a:solidFill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4992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500">
                <a:solidFill>
                  <a:srgbClr val="002060"/>
                </a:solidFill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6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eport - Text or chart">
    <p:bg>
      <p:bgPr>
        <a:gradFill>
          <a:gsLst>
            <a:gs pos="0">
              <a:schemeClr val="tx2"/>
            </a:gs>
            <a:gs pos="100000">
              <a:srgbClr val="19205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071" y="758700"/>
            <a:ext cx="6195961" cy="3877593"/>
          </a:xfrm>
          <a:noFill/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ts val="1080"/>
              </a:lnSpc>
              <a:buFont typeface="Arial" panose="020B0604020202020204" pitchFamily="34" charset="0"/>
              <a:buChar char="•"/>
              <a:defRPr lang="en-US" sz="82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ts val="1080"/>
              </a:lnSpc>
              <a:buFont typeface="Arial" panose="020B0604020202020204" pitchFamily="34" charset="0"/>
              <a:buChar char="•"/>
              <a:defRPr lang="en-US" sz="82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ts val="1080"/>
              </a:lnSpc>
              <a:buFont typeface="Arial" panose="020B0604020202020204" pitchFamily="34" charset="0"/>
              <a:buChar char="•"/>
              <a:defRPr lang="en-US" sz="82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ts val="1080"/>
              </a:lnSpc>
              <a:buFont typeface="Arial" panose="020B0604020202020204" pitchFamily="34" charset="0"/>
              <a:buChar char="•"/>
              <a:defRPr lang="en-US" sz="82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ts val="1080"/>
              </a:lnSpc>
              <a:buFont typeface="Arial" panose="020B0604020202020204" pitchFamily="34" charset="0"/>
              <a:buChar char="•"/>
              <a:defRPr lang="en-IE" sz="825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71476" y="1838700"/>
            <a:ext cx="2025278" cy="2797593"/>
          </a:xfrm>
          <a:noFill/>
        </p:spPr>
        <p:txBody>
          <a:bodyPr numCol="1" anchor="t" anchorCtr="0">
            <a:normAutofit/>
          </a:bodyPr>
          <a:lstStyle>
            <a:lvl1pPr marL="0" indent="0">
              <a:buNone/>
              <a:defRPr sz="825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Commentary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DAABC7-0622-4707-AA15-E5511E0C339E}" type="datetime1">
              <a:rPr lang="en-IE" smtClean="0"/>
              <a:pPr/>
              <a:t>03/04/2023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63932" y="4767263"/>
            <a:ext cx="3971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8F34D-5D55-4F61-A8A4-DC39EA9FCD19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71753" y="758700"/>
            <a:ext cx="2025000" cy="1080000"/>
          </a:xfrm>
          <a:noFill/>
        </p:spPr>
        <p:txBody>
          <a:bodyPr/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IE" sz="1800" b="0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Headline, chart </a:t>
            </a:r>
            <a:br>
              <a:rPr lang="en-US"/>
            </a:br>
            <a:r>
              <a:rPr lang="en-US"/>
              <a:t>and commentary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024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167" y="1729454"/>
            <a:ext cx="734366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013" y="1145442"/>
            <a:ext cx="76523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067C-25C8-4141-AEF9-F486DD34E427}" type="datetime1">
              <a:rPr lang="en-US" smtClean="0"/>
              <a:t>4/3/2023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9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82FC8E-CCF7-42E7-BDF7-A89EA0F4E0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05800" y="57150"/>
            <a:ext cx="704252" cy="57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6" r:id="rId3"/>
    <p:sldLayoutId id="2147483668" r:id="rId4"/>
    <p:sldLayoutId id="214748366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892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5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8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92">
        <a:defRPr>
          <a:latin typeface="+mn-lt"/>
          <a:ea typeface="+mn-ea"/>
          <a:cs typeface="+mn-cs"/>
        </a:defRPr>
      </a:lvl2pPr>
      <a:lvl3pPr marL="685783">
        <a:defRPr>
          <a:latin typeface="+mn-lt"/>
          <a:ea typeface="+mn-ea"/>
          <a:cs typeface="+mn-cs"/>
        </a:defRPr>
      </a:lvl3pPr>
      <a:lvl4pPr marL="1028675">
        <a:defRPr>
          <a:latin typeface="+mn-lt"/>
          <a:ea typeface="+mn-ea"/>
          <a:cs typeface="+mn-cs"/>
        </a:defRPr>
      </a:lvl4pPr>
      <a:lvl5pPr marL="1371566">
        <a:defRPr>
          <a:latin typeface="+mn-lt"/>
          <a:ea typeface="+mn-ea"/>
          <a:cs typeface="+mn-cs"/>
        </a:defRPr>
      </a:lvl5pPr>
      <a:lvl6pPr marL="1714457">
        <a:defRPr>
          <a:latin typeface="+mn-lt"/>
          <a:ea typeface="+mn-ea"/>
          <a:cs typeface="+mn-cs"/>
        </a:defRPr>
      </a:lvl6pPr>
      <a:lvl7pPr marL="2057348">
        <a:defRPr>
          <a:latin typeface="+mn-lt"/>
          <a:ea typeface="+mn-ea"/>
          <a:cs typeface="+mn-cs"/>
        </a:defRPr>
      </a:lvl7pPr>
      <a:lvl8pPr marL="2400240">
        <a:defRPr>
          <a:latin typeface="+mn-lt"/>
          <a:ea typeface="+mn-ea"/>
          <a:cs typeface="+mn-cs"/>
        </a:defRPr>
      </a:lvl8pPr>
      <a:lvl9pPr marL="274313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620" y="2247714"/>
            <a:ext cx="6840760" cy="860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2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B382E71B-8C63-40B3-8BD6-47A6B661C13B}"/>
              </a:ext>
            </a:extLst>
          </p:cNvPr>
          <p:cNvSpPr txBox="1"/>
          <p:nvPr/>
        </p:nvSpPr>
        <p:spPr>
          <a:xfrm rot="10800000" flipH="1" flipV="1">
            <a:off x="7391400" y="3823855"/>
            <a:ext cx="1556398" cy="316001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Boing" pitchFamily="50" charset="0"/>
              </a:rPr>
              <a:t>Austin Hughes </a:t>
            </a:r>
            <a:endParaRPr sz="2000" b="1" dirty="0">
              <a:solidFill>
                <a:schemeClr val="bg1"/>
              </a:solidFill>
              <a:latin typeface="Boing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8C4ED-AC83-EB90-5297-B48FCF9453D9}"/>
              </a:ext>
            </a:extLst>
          </p:cNvPr>
          <p:cNvSpPr txBox="1"/>
          <p:nvPr/>
        </p:nvSpPr>
        <p:spPr>
          <a:xfrm rot="10800000" flipV="1">
            <a:off x="6934200" y="4139856"/>
            <a:ext cx="1981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800" b="1" dirty="0">
                <a:solidFill>
                  <a:schemeClr val="bg1"/>
                </a:solidFill>
                <a:latin typeface="Boing" pitchFamily="50" charset="0"/>
              </a:rPr>
              <a:t>(30/03/23)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83322-A7EE-35C5-C909-11E7FFAA5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28216"/>
            <a:ext cx="5181600" cy="4172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29130A-AABD-A6A7-156A-02DEADC4C3A2}"/>
              </a:ext>
            </a:extLst>
          </p:cNvPr>
          <p:cNvSpPr txBox="1"/>
          <p:nvPr/>
        </p:nvSpPr>
        <p:spPr>
          <a:xfrm>
            <a:off x="6096000" y="1047750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>
                <a:solidFill>
                  <a:schemeClr val="bg1"/>
                </a:solidFill>
              </a:rPr>
              <a:t>The problems in pricing for a boom </a:t>
            </a:r>
            <a:r>
              <a:rPr lang="en-IE" sz="2800" i="1" dirty="0">
                <a:solidFill>
                  <a:schemeClr val="bg1"/>
                </a:solidFill>
              </a:rPr>
              <a:t>and</a:t>
            </a:r>
            <a:r>
              <a:rPr lang="en-IE" sz="2800" dirty="0">
                <a:solidFill>
                  <a:schemeClr val="bg1"/>
                </a:solidFill>
              </a:rPr>
              <a:t> doom economy </a:t>
            </a:r>
          </a:p>
        </p:txBody>
      </p:sp>
    </p:spTree>
    <p:extLst>
      <p:ext uri="{BB962C8B-B14F-4D97-AF65-F5344CB8AC3E}">
        <p14:creationId xmlns:p14="http://schemas.microsoft.com/office/powerpoint/2010/main" val="157380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F467B3-52E4-68DC-CE6E-F33C3B00E3F8}"/>
              </a:ext>
            </a:extLst>
          </p:cNvPr>
          <p:cNvSpPr txBox="1"/>
          <p:nvPr/>
        </p:nvSpPr>
        <p:spPr>
          <a:xfrm>
            <a:off x="304800" y="133350"/>
            <a:ext cx="883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100" b="1" dirty="0">
                <a:solidFill>
                  <a:schemeClr val="bg1"/>
                </a:solidFill>
              </a:rPr>
              <a:t>In conclusion;   </a:t>
            </a:r>
            <a:r>
              <a:rPr lang="en-IE" sz="2800" b="1" dirty="0">
                <a:solidFill>
                  <a:schemeClr val="bg1"/>
                </a:solidFill>
              </a:rPr>
              <a:t>Irish consumers slower but not stopped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0FE18-0B5B-CA21-5D0D-F841CC81B31F}"/>
              </a:ext>
            </a:extLst>
          </p:cNvPr>
          <p:cNvSpPr txBox="1"/>
          <p:nvPr/>
        </p:nvSpPr>
        <p:spPr>
          <a:xfrm rot="10800000" flipV="1">
            <a:off x="609600" y="4440603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rgbClr val="FFFF00"/>
                </a:solidFill>
              </a:rPr>
              <a:t>Q. Is your offering relevant, reasoned and striving harder to ‘reach’ all or some consumers?</a:t>
            </a:r>
          </a:p>
          <a:p>
            <a:r>
              <a:rPr lang="en-IE" sz="1400" b="1" dirty="0">
                <a:solidFill>
                  <a:srgbClr val="FFFF00"/>
                </a:solidFill>
              </a:rPr>
              <a:t>Q. How flexible are you?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C45D0C-84FB-EA5F-4517-51FD5B35F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57101"/>
            <a:ext cx="5257800" cy="34292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00091C-B057-153E-B48C-B855D20CF6C7}"/>
              </a:ext>
            </a:extLst>
          </p:cNvPr>
          <p:cNvSpPr txBox="1"/>
          <p:nvPr/>
        </p:nvSpPr>
        <p:spPr>
          <a:xfrm>
            <a:off x="5943600" y="695718"/>
            <a:ext cx="312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Cost of living problem seen as broadly based and requiring wide-reaching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Spending adjusting not stopping-survey suggests larger pull-back than ‘hard’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Secret spend/splurge may have replaced ‘</a:t>
            </a:r>
            <a:r>
              <a:rPr lang="en-IE" i="1" dirty="0">
                <a:solidFill>
                  <a:schemeClr val="bg1"/>
                </a:solidFill>
              </a:rPr>
              <a:t>conspicuous consumption</a:t>
            </a:r>
            <a:r>
              <a:rPr lang="en-IE" dirty="0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80806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AE898F7-31FD-141B-C52C-6E20DD62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18" y="113728"/>
            <a:ext cx="7804081" cy="644462"/>
          </a:xfrm>
        </p:spPr>
        <p:txBody>
          <a:bodyPr>
            <a:noAutofit/>
          </a:bodyPr>
          <a:lstStyle/>
          <a:p>
            <a:r>
              <a:rPr lang="en-IE" sz="2400" b="1" dirty="0">
                <a:latin typeface="Lato" panose="020F0502020204030203" pitchFamily="34" charset="0"/>
                <a:cs typeface="Calibri" panose="020F0502020204030204" pitchFamily="34" charset="0"/>
              </a:rPr>
              <a:t>A stream of ‘Shock and Awe’ rather than a steady state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F93B8-6CC7-DBC6-02F5-CBDD1008CF3A}"/>
              </a:ext>
            </a:extLst>
          </p:cNvPr>
          <p:cNvSpPr txBox="1"/>
          <p:nvPr/>
        </p:nvSpPr>
        <p:spPr>
          <a:xfrm rot="10800000" flipV="1">
            <a:off x="390833" y="4045644"/>
            <a:ext cx="847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bg1"/>
                </a:solidFill>
                <a:latin typeface="Lato" panose="020F0502020204030203" pitchFamily="34" charset="0"/>
              </a:rPr>
              <a:t>More pressures, more problems, less predictability.</a:t>
            </a:r>
          </a:p>
          <a:p>
            <a:r>
              <a:rPr lang="en-IE" b="1" dirty="0">
                <a:solidFill>
                  <a:schemeClr val="bg1"/>
                </a:solidFill>
                <a:latin typeface="Lato" panose="020F0502020204030203" pitchFamily="34" charset="0"/>
              </a:rPr>
              <a:t> Consumers scarred and scared but surviving…possibly better than feared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816715-5709-260A-2FD6-B9B612DF7D20}"/>
              </a:ext>
            </a:extLst>
          </p:cNvPr>
          <p:cNvSpPr/>
          <p:nvPr/>
        </p:nvSpPr>
        <p:spPr>
          <a:xfrm>
            <a:off x="605241" y="1149694"/>
            <a:ext cx="3600995" cy="27882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34F839-4CDE-7FE9-D3BB-7290C67A49C2}"/>
              </a:ext>
            </a:extLst>
          </p:cNvPr>
          <p:cNvSpPr txBox="1"/>
          <p:nvPr/>
        </p:nvSpPr>
        <p:spPr>
          <a:xfrm>
            <a:off x="781590" y="1432213"/>
            <a:ext cx="3131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endParaRPr lang="en-IE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Global financial crisis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Euro area crisis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Brexit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Trump(ism)/</a:t>
            </a:r>
            <a:r>
              <a:rPr lang="en-IE" dirty="0" err="1">
                <a:solidFill>
                  <a:schemeClr val="bg1"/>
                </a:solidFill>
                <a:latin typeface="Lato" panose="020F0502020204030203" pitchFamily="34" charset="0"/>
              </a:rPr>
              <a:t>Muskism</a:t>
            </a:r>
            <a:endParaRPr lang="en-IE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Covid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Ukraine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Banking…again?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036032-8CE8-118D-280F-6BB94AB37190}"/>
              </a:ext>
            </a:extLst>
          </p:cNvPr>
          <p:cNvSpPr txBox="1"/>
          <p:nvPr/>
        </p:nvSpPr>
        <p:spPr>
          <a:xfrm>
            <a:off x="933990" y="1279544"/>
            <a:ext cx="29788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b="1" i="1" dirty="0">
                <a:solidFill>
                  <a:schemeClr val="bg1"/>
                </a:solidFill>
                <a:latin typeface="Lato" panose="020F0502020204030203" pitchFamily="34" charset="0"/>
                <a:ea typeface="+mj-ea"/>
                <a:cs typeface="Calibri" panose="020F0502020204030204" pitchFamily="34" charset="0"/>
              </a:rPr>
              <a:t>More frequent shocks</a:t>
            </a:r>
            <a:endParaRPr lang="en-IE" sz="2100" b="1" i="1" dirty="0">
              <a:solidFill>
                <a:schemeClr val="bg1"/>
              </a:solidFill>
              <a:latin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26EB2D-B28F-F13D-1F2E-71AD2E9BE527}"/>
              </a:ext>
            </a:extLst>
          </p:cNvPr>
          <p:cNvSpPr/>
          <p:nvPr/>
        </p:nvSpPr>
        <p:spPr>
          <a:xfrm>
            <a:off x="4591594" y="1149694"/>
            <a:ext cx="3600995" cy="278825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49153-A6C1-112A-728B-25374BF6831E}"/>
              </a:ext>
            </a:extLst>
          </p:cNvPr>
          <p:cNvSpPr txBox="1"/>
          <p:nvPr/>
        </p:nvSpPr>
        <p:spPr>
          <a:xfrm>
            <a:off x="4778251" y="1814257"/>
            <a:ext cx="35841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Austerity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Negative interest rates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Economic ‘distancing’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QE/QT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  <a:latin typeface="Lato" panose="020F0502020204030203" pitchFamily="34" charset="0"/>
              </a:rPr>
              <a:t>Housing for all; build and ban?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D9836B-2109-F74C-9FB2-C9DCC925BC34}"/>
              </a:ext>
            </a:extLst>
          </p:cNvPr>
          <p:cNvSpPr txBox="1"/>
          <p:nvPr/>
        </p:nvSpPr>
        <p:spPr>
          <a:xfrm>
            <a:off x="4704807" y="1279544"/>
            <a:ext cx="3387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100" b="1" i="1" dirty="0">
                <a:solidFill>
                  <a:schemeClr val="bg1"/>
                </a:solidFill>
                <a:latin typeface="Lato" panose="020F0502020204030203" pitchFamily="34" charset="0"/>
              </a:rPr>
              <a:t>More problematic policies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16469-D7A0-7482-43E4-987ABBF39499}"/>
              </a:ext>
            </a:extLst>
          </p:cNvPr>
          <p:cNvSpPr txBox="1"/>
          <p:nvPr/>
        </p:nvSpPr>
        <p:spPr>
          <a:xfrm>
            <a:off x="304800" y="478155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FF00"/>
                </a:solidFill>
              </a:rPr>
              <a:t>Q.  Is your offering absorbing or amplifying/exploiting  these shocks?</a:t>
            </a:r>
          </a:p>
        </p:txBody>
      </p:sp>
    </p:spTree>
    <p:extLst>
      <p:ext uri="{BB962C8B-B14F-4D97-AF65-F5344CB8AC3E}">
        <p14:creationId xmlns:p14="http://schemas.microsoft.com/office/powerpoint/2010/main" val="200554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51176242-BC05-9F99-4D59-CC7337360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819152"/>
            <a:ext cx="2778190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5F1E26-DA3B-D19B-7413-31ED3348A0C2}"/>
              </a:ext>
            </a:extLst>
          </p:cNvPr>
          <p:cNvSpPr txBox="1"/>
          <p:nvPr/>
        </p:nvSpPr>
        <p:spPr>
          <a:xfrm>
            <a:off x="304800" y="4096827"/>
            <a:ext cx="28714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solidFill>
                  <a:schemeClr val="bg1"/>
                </a:solidFill>
              </a:rPr>
              <a:t>Population up 89k in 2022</a:t>
            </a:r>
          </a:p>
          <a:p>
            <a:r>
              <a:rPr lang="en-IE" sz="1350" dirty="0">
                <a:solidFill>
                  <a:schemeClr val="bg1"/>
                </a:solidFill>
              </a:rPr>
              <a:t>Employment up 158k in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BD6E05-1D05-1897-3DDD-A4CAEFECA65F}"/>
              </a:ext>
            </a:extLst>
          </p:cNvPr>
          <p:cNvSpPr txBox="1"/>
          <p:nvPr/>
        </p:nvSpPr>
        <p:spPr>
          <a:xfrm>
            <a:off x="5967706" y="4096828"/>
            <a:ext cx="30666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 dirty="0">
                <a:solidFill>
                  <a:schemeClr val="bg1"/>
                </a:solidFill>
              </a:rPr>
              <a:t>Aggregate housing wealth almost €1.1trn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D0C29-4CA9-20C2-EA45-1A36FC51EE9F}"/>
              </a:ext>
            </a:extLst>
          </p:cNvPr>
          <p:cNvSpPr txBox="1"/>
          <p:nvPr/>
        </p:nvSpPr>
        <p:spPr>
          <a:xfrm>
            <a:off x="1392594" y="160954"/>
            <a:ext cx="76417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700" dirty="0">
                <a:solidFill>
                  <a:schemeClr val="bg1"/>
                </a:solidFill>
              </a:rPr>
              <a:t>Crisis, what crisis? </a:t>
            </a:r>
            <a:r>
              <a:rPr lang="en-IE" sz="2000" dirty="0">
                <a:solidFill>
                  <a:schemeClr val="bg1"/>
                </a:solidFill>
              </a:rPr>
              <a:t>Most domestic economic news is still positive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E6D55D6B-C18C-A967-B5EB-A10459DCB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1"/>
            <a:ext cx="3100097" cy="3048000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E6358905-ACD2-15DB-C605-A1997B795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819151"/>
            <a:ext cx="2525487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2AA445-1FEC-FE1C-DE5C-927BDC64094D}"/>
              </a:ext>
            </a:extLst>
          </p:cNvPr>
          <p:cNvSpPr txBox="1"/>
          <p:nvPr/>
        </p:nvSpPr>
        <p:spPr>
          <a:xfrm>
            <a:off x="2971800" y="4096826"/>
            <a:ext cx="327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</a:rPr>
              <a:t>Household income up nominal 8.3% in 2022</a:t>
            </a:r>
          </a:p>
          <a:p>
            <a:r>
              <a:rPr lang="en-IE" sz="1200" dirty="0">
                <a:solidFill>
                  <a:schemeClr val="bg1"/>
                </a:solidFill>
              </a:rPr>
              <a:t>Consumer spend up nominal 13.6% in 2022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ACBCAD-A926-9051-483D-8B9471FA3516}"/>
              </a:ext>
            </a:extLst>
          </p:cNvPr>
          <p:cNvSpPr txBox="1"/>
          <p:nvPr/>
        </p:nvSpPr>
        <p:spPr>
          <a:xfrm>
            <a:off x="2057400" y="470535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FF00"/>
                </a:solidFill>
              </a:rPr>
              <a:t>Q. How much focus do you put on  these ‘new’  consumers?</a:t>
            </a:r>
          </a:p>
        </p:txBody>
      </p:sp>
    </p:spTree>
    <p:extLst>
      <p:ext uri="{BB962C8B-B14F-4D97-AF65-F5344CB8AC3E}">
        <p14:creationId xmlns:p14="http://schemas.microsoft.com/office/powerpoint/2010/main" val="394083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F467B3-52E4-68DC-CE6E-F33C3B00E3F8}"/>
              </a:ext>
            </a:extLst>
          </p:cNvPr>
          <p:cNvSpPr txBox="1"/>
          <p:nvPr/>
        </p:nvSpPr>
        <p:spPr>
          <a:xfrm>
            <a:off x="-8206" y="-6974"/>
            <a:ext cx="944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</a:rPr>
              <a:t>The cost of living crisis; </a:t>
            </a:r>
            <a:r>
              <a:rPr lang="en-IE" b="1" dirty="0">
                <a:solidFill>
                  <a:schemeClr val="bg1"/>
                </a:solidFill>
              </a:rPr>
              <a:t>(I) Inflation once again…..if you’re over 40…or possibly over 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0FE18-0B5B-CA21-5D0D-F841CC81B31F}"/>
              </a:ext>
            </a:extLst>
          </p:cNvPr>
          <p:cNvSpPr txBox="1"/>
          <p:nvPr/>
        </p:nvSpPr>
        <p:spPr>
          <a:xfrm>
            <a:off x="6553200" y="2724150"/>
            <a:ext cx="24384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000" b="1" i="1" dirty="0">
                <a:solidFill>
                  <a:schemeClr val="bg1"/>
                </a:solidFill>
                <a:latin typeface="Arial" panose="020B0604020202020204" pitchFamily="34" charset="0"/>
              </a:rPr>
              <a:t>Christine Lagarde speech 22/03/23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</a:rPr>
              <a:t>,… we will still have ground to cover to make sure that inflation pressures are stamped out. …. But the public can be certain about one thing: we will deliver price stability, and bringing inflation back to 2% over the medium term is non-negotiable.</a:t>
            </a:r>
          </a:p>
          <a:p>
            <a:pPr fontAlgn="base"/>
            <a:endParaRPr lang="en-US" sz="1000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</a:rPr>
              <a:t>Bundesbank president Joachim Nagel FT interview 22/02/23; ‘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</a:rPr>
              <a:t>if we are to tame this stubborn inflation, we will have to be even more stubborn…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FrutigerNextW04-Regular"/>
              </a:rPr>
              <a:t>“I 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</a:rPr>
              <a:t>still envision a soft landing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FrutigerNextW04-Regular"/>
              </a:rPr>
              <a:t>”.</a:t>
            </a:r>
            <a:r>
              <a:rPr lang="en-US" sz="1000" i="1" dirty="0">
                <a:solidFill>
                  <a:schemeClr val="bg1"/>
                </a:solidFill>
                <a:latin typeface="Arial" panose="020B0604020202020204" pitchFamily="34" charset="0"/>
              </a:rPr>
              <a:t>”.</a:t>
            </a:r>
          </a:p>
          <a:p>
            <a:pPr fontAlgn="base"/>
            <a:endParaRPr lang="en-US" sz="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80DC8E88-AD2B-FAE8-7C51-2206F8E38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9164"/>
            <a:ext cx="6096000" cy="2118786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B065EAF-E088-6EB3-3B68-56A4ECE991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00350"/>
            <a:ext cx="61722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6F5FF0-5C43-1DFA-3922-8BF5D1FC0E3C}"/>
              </a:ext>
            </a:extLst>
          </p:cNvPr>
          <p:cNvSpPr txBox="1"/>
          <p:nvPr/>
        </p:nvSpPr>
        <p:spPr>
          <a:xfrm>
            <a:off x="6172200" y="438150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Inflation causes big problems and/or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dealing with it causes big problems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solidFill>
                  <a:schemeClr val="bg1"/>
                </a:solidFill>
              </a:rPr>
              <a:t>Now clearly past ‘pivot’ point where rising prices seen as a problem that is big and broadly based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B5BD0-EB84-B632-463C-B615DB26CF3D}"/>
              </a:ext>
            </a:extLst>
          </p:cNvPr>
          <p:cNvSpPr txBox="1"/>
          <p:nvPr/>
        </p:nvSpPr>
        <p:spPr>
          <a:xfrm>
            <a:off x="1295400" y="478155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FF00"/>
                </a:solidFill>
              </a:rPr>
              <a:t>Q. Are your consumers inflation ‘</a:t>
            </a:r>
            <a:r>
              <a:rPr lang="en-IE" i="1" dirty="0">
                <a:solidFill>
                  <a:srgbClr val="FFFF00"/>
                </a:solidFill>
              </a:rPr>
              <a:t>newbies</a:t>
            </a:r>
            <a:r>
              <a:rPr lang="en-IE" dirty="0">
                <a:solidFill>
                  <a:srgbClr val="FFFF00"/>
                </a:solidFill>
              </a:rPr>
              <a:t>’?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675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F467B3-52E4-68DC-CE6E-F33C3B00E3F8}"/>
              </a:ext>
            </a:extLst>
          </p:cNvPr>
          <p:cNvSpPr txBox="1"/>
          <p:nvPr/>
        </p:nvSpPr>
        <p:spPr>
          <a:xfrm>
            <a:off x="437314" y="133351"/>
            <a:ext cx="78684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cost of living crisis (II) </a:t>
            </a: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What’s driving inflation?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0FE18-0B5B-CA21-5D0D-F841CC81B31F}"/>
              </a:ext>
            </a:extLst>
          </p:cNvPr>
          <p:cNvSpPr txBox="1"/>
          <p:nvPr/>
        </p:nvSpPr>
        <p:spPr>
          <a:xfrm rot="10800000" flipV="1">
            <a:off x="437314" y="4240599"/>
            <a:ext cx="74874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Energy price surge; high profile, high impact, high </a:t>
            </a:r>
            <a:r>
              <a:rPr lang="en-IE" sz="1400" b="1" dirty="0" err="1">
                <a:solidFill>
                  <a:schemeClr val="bg1"/>
                </a:solidFill>
              </a:rPr>
              <a:t>spillover</a:t>
            </a:r>
            <a:endParaRPr lang="en-IE" sz="1400" b="1" dirty="0">
              <a:solidFill>
                <a:schemeClr val="bg1"/>
              </a:solidFill>
            </a:endParaRPr>
          </a:p>
          <a:p>
            <a:r>
              <a:rPr lang="en-IE" sz="1400" b="1" dirty="0">
                <a:solidFill>
                  <a:schemeClr val="bg1"/>
                </a:solidFill>
              </a:rPr>
              <a:t>Food price surge; even higher profile, higher impact</a:t>
            </a:r>
          </a:p>
          <a:p>
            <a:r>
              <a:rPr lang="en-IE" sz="1400" b="1" dirty="0">
                <a:solidFill>
                  <a:srgbClr val="FFFF00"/>
                </a:solidFill>
              </a:rPr>
              <a:t>Q. How publicly visible is your pricing?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EFCFE5C2-F1D3-5B1A-F384-0607FC25A1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5" y="819151"/>
            <a:ext cx="2458286" cy="31241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D8DE9-1EB9-97E0-3492-EDAAF4AF6164}"/>
              </a:ext>
            </a:extLst>
          </p:cNvPr>
          <p:cNvSpPr txBox="1"/>
          <p:nvPr/>
        </p:nvSpPr>
        <p:spPr>
          <a:xfrm>
            <a:off x="914400" y="3943350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chemeClr val="bg1"/>
                </a:solidFill>
              </a:rPr>
              <a:t>Source; ECB  Bulletin 12/01/23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3A89530-AAD5-516F-C534-869B3E403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19150"/>
            <a:ext cx="2362200" cy="3128665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2DCEC76D-4DB9-67A9-8497-FF2D1491A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819151"/>
            <a:ext cx="3352799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1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F467B3-52E4-68DC-CE6E-F33C3B00E3F8}"/>
              </a:ext>
            </a:extLst>
          </p:cNvPr>
          <p:cNvSpPr txBox="1"/>
          <p:nvPr/>
        </p:nvSpPr>
        <p:spPr>
          <a:xfrm>
            <a:off x="304799" y="280219"/>
            <a:ext cx="922020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IE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cost of living crisis (III) </a:t>
            </a: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Some signs that the pipeline problems are easing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0FE18-0B5B-CA21-5D0D-F841CC81B31F}"/>
              </a:ext>
            </a:extLst>
          </p:cNvPr>
          <p:cNvSpPr txBox="1"/>
          <p:nvPr/>
        </p:nvSpPr>
        <p:spPr>
          <a:xfrm rot="10800000" flipV="1">
            <a:off x="304800" y="4517341"/>
            <a:ext cx="655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‘Pipeline’ Inflation has peaked. Will pressures plummet or pivot?</a:t>
            </a:r>
          </a:p>
          <a:p>
            <a:r>
              <a:rPr lang="en-IE" sz="1400" b="1" dirty="0">
                <a:solidFill>
                  <a:srgbClr val="FFFF00"/>
                </a:solidFill>
              </a:rPr>
              <a:t>Q. Will you lead or lag a softer trend… a falling trend?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3FA35-23BD-BD9D-2107-99C63DC5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129715"/>
            <a:ext cx="2971801" cy="3200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C781F-AC10-56E8-B51F-8ADC085549AC}"/>
              </a:ext>
            </a:extLst>
          </p:cNvPr>
          <p:cNvSpPr txBox="1"/>
          <p:nvPr/>
        </p:nvSpPr>
        <p:spPr>
          <a:xfrm>
            <a:off x="6553201" y="1428750"/>
            <a:ext cx="26670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Story varies widely across price categories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Food seen as large and lasting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Weather vagaries hold out possibility of very bumpy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Wages only seeing partial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NB. Emerging easier trend in inflation wont lead to corresponding easing in cost of living pressures</a:t>
            </a: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8CF2C1D0-E579-8511-E580-FF0364BA1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61" y="1129715"/>
            <a:ext cx="2971801" cy="3269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B73365-EFA9-8916-2DF9-6ABE9E764CD0}"/>
              </a:ext>
            </a:extLst>
          </p:cNvPr>
          <p:cNvSpPr txBox="1"/>
          <p:nvPr/>
        </p:nvSpPr>
        <p:spPr>
          <a:xfrm>
            <a:off x="609600" y="4330116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chemeClr val="bg1"/>
                </a:solidFill>
              </a:rPr>
              <a:t>Source; P Lane presentation 06/02/23</a:t>
            </a:r>
          </a:p>
        </p:txBody>
      </p:sp>
    </p:spTree>
    <p:extLst>
      <p:ext uri="{BB962C8B-B14F-4D97-AF65-F5344CB8AC3E}">
        <p14:creationId xmlns:p14="http://schemas.microsoft.com/office/powerpoint/2010/main" val="288950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F467B3-52E4-68DC-CE6E-F33C3B00E3F8}"/>
              </a:ext>
            </a:extLst>
          </p:cNvPr>
          <p:cNvSpPr txBox="1"/>
          <p:nvPr/>
        </p:nvSpPr>
        <p:spPr>
          <a:xfrm>
            <a:off x="228600" y="57151"/>
            <a:ext cx="906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cost of living crisis (IV) ; ‘</a:t>
            </a:r>
            <a:r>
              <a:rPr lang="en-IE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ECB confronts a cold reality: companies are cashing in on inflation.  </a:t>
            </a:r>
            <a:r>
              <a:rPr lang="en-IE" sz="1400" b="0" dirty="0">
                <a:solidFill>
                  <a:schemeClr val="bg1"/>
                </a:solidFill>
                <a:effectLst/>
                <a:latin typeface="Roboto" panose="020B0604020202020204" pitchFamily="2" charset="0"/>
                <a:ea typeface="Times New Roman" panose="02020603050405020304" pitchFamily="18" charset="0"/>
              </a:rPr>
              <a:t>Profit margins have been growing as prices have been rising,’ REUTERS 02/03/23</a:t>
            </a:r>
            <a:endParaRPr lang="en-I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0FE18-0B5B-CA21-5D0D-F841CC81B31F}"/>
              </a:ext>
            </a:extLst>
          </p:cNvPr>
          <p:cNvSpPr txBox="1"/>
          <p:nvPr/>
        </p:nvSpPr>
        <p:spPr>
          <a:xfrm rot="10800000" flipV="1">
            <a:off x="990600" y="4448492"/>
            <a:ext cx="693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rgbClr val="FFFF00"/>
                </a:solidFill>
              </a:rPr>
              <a:t>Q. Where are you in the war between good and evil?!</a:t>
            </a:r>
          </a:p>
        </p:txBody>
      </p:sp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16A4A8C6-0B6C-9C17-3617-03712FDAD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0150"/>
            <a:ext cx="2971800" cy="3048000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6BB363-9C75-6846-9BF4-FC2F94310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13" y="1200150"/>
            <a:ext cx="5430087" cy="312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894A-E821-481E-E871-502DEE22E5B3}"/>
              </a:ext>
            </a:extLst>
          </p:cNvPr>
          <p:cNvSpPr txBox="1"/>
          <p:nvPr/>
        </p:nvSpPr>
        <p:spPr>
          <a:xfrm>
            <a:off x="7162800" y="4363818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>
                <a:solidFill>
                  <a:schemeClr val="bg1"/>
                </a:solidFill>
              </a:rPr>
              <a:t>Source; P Lane speech 22/03/23</a:t>
            </a:r>
          </a:p>
        </p:txBody>
      </p:sp>
    </p:spTree>
    <p:extLst>
      <p:ext uri="{BB962C8B-B14F-4D97-AF65-F5344CB8AC3E}">
        <p14:creationId xmlns:p14="http://schemas.microsoft.com/office/powerpoint/2010/main" val="264505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F467B3-52E4-68DC-CE6E-F33C3B00E3F8}"/>
              </a:ext>
            </a:extLst>
          </p:cNvPr>
          <p:cNvSpPr txBox="1"/>
          <p:nvPr/>
        </p:nvSpPr>
        <p:spPr>
          <a:xfrm>
            <a:off x="533400" y="1"/>
            <a:ext cx="76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i="1" dirty="0">
                <a:solidFill>
                  <a:schemeClr val="bg1"/>
                </a:solidFill>
              </a:rPr>
              <a:t>The cost of living crisis(V) It couldn’t happen here?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0FE18-0B5B-CA21-5D0D-F841CC81B31F}"/>
              </a:ext>
            </a:extLst>
          </p:cNvPr>
          <p:cNvSpPr txBox="1"/>
          <p:nvPr/>
        </p:nvSpPr>
        <p:spPr>
          <a:xfrm rot="10800000" flipV="1">
            <a:off x="1143000" y="4752592"/>
            <a:ext cx="7010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rgbClr val="FFFF00"/>
                </a:solidFill>
              </a:rPr>
              <a:t>Q. Are you ready for the next big fallout?</a:t>
            </a: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998685-127D-B139-BBD3-08A21C0DD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4350"/>
            <a:ext cx="4114800" cy="2209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DC275F-7BFF-CB0C-5097-1595509E4712}"/>
              </a:ext>
            </a:extLst>
          </p:cNvPr>
          <p:cNvSpPr txBox="1"/>
          <p:nvPr/>
        </p:nvSpPr>
        <p:spPr>
          <a:xfrm>
            <a:off x="4953000" y="461666"/>
            <a:ext cx="4038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bg1"/>
                </a:solidFill>
              </a:rPr>
              <a:t>International data/research suggest companies have engaged in ‘pre-emptive/precautionary/proactive  price increases  and/or are choosing  POV strategies</a:t>
            </a:r>
          </a:p>
          <a:p>
            <a:endParaRPr lang="en-IE" sz="2000" dirty="0">
              <a:solidFill>
                <a:schemeClr val="bg1"/>
              </a:solidFill>
            </a:endParaRPr>
          </a:p>
          <a:p>
            <a:r>
              <a:rPr lang="en-IE" sz="2000" dirty="0">
                <a:solidFill>
                  <a:schemeClr val="bg1"/>
                </a:solidFill>
              </a:rPr>
              <a:t>Irish ‘macro’ data late and limited </a:t>
            </a:r>
          </a:p>
          <a:p>
            <a:endParaRPr lang="en-IE" sz="2000" dirty="0">
              <a:solidFill>
                <a:schemeClr val="bg1"/>
              </a:solidFill>
            </a:endParaRPr>
          </a:p>
          <a:p>
            <a:r>
              <a:rPr lang="en-IE" sz="2000" dirty="0">
                <a:solidFill>
                  <a:schemeClr val="bg1"/>
                </a:solidFill>
              </a:rPr>
              <a:t>2022 Irish GVA Deflator +6.0%</a:t>
            </a:r>
          </a:p>
          <a:p>
            <a:r>
              <a:rPr lang="en-IE" sz="2000" dirty="0">
                <a:solidFill>
                  <a:schemeClr val="bg1"/>
                </a:solidFill>
              </a:rPr>
              <a:t>2022 Irish COE Deflator +3.2%</a:t>
            </a:r>
          </a:p>
          <a:p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profit margins  ↑  </a:t>
            </a:r>
          </a:p>
          <a:p>
            <a:endParaRPr lang="en-IE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push inflation, </a:t>
            </a:r>
          </a:p>
          <a:p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Excuseflation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…. </a:t>
            </a:r>
            <a:r>
              <a:rPr lang="en-IE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Exploitflation</a:t>
            </a:r>
            <a:r>
              <a:rPr lang="en-IE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IE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text, engine&#10;&#10;Description automatically generated">
            <a:extLst>
              <a:ext uri="{FF2B5EF4-FFF2-40B4-BE49-F238E27FC236}">
                <a16:creationId xmlns:a16="http://schemas.microsoft.com/office/drawing/2014/main" id="{92C2F93C-E3F1-ED66-5F6D-7AA8601C16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00350"/>
            <a:ext cx="4114800" cy="19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9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F467B3-52E4-68DC-CE6E-F33C3B00E3F8}"/>
              </a:ext>
            </a:extLst>
          </p:cNvPr>
          <p:cNvSpPr txBox="1"/>
          <p:nvPr/>
        </p:nvSpPr>
        <p:spPr>
          <a:xfrm>
            <a:off x="152400" y="133351"/>
            <a:ext cx="8001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>
                <a:solidFill>
                  <a:schemeClr val="bg1"/>
                </a:solidFill>
              </a:rPr>
              <a:t>The credit Union consumer sentiment survey suggests fear and fragility but is not signalling an Irish consumer in freefall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0FE18-0B5B-CA21-5D0D-F841CC81B31F}"/>
              </a:ext>
            </a:extLst>
          </p:cNvPr>
          <p:cNvSpPr txBox="1"/>
          <p:nvPr/>
        </p:nvSpPr>
        <p:spPr>
          <a:xfrm rot="10800000" flipV="1">
            <a:off x="990600" y="4233049"/>
            <a:ext cx="69342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b="1" dirty="0">
                <a:solidFill>
                  <a:schemeClr val="bg1"/>
                </a:solidFill>
              </a:rPr>
              <a:t> Irish consumers scarred and scared and shifting spending …..</a:t>
            </a:r>
          </a:p>
          <a:p>
            <a:r>
              <a:rPr lang="en-IE" sz="1400" b="1" dirty="0">
                <a:solidFill>
                  <a:schemeClr val="bg1"/>
                </a:solidFill>
              </a:rPr>
              <a:t> No defining demographics</a:t>
            </a:r>
          </a:p>
          <a:p>
            <a:r>
              <a:rPr lang="en-IE" sz="1400" b="1" dirty="0">
                <a:solidFill>
                  <a:srgbClr val="FFFF00"/>
                </a:solidFill>
              </a:rPr>
              <a:t>Q. Where are your consumers?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EF34CBED-27C0-2A06-FD38-0A69F61AE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09368"/>
            <a:ext cx="4419600" cy="2962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990A0C-5E6B-C8D2-8473-7382EC9D8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09368"/>
            <a:ext cx="3886200" cy="28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605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BC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Sept-2018" id="{F09C2B62-28E0-4086-BCD3-685AAE670FAA}" vid="{E3E45560-1C5B-425C-9B2F-CA8183650A7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26182</TotalTime>
  <Words>707</Words>
  <Application>Microsoft Office PowerPoint</Application>
  <PresentationFormat>On-screen Show (16:9)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Boing</vt:lpstr>
      <vt:lpstr>Calibri</vt:lpstr>
      <vt:lpstr>FrutigerNextW04-Regular</vt:lpstr>
      <vt:lpstr>Lato</vt:lpstr>
      <vt:lpstr>Roboto</vt:lpstr>
      <vt:lpstr>Times New Roman</vt:lpstr>
      <vt:lpstr>Office Theme</vt:lpstr>
      <vt:lpstr>KBCI template</vt:lpstr>
      <vt:lpstr>PowerPoint Presentation</vt:lpstr>
      <vt:lpstr>A stream of ‘Shock and Awe’ rather than a steady 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STAFF BRIEFING</dc:title>
  <dc:creator>James Gallagher</dc:creator>
  <cp:lastModifiedBy>Irene McEvoy</cp:lastModifiedBy>
  <cp:revision>275</cp:revision>
  <dcterms:created xsi:type="dcterms:W3CDTF">2020-07-28T13:42:15Z</dcterms:created>
  <dcterms:modified xsi:type="dcterms:W3CDTF">2023-04-03T09:28:36Z</dcterms:modified>
</cp:coreProperties>
</file>