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ink/ink1.xml" ContentType="application/inkml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3"/>
    <p:sldMasterId id="2147483711" r:id="rId4"/>
  </p:sldMasterIdLst>
  <p:notesMasterIdLst>
    <p:notesMasterId r:id="rId25"/>
  </p:notesMasterIdLst>
  <p:sldIdLst>
    <p:sldId id="2147474347" r:id="rId5"/>
    <p:sldId id="2146846739" r:id="rId6"/>
    <p:sldId id="2147474317" r:id="rId7"/>
    <p:sldId id="2146847120" r:id="rId8"/>
    <p:sldId id="2146847127" r:id="rId9"/>
    <p:sldId id="2147474323" r:id="rId10"/>
    <p:sldId id="2146847235" r:id="rId11"/>
    <p:sldId id="2147474343" r:id="rId12"/>
    <p:sldId id="2147474336" r:id="rId13"/>
    <p:sldId id="2146847141" r:id="rId14"/>
    <p:sldId id="5530" r:id="rId15"/>
    <p:sldId id="26520" r:id="rId16"/>
    <p:sldId id="2146847208" r:id="rId17"/>
    <p:sldId id="2146847210" r:id="rId18"/>
    <p:sldId id="2146847138" r:id="rId19"/>
    <p:sldId id="2146847142" r:id="rId20"/>
    <p:sldId id="2147474344" r:id="rId21"/>
    <p:sldId id="2147474329" r:id="rId22"/>
    <p:sldId id="2147474342" r:id="rId23"/>
    <p:sldId id="2147474340" r:id="rId24"/>
  </p:sldIdLst>
  <p:sldSz cx="9144000" cy="5143500" type="screen16x9"/>
  <p:notesSz cx="9144000" cy="51435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Gallagher" initials="JG" lastIdx="2" clrIdx="0">
    <p:extLst>
      <p:ext uri="{19B8F6BF-5375-455C-9EA6-DF929625EA0E}">
        <p15:presenceInfo xmlns:p15="http://schemas.microsoft.com/office/powerpoint/2012/main" userId="S::JAMES.GALLAGHER@KBC.IE::b62aa5f4-609c-4b52-86d6-c1a2181a6a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4FF"/>
    <a:srgbClr val="EC008C"/>
    <a:srgbClr val="E80D80"/>
    <a:srgbClr val="FDDFEF"/>
    <a:srgbClr val="AFCA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74" autoAdjust="0"/>
    <p:restoredTop sz="74641" autoAdjust="0"/>
  </p:normalViewPr>
  <p:slideViewPr>
    <p:cSldViewPr>
      <p:cViewPr varScale="1">
        <p:scale>
          <a:sx n="79" d="100"/>
          <a:sy n="79" d="100"/>
        </p:scale>
        <p:origin x="208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059116847122109"/>
          <c:y val="0"/>
          <c:w val="0.8589093098324283"/>
          <c:h val="0.950908406911911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4A8A26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4AC8A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F35-4E47-A8EA-76F67D65660B}"/>
              </c:ext>
            </c:extLst>
          </c:dPt>
          <c:dPt>
            <c:idx val="1"/>
            <c:bubble3D val="0"/>
            <c:spPr>
              <a:solidFill>
                <a:srgbClr val="F5AEB6">
                  <a:lumMod val="75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F35-4E47-A8EA-76F67D65660B}"/>
              </c:ext>
            </c:extLst>
          </c:dPt>
          <c:dPt>
            <c:idx val="2"/>
            <c:bubble3D val="0"/>
            <c:spPr>
              <a:solidFill>
                <a:srgbClr val="6699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F35-4E47-A8EA-76F67D65660B}"/>
              </c:ext>
            </c:extLst>
          </c:dPt>
          <c:dPt>
            <c:idx val="3"/>
            <c:bubble3D val="0"/>
            <c:spPr>
              <a:solidFill>
                <a:srgbClr val="F2A0C4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F35-4E47-A8EA-76F67D65660B}"/>
              </c:ext>
            </c:extLst>
          </c:dPt>
          <c:dPt>
            <c:idx val="4"/>
            <c:bubble3D val="0"/>
            <c:spPr>
              <a:solidFill>
                <a:srgbClr val="D61D6E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F35-4E47-A8EA-76F67D65660B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F35-4E47-A8EA-76F67D65660B}"/>
              </c:ext>
            </c:extLst>
          </c:dPt>
          <c:dPt>
            <c:idx val="6"/>
            <c:bubble3D val="0"/>
            <c:spPr>
              <a:solidFill>
                <a:srgbClr val="90144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0F35-4E47-A8EA-76F67D65660B}"/>
              </c:ext>
            </c:extLst>
          </c:dPt>
          <c:dLbls>
            <c:dLbl>
              <c:idx val="0"/>
              <c:layout>
                <c:manualLayout>
                  <c:x val="4.3285137749121431E-3"/>
                  <c:y val="0"/>
                </c:manualLayout>
              </c:layout>
              <c:tx>
                <c:rich>
                  <a:bodyPr/>
                  <a:lstStyle/>
                  <a:p>
                    <a:fld id="{BDBAB859-4E3B-4A60-AEC3-16EE1186EFFA}" type="PERCENTAGE">
                      <a:rPr lang="en-US">
                        <a:latin typeface="Work Sans" pitchFamily="2" charset="0"/>
                      </a:rPr>
                      <a:pPr/>
                      <a:t>[PERCENTAGE]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F35-4E47-A8EA-76F67D65660B}"/>
                </c:ext>
              </c:extLst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31139296364451"/>
                      <c:h val="0.257115662167391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F35-4E47-A8EA-76F67D65660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- ANY Agree</c:v>
                </c:pt>
                <c:pt idx="1">
                  <c:v>- ANY Disagree</c:v>
                </c:pt>
                <c:pt idx="2">
                  <c:v>Neither agree nor disagree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21</c:v>
                </c:pt>
                <c:pt idx="1">
                  <c:v>58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F35-4E47-A8EA-76F67D656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63"/>
      </c:doughnutChart>
      <c:spPr>
        <a:noFill/>
        <a:ln w="25385">
          <a:noFill/>
        </a:ln>
      </c:spPr>
    </c:plotArea>
    <c:plotVisOnly val="1"/>
    <c:dispBlanksAs val="zero"/>
    <c:showDLblsOverMax val="0"/>
  </c:chart>
  <c:txPr>
    <a:bodyPr/>
    <a:lstStyle/>
    <a:p>
      <a:pPr>
        <a:defRPr sz="1400" b="1">
          <a:latin typeface="Work Sans" pitchFamily="2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782820408810119"/>
          <c:y val="0"/>
          <c:w val="0.8589093098324283"/>
          <c:h val="0.950908406911911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4A8A26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4AC8A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598-482A-8DFE-90D01EBA8349}"/>
              </c:ext>
            </c:extLst>
          </c:dPt>
          <c:dPt>
            <c:idx val="1"/>
            <c:bubble3D val="0"/>
            <c:spPr>
              <a:solidFill>
                <a:srgbClr val="F5AEB6">
                  <a:lumMod val="75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598-482A-8DFE-90D01EBA8349}"/>
              </c:ext>
            </c:extLst>
          </c:dPt>
          <c:dPt>
            <c:idx val="2"/>
            <c:bubble3D val="0"/>
            <c:spPr>
              <a:solidFill>
                <a:srgbClr val="6699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598-482A-8DFE-90D01EBA8349}"/>
              </c:ext>
            </c:extLst>
          </c:dPt>
          <c:dPt>
            <c:idx val="3"/>
            <c:bubble3D val="0"/>
            <c:spPr>
              <a:solidFill>
                <a:srgbClr val="F2A0C4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598-482A-8DFE-90D01EBA8349}"/>
              </c:ext>
            </c:extLst>
          </c:dPt>
          <c:dPt>
            <c:idx val="4"/>
            <c:bubble3D val="0"/>
            <c:spPr>
              <a:solidFill>
                <a:srgbClr val="D61D6E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598-482A-8DFE-90D01EBA8349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F598-482A-8DFE-90D01EBA8349}"/>
              </c:ext>
            </c:extLst>
          </c:dPt>
          <c:dPt>
            <c:idx val="6"/>
            <c:bubble3D val="0"/>
            <c:spPr>
              <a:solidFill>
                <a:srgbClr val="90144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F598-482A-8DFE-90D01EBA8349}"/>
              </c:ext>
            </c:extLst>
          </c:dPt>
          <c:dLbls>
            <c:dLbl>
              <c:idx val="0"/>
              <c:layout>
                <c:manualLayout>
                  <c:x val="4.3015673721248884E-2"/>
                  <c:y val="1.8214152539942047E-2"/>
                </c:manualLayout>
              </c:layout>
              <c:tx>
                <c:rich>
                  <a:bodyPr/>
                  <a:lstStyle/>
                  <a:p>
                    <a:fld id="{1AE4F674-BD7B-432E-B7E0-9DA5EBF651EB}" type="PERCENTAGE">
                      <a:rPr lang="en-US"/>
                      <a:pPr/>
                      <a:t>[PERCENTAGE]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17066035626445"/>
                      <c:h val="0.297546395892493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98-482A-8DFE-90D01EBA834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- ANY Agree</c:v>
                </c:pt>
                <c:pt idx="1">
                  <c:v>- ANY Disagree</c:v>
                </c:pt>
                <c:pt idx="2">
                  <c:v>Neither agree nor disagree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65</c:v>
                </c:pt>
                <c:pt idx="1">
                  <c:v>19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598-482A-8DFE-90D01EBA8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63"/>
      </c:doughnutChart>
      <c:spPr>
        <a:noFill/>
        <a:ln w="25385">
          <a:noFill/>
        </a:ln>
      </c:spPr>
    </c:plotArea>
    <c:plotVisOnly val="1"/>
    <c:dispBlanksAs val="zero"/>
    <c:showDLblsOverMax val="0"/>
  </c:chart>
  <c:txPr>
    <a:bodyPr/>
    <a:lstStyle/>
    <a:p>
      <a:pPr>
        <a:defRPr sz="1400" b="1">
          <a:latin typeface="Work Sans" pitchFamily="2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782820408810119"/>
          <c:y val="0"/>
          <c:w val="0.8589093098324283"/>
          <c:h val="0.950908406911911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4A8A26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4AC8A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CFC-419B-9F81-5F9050ADE16A}"/>
              </c:ext>
            </c:extLst>
          </c:dPt>
          <c:dPt>
            <c:idx val="1"/>
            <c:bubble3D val="0"/>
            <c:spPr>
              <a:solidFill>
                <a:srgbClr val="6699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CFC-419B-9F81-5F9050ADE16A}"/>
              </c:ext>
            </c:extLst>
          </c:dPt>
          <c:dPt>
            <c:idx val="2"/>
            <c:bubble3D val="0"/>
            <c:spPr>
              <a:solidFill>
                <a:srgbClr val="F5AEB6">
                  <a:lumMod val="75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CFC-419B-9F81-5F9050ADE16A}"/>
              </c:ext>
            </c:extLst>
          </c:dPt>
          <c:dPt>
            <c:idx val="3"/>
            <c:bubble3D val="0"/>
            <c:spPr>
              <a:solidFill>
                <a:srgbClr val="F2A0C4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CFC-419B-9F81-5F9050ADE16A}"/>
              </c:ext>
            </c:extLst>
          </c:dPt>
          <c:dPt>
            <c:idx val="4"/>
            <c:bubble3D val="0"/>
            <c:spPr>
              <a:solidFill>
                <a:srgbClr val="D61D6E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CFC-419B-9F81-5F9050ADE16A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CFC-419B-9F81-5F9050ADE16A}"/>
              </c:ext>
            </c:extLst>
          </c:dPt>
          <c:dPt>
            <c:idx val="6"/>
            <c:bubble3D val="0"/>
            <c:spPr>
              <a:solidFill>
                <a:srgbClr val="90144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CFC-419B-9F81-5F9050ADE16A}"/>
              </c:ext>
            </c:extLst>
          </c:dPt>
          <c:dLbls>
            <c:dLbl>
              <c:idx val="0"/>
              <c:layout>
                <c:manualLayout>
                  <c:x val="4.3285137749121431E-3"/>
                  <c:y val="0"/>
                </c:manualLayout>
              </c:layout>
              <c:tx>
                <c:rich>
                  <a:bodyPr/>
                  <a:lstStyle/>
                  <a:p>
                    <a:fld id="{3BC06A42-C8E5-43A7-B55C-F8D7B1254B7B}" type="PERCENTAGE">
                      <a:rPr lang="en-US">
                        <a:latin typeface="Work Sans" pitchFamily="2" charset="0"/>
                      </a:rPr>
                      <a:pPr/>
                      <a:t>[PERCENTAGE]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CFC-419B-9F81-5F9050ADE16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>
                      <a:latin typeface="Work Sans" pitchFamily="2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CFC-419B-9F81-5F9050ADE1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- ANY Agree</c:v>
                </c:pt>
                <c:pt idx="1">
                  <c:v>- ANY Disagree</c:v>
                </c:pt>
                <c:pt idx="2">
                  <c:v>Neither agree nor disagree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33</c:v>
                </c:pt>
                <c:pt idx="1">
                  <c:v>26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CFC-419B-9F81-5F9050ADE1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63"/>
      </c:doughnutChart>
      <c:spPr>
        <a:noFill/>
        <a:ln w="25385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 b="1">
          <a:latin typeface="Franklin Gothic Book" panose="020B0503020102020204" pitchFamily="34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0034839307688"/>
          <c:y val="0.11327241163606033"/>
          <c:w val="0.87859961209040582"/>
          <c:h val="0.62907875531589907"/>
        </c:manualLayout>
      </c:layout>
      <c:line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ABC1F</c:v>
                </c:pt>
              </c:strCache>
            </c:strRef>
          </c:tx>
          <c:spPr>
            <a:ln w="381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0"/>
            <c:spPr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 sept</c:v>
                </c:pt>
                <c:pt idx="4">
                  <c:v>2023 sept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7.0000000000000007E-2</c:v>
                </c:pt>
                <c:pt idx="1">
                  <c:v>0.09</c:v>
                </c:pt>
                <c:pt idx="2">
                  <c:v>0.09</c:v>
                </c:pt>
                <c:pt idx="3">
                  <c:v>0.15</c:v>
                </c:pt>
                <c:pt idx="4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D0-446C-8947-672F0501727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C2DE</c:v>
                </c:pt>
              </c:strCache>
            </c:strRef>
          </c:tx>
          <c:spPr>
            <a:ln w="3492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90000"/>
                </a:schemeClr>
              </a:solidFill>
              <a:ln w="82550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 sept</c:v>
                </c:pt>
                <c:pt idx="4">
                  <c:v>2023 sept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0.17</c:v>
                </c:pt>
                <c:pt idx="1">
                  <c:v>0.19</c:v>
                </c:pt>
                <c:pt idx="2">
                  <c:v>0.21</c:v>
                </c:pt>
                <c:pt idx="3">
                  <c:v>0.38</c:v>
                </c:pt>
                <c:pt idx="4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ED0-446C-8947-672F05017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602936"/>
        <c:axId val="1138600640"/>
      </c:lineChart>
      <c:catAx>
        <c:axId val="1138602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38600640"/>
        <c:crosses val="autoZero"/>
        <c:auto val="1"/>
        <c:lblAlgn val="ctr"/>
        <c:lblOffset val="100"/>
        <c:noMultiLvlLbl val="0"/>
      </c:catAx>
      <c:valAx>
        <c:axId val="1138600640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3860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0.83939</cdr:x>
      <cdr:y>0.47106</cdr:y>
    </cdr:from>
    <cdr:to>
      <cdr:x>0.83939</cdr:x>
      <cdr:y>0.60395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7D873506-568A-9CF1-D8C5-0F9E1291C27C}"/>
            </a:ext>
          </a:extLst>
        </cdr:cNvPr>
        <cdr:cNvCxnSpPr/>
      </cdr:nvCxnSpPr>
      <cdr:spPr>
        <a:xfrm xmlns:a="http://schemas.openxmlformats.org/drawingml/2006/main">
          <a:off x="6230863" y="1942831"/>
          <a:ext cx="0" cy="548094"/>
        </a:xfrm>
        <a:prstGeom xmlns:a="http://schemas.openxmlformats.org/drawingml/2006/main" prst="straightConnector1">
          <a:avLst/>
        </a:prstGeom>
        <a:ln xmlns:a="http://schemas.openxmlformats.org/drawingml/2006/main" w="28575">
          <a:headEnd type="triangle"/>
          <a:tailEnd type="triangle"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0.31734</cdr:x>
      <cdr:y>0.58319</cdr:y>
    </cdr:from>
    <cdr:to>
      <cdr:x>0.45494</cdr:x>
      <cdr:y>0.67297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29F7FC78-8B35-3C1A-C471-CC0146F61A14}"/>
            </a:ext>
          </a:extLst>
        </cdr:cNvPr>
        <cdr:cNvSpPr/>
      </cdr:nvSpPr>
      <cdr:spPr>
        <a:xfrm xmlns:a="http://schemas.openxmlformats.org/drawingml/2006/main">
          <a:off x="2355655" y="2405335"/>
          <a:ext cx="1021421" cy="3702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en-US" dirty="0">
              <a:solidFill>
                <a:schemeClr val="accent1"/>
              </a:solidFill>
              <a:latin typeface="Work Sans" pitchFamily="2" charset="0"/>
            </a:rPr>
            <a:t>Net diff 10%</a:t>
          </a:r>
        </a:p>
      </cdr:txBody>
    </cdr:sp>
  </cdr:relSizeAnchor>
  <cdr:relSizeAnchor xmlns:cdr="http://schemas.openxmlformats.org/drawingml/2006/chartDrawing">
    <cdr:from>
      <cdr:x>0.68673</cdr:x>
      <cdr:y>0.4874</cdr:y>
    </cdr:from>
    <cdr:to>
      <cdr:x>0.82432</cdr:x>
      <cdr:y>0.57718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2DF1E398-CC39-39E2-4CD4-C94F5A28B5DF}"/>
            </a:ext>
          </a:extLst>
        </cdr:cNvPr>
        <cdr:cNvSpPr/>
      </cdr:nvSpPr>
      <cdr:spPr>
        <a:xfrm xmlns:a="http://schemas.openxmlformats.org/drawingml/2006/main">
          <a:off x="5097655" y="2010257"/>
          <a:ext cx="1021403" cy="370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>
              <a:solidFill>
                <a:schemeClr val="accent1"/>
              </a:solidFill>
              <a:latin typeface="Work Sans" pitchFamily="2" charset="0"/>
            </a:rPr>
            <a:t>Net diff 23%</a:t>
          </a:r>
        </a:p>
      </cdr:txBody>
    </cdr:sp>
  </cdr:relSizeAnchor>
  <cdr:relSizeAnchor xmlns:cdr="http://schemas.openxmlformats.org/drawingml/2006/chartDrawing">
    <cdr:from>
      <cdr:x>0.86241</cdr:x>
      <cdr:y>0.5</cdr:y>
    </cdr:from>
    <cdr:to>
      <cdr:x>1</cdr:x>
      <cdr:y>0.58977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86702CE6-1A60-BE6B-6EE1-F049FAE3AA7E}"/>
            </a:ext>
          </a:extLst>
        </cdr:cNvPr>
        <cdr:cNvSpPr/>
      </cdr:nvSpPr>
      <cdr:spPr>
        <a:xfrm xmlns:a="http://schemas.openxmlformats.org/drawingml/2006/main">
          <a:off x="6401768" y="2062210"/>
          <a:ext cx="1021346" cy="3702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>
              <a:solidFill>
                <a:schemeClr val="accent1"/>
              </a:solidFill>
              <a:latin typeface="Work Sans" pitchFamily="2" charset="0"/>
            </a:rPr>
            <a:t>Net diff 18%</a:t>
          </a:r>
        </a:p>
      </cdr:txBody>
    </cdr:sp>
  </cdr:relSizeAnchor>
  <cdr:relSizeAnchor xmlns:cdr="http://schemas.openxmlformats.org/drawingml/2006/chartDrawing">
    <cdr:from>
      <cdr:x>0.50272</cdr:x>
      <cdr:y>0.56419</cdr:y>
    </cdr:from>
    <cdr:to>
      <cdr:x>0.64031</cdr:x>
      <cdr:y>0.65396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73C3B24B-1966-B581-8778-DB800E572687}"/>
            </a:ext>
          </a:extLst>
        </cdr:cNvPr>
        <cdr:cNvSpPr/>
      </cdr:nvSpPr>
      <cdr:spPr>
        <a:xfrm xmlns:a="http://schemas.openxmlformats.org/drawingml/2006/main">
          <a:off x="3731714" y="2326949"/>
          <a:ext cx="1021346" cy="3702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>
              <a:solidFill>
                <a:schemeClr val="accent1"/>
              </a:solidFill>
              <a:latin typeface="Work Sans" pitchFamily="2" charset="0"/>
            </a:rPr>
            <a:t>Net diff 12%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14:04:3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0,'0'0'8904,"-13"0"-17808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7152D-19AC-4D25-928C-85351AC515AA}" type="datetimeFigureOut">
              <a:rPr lang="en-IE" smtClean="0"/>
              <a:t>03/04/2023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C0D4B-E808-4AB8-8D74-BE8780DF93D8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922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34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>
                <a:solidFill>
                  <a:srgbClr val="FFFFFF"/>
                </a:solidFill>
                <a:effectLst/>
                <a:latin typeface="Work Sans" pitchFamily="2" charset="0"/>
              </a:rPr>
              <a:t>s</a:t>
            </a:r>
            <a:endParaRPr lang="en-US" sz="1200" b="1" i="0">
              <a:solidFill>
                <a:srgbClr val="000033"/>
              </a:solidFill>
              <a:effectLst/>
              <a:latin typeface="Segoe UI" panose="020B0502040204020203" pitchFamily="34" charset="0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86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3600" dirty="0">
                <a:latin typeface="Work Sans" pitchFamily="2" charset="0"/>
              </a:rPr>
              <a:t>With consumers on the lookout to make savings, it is important for brands to continually communicate on their value add and equity. Now is not a time for going into hibernation mode, but in fact, a time to be noisy and courageous - reinforcing the value of what a brand brings to the table for consumers.  </a:t>
            </a:r>
            <a:endParaRPr lang="en-US" sz="3600" dirty="0">
              <a:latin typeface="Work Sans" pitchFamily="2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0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7C790C3-8442-0DC3-F75D-85B4CB52B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736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4C555C"/>
              </a:solidFill>
              <a:effectLst/>
              <a:latin typeface="Open Sans" panose="020B0606030504020204" pitchFamily="34" charset="0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3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DE0E460-C11A-701A-EF32-003D63BBF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has been a seismic mindset shift in Ireland over the past decade from the times of austerity post the financial crisis…from an Ireland that was kept tightly under control and given a blueprint out of a crisis to an Ireland that got through a pandemic in one piece. There is growing </a:t>
            </a:r>
            <a:r>
              <a:rPr lang="en-US" dirty="0" err="1"/>
              <a:t>realisation</a:t>
            </a:r>
            <a:r>
              <a:rPr lang="en-US" dirty="0"/>
              <a:t> that we need to shape our own future, a feeling that we can’t truly rely on others – and a renewed sense of confidence that we have the ability to forge our own path.</a:t>
            </a:r>
          </a:p>
          <a:p>
            <a:endParaRPr lang="en-US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20565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rPr>
              <a:t>Its a balancing act for brands – in which they need to be responsive to the new Ireland that is emerging, whilst ensuring that brand differentiation remains front and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rPr>
              <a:t>centre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rPr>
              <a:t>.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</a:rPr>
              <a:t>Growing pains in Ireland mean that brand voices need to carry a new confidence in ourselves and lean into being of, or from here. We aspire less and less to anything from anywhere else.</a:t>
            </a:r>
            <a:r>
              <a:rPr lang="en-US" b="1" dirty="0">
                <a:solidFill>
                  <a:prstClr val="white"/>
                </a:solidFill>
                <a:latin typeface="Work Sans"/>
              </a:rPr>
              <a:t> 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41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>
                <a:latin typeface="Work Sans" pitchFamily="2" charset="0"/>
              </a:rPr>
              <a:t>Brands can engage in conversation around topical issues that really matter to consumers – creating the potential for deeper and more meaningful brand relationships. However, it is crucial that any efforts are authentic, with tangible proof points of a brands commitment to aid consumers lives.</a:t>
            </a:r>
            <a:endParaRPr lang="en-US" sz="1200" dirty="0">
              <a:latin typeface="Work Sans" pitchFamily="2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03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>
                <a:latin typeface="Work Sans" pitchFamily="2" charset="0"/>
              </a:rPr>
              <a:t>The challenges of the last few years has trained us to endure economic and social uncertainty – with consumers more able to adapt to circumstances as they arise.</a:t>
            </a:r>
            <a:endParaRPr lang="en-US">
              <a:latin typeface="Work Sans" pitchFamily="2" charset="0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45F2D-10A8-4618-A450-023384178E4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7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050" b="1" dirty="0">
                <a:latin typeface="Work Sans" pitchFamily="2" charset="0"/>
              </a:rPr>
              <a:t>Today’s consumer is savvy – making sacrifices and looking for ways to make their money go further while ensuring they still have enough to enjoy the day-to-day. Most consumers horizons have shortened. In fact, versatility and flexibility are increasingly important. </a:t>
            </a:r>
            <a:r>
              <a:rPr lang="en-US" sz="1050" b="1" dirty="0">
                <a:latin typeface="Work Sans" pitchFamily="2" charset="0"/>
                <a:ea typeface="Verdana" pitchFamily="34" charset="0"/>
              </a:rPr>
              <a:t>Consumers are trimming back, hence the brands that can offer the most versatility will have an advantage in certain categories. Demonstrating relevance to a variety of needs/occasions has never been as powerful. </a:t>
            </a:r>
            <a:endParaRPr lang="en-IE" sz="1050" b="1" dirty="0">
              <a:latin typeface="Work Sans" pitchFamily="2" charset="0"/>
              <a:ea typeface="Verdana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32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atin typeface="Work Sans" pitchFamily="2" charset="0"/>
                <a:ea typeface="Verdana" pitchFamily="34" charset="0"/>
              </a:rPr>
              <a:t>Consumers are increasingly sensitive to price increases but also to any shortcuts brands, restaurants </a:t>
            </a:r>
            <a:r>
              <a:rPr lang="en-US" sz="1200" b="1" dirty="0">
                <a:latin typeface="Work Sans" pitchFamily="2" charset="0"/>
                <a:ea typeface="Verdana" pitchFamily="34" charset="0"/>
              </a:rPr>
              <a:t>etc</a:t>
            </a:r>
            <a:r>
              <a:rPr lang="en-US" sz="1200" b="1">
                <a:latin typeface="Work Sans" pitchFamily="2" charset="0"/>
                <a:ea typeface="Verdana" pitchFamily="34" charset="0"/>
              </a:rPr>
              <a:t> are making to their product quality or experience.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atin typeface="Work Sans" pitchFamily="2" charset="0"/>
                <a:ea typeface="Verdana" pitchFamily="34" charset="0"/>
              </a:rPr>
              <a:t>Shortcuts </a:t>
            </a:r>
            <a:r>
              <a:rPr lang="en-US" sz="1200" b="1" dirty="0">
                <a:latin typeface="Work Sans" pitchFamily="2" charset="0"/>
                <a:ea typeface="Verdana" pitchFamily="34" charset="0"/>
              </a:rPr>
              <a:t>can </a:t>
            </a:r>
            <a:r>
              <a:rPr lang="en-US" sz="1200" b="1">
                <a:latin typeface="Work Sans" pitchFamily="2" charset="0"/>
                <a:ea typeface="Verdana" pitchFamily="34" charset="0"/>
              </a:rPr>
              <a:t>be spotted – a handle with care for brands</a:t>
            </a:r>
            <a:r>
              <a:rPr lang="en-US" sz="1200" b="1" dirty="0">
                <a:latin typeface="Work Sans" pitchFamily="2" charset="0"/>
                <a:ea typeface="Verdana" pitchFamily="34" charset="0"/>
              </a:rPr>
              <a:t>. Think about some research, some proper conjoint analysis for example of brand, pack and price</a:t>
            </a:r>
            <a:r>
              <a:rPr lang="en-US" sz="1200" b="1">
                <a:latin typeface="Work Sans" pitchFamily="2" charset="0"/>
                <a:ea typeface="Verdana" pitchFamily="34" charset="0"/>
              </a:rPr>
              <a:t>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943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Work Sans" pitchFamily="2" charset="0"/>
              </a:rPr>
              <a:t>The struggle between carpe diem and prudence is real: leading to inconsistent financial philosophies.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Work Sans" pitchFamily="2" charset="0"/>
              </a:rPr>
              <a:t>Deviations from good behaviour are defended as </a:t>
            </a:r>
            <a:r>
              <a:rPr lang="en-US" sz="1200" b="1" dirty="0">
                <a:solidFill>
                  <a:srgbClr val="FFFFFF"/>
                </a:solidFill>
                <a:latin typeface="Work Sans" pitchFamily="2" charset="0"/>
              </a:rPr>
              <a:t>important for wellbeing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Work Sans" pitchFamily="2" charset="0"/>
              </a:rPr>
              <a:t> – keeping us human. </a:t>
            </a:r>
            <a:endParaRPr lang="en-US" sz="1200" b="1" i="0" dirty="0">
              <a:solidFill>
                <a:srgbClr val="000033"/>
              </a:solidFill>
              <a:effectLst/>
              <a:latin typeface="Segoe UI" panose="020B0502040204020203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3461C-FA99-416F-B778-A9E5F86186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21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43F2C7D2-2578-4F44-BBA2-C0D8276C513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1936" y="264573"/>
            <a:ext cx="8371556" cy="4614355"/>
          </a:xfrm>
          <a:prstGeom prst="rect">
            <a:avLst/>
          </a:prstGeom>
        </p:spPr>
        <p:txBody>
          <a:bodyPr/>
          <a:lstStyle>
            <a:lvl1pPr>
              <a:defRPr>
                <a:latin typeface="Work Sans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CDC916-403D-4E97-BF5D-9FE930D09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42" y="841772"/>
            <a:ext cx="2945920" cy="17907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4B33F51-7734-44D6-920A-C3CED723A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42" y="2701528"/>
            <a:ext cx="299301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Work Sans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238C0-76F3-4027-8FAC-6EB7CD42CC30}"/>
              </a:ext>
            </a:extLst>
          </p:cNvPr>
          <p:cNvSpPr txBox="1"/>
          <p:nvPr/>
        </p:nvSpPr>
        <p:spPr>
          <a:xfrm rot="5400000">
            <a:off x="8494069" y="4339649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900" b="1">
                <a:solidFill>
                  <a:schemeClr val="bg1"/>
                </a:solidFill>
                <a:latin typeface="Constantia" panose="02030602050306030303" pitchFamily="18" charset="0"/>
              </a:rPr>
              <a:t>Delve Deeper</a:t>
            </a:r>
          </a:p>
        </p:txBody>
      </p:sp>
    </p:spTree>
    <p:extLst>
      <p:ext uri="{BB962C8B-B14F-4D97-AF65-F5344CB8AC3E}">
        <p14:creationId xmlns:p14="http://schemas.microsoft.com/office/powerpoint/2010/main" val="998597122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6DDB-D4A8-43A0-8AC5-D8DEA51B3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467" y="297001"/>
            <a:ext cx="7303895" cy="27334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pic>
        <p:nvPicPr>
          <p:cNvPr id="6" name="Picture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15084980-3E7D-38B9-36A8-F5D43C3FC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282" y="0"/>
            <a:ext cx="1807718" cy="515417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749980-0BC1-7D12-1B49-2BAF05CE63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628" y="342897"/>
            <a:ext cx="626906" cy="328032"/>
          </a:xfrm>
          <a:prstGeom prst="rect">
            <a:avLst/>
          </a:prstGeom>
        </p:spPr>
      </p:pic>
      <p:sp>
        <p:nvSpPr>
          <p:cNvPr id="9" name="Espaço Reservado para Número de Slide 9">
            <a:extLst>
              <a:ext uri="{FF2B5EF4-FFF2-40B4-BE49-F238E27FC236}">
                <a16:creationId xmlns:a16="http://schemas.microsoft.com/office/drawing/2014/main" id="{9B22AFBF-DA09-3A05-F28D-8D507AB0C415}"/>
              </a:ext>
            </a:extLst>
          </p:cNvPr>
          <p:cNvSpPr txBox="1">
            <a:spLocks/>
          </p:cNvSpPr>
          <p:nvPr userDrawn="1"/>
        </p:nvSpPr>
        <p:spPr>
          <a:xfrm>
            <a:off x="63403" y="4880332"/>
            <a:ext cx="4006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/>
            <a:fld id="{F5FCCBEA-5D7C-414E-BA5A-59F19D219BB9}" type="slidenum">
              <a:rPr lang="pt-BR" sz="75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pt-BR" sz="75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32702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15084980-3E7D-38B9-36A8-F5D43C3FC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92" r="30215"/>
          <a:stretch/>
        </p:blipFill>
        <p:spPr>
          <a:xfrm>
            <a:off x="8118948" y="-10676"/>
            <a:ext cx="1025053" cy="515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86DDB-D4A8-43A0-8AC5-D8DEA51B3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467" y="297001"/>
            <a:ext cx="7303895" cy="27334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749980-0BC1-7D12-1B49-2BAF05CE63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865" y="132984"/>
            <a:ext cx="626906" cy="328032"/>
          </a:xfrm>
          <a:prstGeom prst="rect">
            <a:avLst/>
          </a:prstGeom>
        </p:spPr>
      </p:pic>
      <p:sp>
        <p:nvSpPr>
          <p:cNvPr id="9" name="Espaço Reservado para Número de Slide 9">
            <a:extLst>
              <a:ext uri="{FF2B5EF4-FFF2-40B4-BE49-F238E27FC236}">
                <a16:creationId xmlns:a16="http://schemas.microsoft.com/office/drawing/2014/main" id="{9B22AFBF-DA09-3A05-F28D-8D507AB0C415}"/>
              </a:ext>
            </a:extLst>
          </p:cNvPr>
          <p:cNvSpPr txBox="1">
            <a:spLocks/>
          </p:cNvSpPr>
          <p:nvPr userDrawn="1"/>
        </p:nvSpPr>
        <p:spPr>
          <a:xfrm>
            <a:off x="63403" y="4880332"/>
            <a:ext cx="4006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/>
            <a:fld id="{F5FCCBEA-5D7C-414E-BA5A-59F19D219BB9}" type="slidenum">
              <a:rPr lang="pt-BR" sz="75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pt-BR" sz="75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93568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7"/>
            <a:ext cx="9142914" cy="523049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1224">
              <a:latin typeface="Work Sans" pitchFamily="2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12" b="1" i="0">
                <a:solidFill>
                  <a:srgbClr val="0000CC"/>
                </a:solidFill>
                <a:latin typeface="Gill Sans MT"/>
                <a:cs typeface="Gill Sans MT"/>
              </a:defRPr>
            </a:lvl1pPr>
          </a:lstStyle>
          <a:p>
            <a:pPr marL="8637">
              <a:spcBef>
                <a:spcPts val="24"/>
              </a:spcBef>
            </a:pPr>
            <a:r>
              <a:rPr lang="en-IE">
                <a:solidFill>
                  <a:srgbClr val="FFFFFF"/>
                </a:solidFill>
              </a:rPr>
              <a:t>Brand</a:t>
            </a:r>
            <a:r>
              <a:rPr lang="en-IE" spc="82">
                <a:solidFill>
                  <a:srgbClr val="FFFFFF"/>
                </a:solidFill>
              </a:rPr>
              <a:t> </a:t>
            </a:r>
            <a:r>
              <a:rPr lang="en-IE" spc="-7">
                <a:solidFill>
                  <a:srgbClr val="FFFFFF"/>
                </a:solidFill>
              </a:rPr>
              <a:t>Guidelines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Work San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12" b="1" i="0">
                <a:solidFill>
                  <a:srgbClr val="0000CC"/>
                </a:solidFill>
                <a:latin typeface="Gill Sans MT"/>
                <a:cs typeface="Gill Sans MT"/>
              </a:defRPr>
            </a:lvl1pPr>
          </a:lstStyle>
          <a:p>
            <a:pPr marL="25912">
              <a:spcBef>
                <a:spcPts val="27"/>
              </a:spcBef>
            </a:pPr>
            <a:fld id="{81D60167-4931-47E6-BA6A-407CBD079E47}" type="slidenum">
              <a:rPr lang="en-IE" spc="17" smtClean="0">
                <a:solidFill>
                  <a:srgbClr val="FFFFFF"/>
                </a:solidFill>
              </a:rPr>
              <a:pPr marL="25912">
                <a:spcBef>
                  <a:spcPts val="27"/>
                </a:spcBef>
              </a:pPr>
              <a:t>‹#›</a:t>
            </a:fld>
            <a:endParaRPr lang="en-IE" spc="17">
              <a:solidFill>
                <a:srgbClr val="FFFFFF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1E7E4C-946A-4FC1-6C1D-FEF15BA05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8752" y="201406"/>
            <a:ext cx="527559" cy="2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28053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3238C0-76F3-4027-8FAC-6EB7CD42CC30}"/>
              </a:ext>
            </a:extLst>
          </p:cNvPr>
          <p:cNvSpPr txBox="1"/>
          <p:nvPr/>
        </p:nvSpPr>
        <p:spPr>
          <a:xfrm rot="5400000">
            <a:off x="8494069" y="4389225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900" b="1">
                <a:solidFill>
                  <a:schemeClr val="bg1"/>
                </a:solidFill>
                <a:latin typeface="Constantia" panose="02030602050306030303" pitchFamily="18" charset="0"/>
              </a:rPr>
              <a:t>Delve Deeper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935C2-E7ED-15C8-BE67-1377BA837A67}"/>
              </a:ext>
            </a:extLst>
          </p:cNvPr>
          <p:cNvSpPr txBox="1"/>
          <p:nvPr userDrawn="1"/>
        </p:nvSpPr>
        <p:spPr>
          <a:xfrm rot="5400000">
            <a:off x="8494069" y="4389225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900" b="1">
                <a:solidFill>
                  <a:schemeClr val="bg1"/>
                </a:solidFill>
                <a:latin typeface="Constantia" panose="02030602050306030303" pitchFamily="18" charset="0"/>
              </a:rPr>
              <a:t>Delve Deeper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9F80F04-E9DD-7934-C1D5-5BAA1E763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8752" y="201406"/>
            <a:ext cx="527559" cy="2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0672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2196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>
                <a:solidFill>
                  <a:srgbClr val="464749"/>
                </a:solidFill>
                <a:latin typeface="Work Sans" pitchFamily="2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to select backgroung image.</a:t>
            </a:r>
            <a:br>
              <a:rPr lang="pt-BR"/>
            </a:br>
            <a:r>
              <a:rPr lang="pt-BR"/>
              <a:t>After that, right click with your mouse and select “send to back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020" y="4081254"/>
            <a:ext cx="4074980" cy="360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rifo M" panose="02050803090505060204" pitchFamily="18" charset="0"/>
                <a:ea typeface="Cambria" panose="02040503050406030204" pitchFamily="18" charset="0"/>
              </a:defRPr>
            </a:lvl1pPr>
          </a:lstStyle>
          <a:p>
            <a:pPr lvl="0"/>
            <a:r>
              <a:rPr lang="pt-BR"/>
              <a:t>Cambria bold (size 32)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3803"/>
      </p:ext>
    </p:extLst>
  </p:cSld>
  <p:clrMapOvr>
    <a:masterClrMapping/>
  </p:clrMapOvr>
  <p:transition spd="slow">
    <p:wipe dir="r"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D188F4E-1D54-43AB-8BEB-D93FB8D26A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1936" y="264572"/>
            <a:ext cx="8371556" cy="4622330"/>
          </a:xfrm>
          <a:prstGeom prst="rect">
            <a:avLst/>
          </a:prstGeom>
        </p:spPr>
        <p:txBody>
          <a:bodyPr/>
          <a:lstStyle>
            <a:lvl1pPr>
              <a:defRPr>
                <a:latin typeface="Work Sans" pitchFamily="2" charset="0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7312454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155" y="193853"/>
            <a:ext cx="7340921" cy="277965"/>
          </a:xfrm>
          <a:prstGeom prst="rect">
            <a:avLst/>
          </a:prstGeom>
        </p:spPr>
        <p:txBody>
          <a:bodyPr/>
          <a:lstStyle>
            <a:lvl1pPr algn="l">
              <a:tabLst/>
              <a:defRPr sz="2100" b="1">
                <a:solidFill>
                  <a:schemeClr val="tx2"/>
                </a:solidFill>
                <a:latin typeface="Grifo M" panose="0205080309050506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/>
              <a:t>Cambria bold (size 28)</a:t>
            </a:r>
          </a:p>
        </p:txBody>
      </p:sp>
    </p:spTree>
    <p:extLst>
      <p:ext uri="{BB962C8B-B14F-4D97-AF65-F5344CB8AC3E}">
        <p14:creationId xmlns:p14="http://schemas.microsoft.com/office/powerpoint/2010/main" val="3937928083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B93C99-7AB1-4E6B-884B-D73D95635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827" y="698874"/>
            <a:ext cx="4207668" cy="33355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650" baseline="0">
                <a:solidFill>
                  <a:schemeClr val="tx1"/>
                </a:solidFill>
                <a:latin typeface="Work Sans" pitchFamily="2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788"/>
            </a:lvl4pPr>
            <a:lvl5pPr>
              <a:defRPr sz="9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A6293C4-80A6-E45F-F9C7-3146F01E23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3487229" cy="5143500"/>
          </a:xfrm>
          <a:solidFill>
            <a:schemeClr val="tx2"/>
          </a:solidFill>
        </p:spPr>
        <p:txBody>
          <a:bodyPr/>
          <a:lstStyle>
            <a:lvl1pPr>
              <a:defRPr>
                <a:latin typeface="Work Sans" pitchFamily="2" charset="0"/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4AECD-B3D4-177A-64F5-E4DB4947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0169" y="290531"/>
            <a:ext cx="4208859" cy="273344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46B07E-CAF6-AF9E-B9F0-32589EBCA4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90828" y="1333501"/>
            <a:ext cx="4907552" cy="259079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Work Sans" pitchFamily="2" charset="0"/>
              </a:defRPr>
            </a:lvl1pPr>
            <a:lvl2pPr>
              <a:defRPr sz="825">
                <a:latin typeface="Work Sans" pitchFamily="2" charset="0"/>
              </a:defRPr>
            </a:lvl2pPr>
            <a:lvl3pPr>
              <a:defRPr sz="1575"/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6182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line and Lis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524BC97-8ECE-664E-A0F0-D38BFAE0BE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3999" cy="4891178"/>
          </a:xfrm>
          <a:solidFill>
            <a:schemeClr val="tx2"/>
          </a:solidFill>
        </p:spPr>
        <p:txBody>
          <a:bodyPr/>
          <a:lstStyle>
            <a:lvl1pPr>
              <a:defRPr>
                <a:latin typeface="Work Sans" pitchFamily="2" charset="0"/>
              </a:defRPr>
            </a:lvl1pPr>
          </a:lstStyle>
          <a:p>
            <a:r>
              <a:rPr lang="en-GB"/>
              <a:t>Click to insert picture</a:t>
            </a:r>
          </a:p>
        </p:txBody>
      </p:sp>
      <p:pic>
        <p:nvPicPr>
          <p:cNvPr id="4" name="Picture 3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E2CE94B1-ED7D-6334-52AF-BB4A53587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rot="10800000">
            <a:off x="7302652" y="-4598"/>
            <a:ext cx="1854705" cy="48863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DF61D42-4022-F388-1FB4-EB74E2BCCF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0755" y="134984"/>
            <a:ext cx="535063" cy="234677"/>
          </a:xfrm>
          <a:prstGeom prst="rect">
            <a:avLst/>
          </a:prstGeom>
        </p:spPr>
      </p:pic>
      <p:pic>
        <p:nvPicPr>
          <p:cNvPr id="6" name="Picture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3E70D2A0-5D6C-2B2D-A7AC-B52FD3C11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rot="5400000" flipH="1">
            <a:off x="687388" y="3091081"/>
            <a:ext cx="1094504" cy="24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8525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42021" y="396603"/>
            <a:ext cx="5121855" cy="242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defRPr>
            </a:lvl1pPr>
          </a:lstStyle>
          <a:p>
            <a:pPr lvl="0"/>
            <a:r>
              <a:rPr lang="pt-BR"/>
              <a:t>Calibri font normal (size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021" y="87474"/>
            <a:ext cx="7340920" cy="277965"/>
          </a:xfrm>
          <a:prstGeom prst="rect">
            <a:avLst/>
          </a:prstGeom>
        </p:spPr>
        <p:txBody>
          <a:bodyPr/>
          <a:lstStyle>
            <a:lvl1pPr algn="l">
              <a:tabLst/>
              <a:defRPr sz="180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/>
              <a:t>Trebuchet M font normal (size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:a16="http://schemas.microsoft.com/office/drawing/2014/main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4328" y="4906820"/>
            <a:ext cx="5149712" cy="2139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50" i="1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defRPr>
            </a:lvl1pPr>
          </a:lstStyle>
          <a:p>
            <a:pPr lvl="0"/>
            <a:r>
              <a:rPr lang="pt-BR"/>
              <a:t>Calibri font normal (size 10)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331E7E49-29CE-4808-B970-EE9AFC137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32" y="4926046"/>
            <a:ext cx="172834" cy="1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007" y="193853"/>
            <a:ext cx="7340921" cy="277965"/>
          </a:xfrm>
          <a:prstGeom prst="rect">
            <a:avLst/>
          </a:prstGeom>
        </p:spPr>
        <p:txBody>
          <a:bodyPr/>
          <a:lstStyle>
            <a:lvl1pPr algn="l">
              <a:tabLst/>
              <a:defRPr sz="1950" b="1">
                <a:solidFill>
                  <a:schemeClr val="tx2"/>
                </a:solidFill>
                <a:latin typeface="Grifo M" panose="0205080309050506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/>
              <a:t>Cambria bold (size 26)</a:t>
            </a:r>
          </a:p>
        </p:txBody>
      </p:sp>
      <p:pic>
        <p:nvPicPr>
          <p:cNvPr id="6" name="Graphic 5" descr="Badge Question Mark with solid fill">
            <a:extLst>
              <a:ext uri="{FF2B5EF4-FFF2-40B4-BE49-F238E27FC236}">
                <a16:creationId xmlns:a16="http://schemas.microsoft.com/office/drawing/2014/main" id="{8D66E5D1-D4C3-1372-B704-31297D23C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518" y="4884792"/>
            <a:ext cx="188728" cy="188728"/>
          </a:xfrm>
          <a:prstGeom prst="rect">
            <a:avLst/>
          </a:prstGeom>
        </p:spPr>
      </p:pic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7DB51943-FDB2-493B-719E-D569E9ECFE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4328" y="4896129"/>
            <a:ext cx="5149712" cy="2139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750" i="0">
                <a:solidFill>
                  <a:schemeClr val="tx1"/>
                </a:solidFill>
                <a:latin typeface="Work Sans" pitchFamily="2" charset="0"/>
              </a:defRPr>
            </a:lvl1pPr>
          </a:lstStyle>
          <a:p>
            <a:pPr lvl="0"/>
            <a:r>
              <a:rPr lang="pt-BR"/>
              <a:t>Franklin Gothic Book (size 10)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95C85993-C2CD-078E-F1F8-D505E23167E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05006" y="502986"/>
            <a:ext cx="5121855" cy="242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accent1"/>
                </a:solidFill>
                <a:latin typeface="Work Sans" pitchFamily="2" charset="0"/>
              </a:defRPr>
            </a:lvl1pPr>
          </a:lstStyle>
          <a:p>
            <a:pPr lvl="0"/>
            <a:r>
              <a:rPr lang="pt-BR"/>
              <a:t>Franklin Gothic Book (size 14)</a:t>
            </a:r>
          </a:p>
        </p:txBody>
      </p:sp>
    </p:spTree>
    <p:extLst>
      <p:ext uri="{BB962C8B-B14F-4D97-AF65-F5344CB8AC3E}">
        <p14:creationId xmlns:p14="http://schemas.microsoft.com/office/powerpoint/2010/main" val="2763657492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vy propos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2AA59E1-37D9-A525-A2A6-8B53A01BD494}"/>
              </a:ext>
            </a:extLst>
          </p:cNvPr>
          <p:cNvSpPr txBox="1"/>
          <p:nvPr userDrawn="1"/>
        </p:nvSpPr>
        <p:spPr>
          <a:xfrm>
            <a:off x="7435648" y="4930691"/>
            <a:ext cx="18085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600">
                <a:solidFill>
                  <a:srgbClr val="4B4BFF"/>
                </a:solidFill>
                <a:latin typeface="Work Sans" pitchFamily="2" charset="0"/>
                <a:cs typeface="Arial" panose="020B0604020202020204" pitchFamily="34" charset="0"/>
              </a:rPr>
              <a:t>J.22xxx |Apr 2022 | B&amp;A template| Proposal</a:t>
            </a:r>
          </a:p>
        </p:txBody>
      </p:sp>
      <p:sp>
        <p:nvSpPr>
          <p:cNvPr id="9" name="Espaço Reservado para Número de Slide 9">
            <a:extLst>
              <a:ext uri="{FF2B5EF4-FFF2-40B4-BE49-F238E27FC236}">
                <a16:creationId xmlns:a16="http://schemas.microsoft.com/office/drawing/2014/main" id="{9B22AFBF-DA09-3A05-F28D-8D507AB0C415}"/>
              </a:ext>
            </a:extLst>
          </p:cNvPr>
          <p:cNvSpPr txBox="1">
            <a:spLocks/>
          </p:cNvSpPr>
          <p:nvPr userDrawn="1"/>
        </p:nvSpPr>
        <p:spPr>
          <a:xfrm>
            <a:off x="63403" y="4880332"/>
            <a:ext cx="4006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/>
            <a:fld id="{F5FCCBEA-5D7C-414E-BA5A-59F19D219BB9}" type="slidenum">
              <a:rPr lang="pt-BR" sz="750" i="1" smtClean="0">
                <a:solidFill>
                  <a:srgbClr val="002060"/>
                </a:solidFill>
                <a:latin typeface="Work Sans" pitchFamily="2" charset="0"/>
                <a:cs typeface="Arial" panose="020B0604020202020204" pitchFamily="34" charset="0"/>
              </a:rPr>
              <a:pPr algn="l"/>
              <a:t>‹#›</a:t>
            </a:fld>
            <a:endParaRPr lang="pt-BR" sz="750" i="1">
              <a:solidFill>
                <a:srgbClr val="002060"/>
              </a:solidFill>
              <a:latin typeface="Work Sans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E68E5E1-80F9-961A-AB25-E9A32FAE59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3353" y="-2264"/>
            <a:ext cx="7598003" cy="4802864"/>
          </a:xfrm>
          <a:solidFill>
            <a:schemeClr val="tx2"/>
          </a:solidFill>
        </p:spPr>
        <p:txBody>
          <a:bodyPr/>
          <a:lstStyle>
            <a:lvl1pPr>
              <a:defRPr>
                <a:latin typeface="Work Sans" pitchFamily="2" charset="0"/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05515C-B46E-E563-0088-26A3154BCD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247" y="1424078"/>
            <a:ext cx="8549878" cy="2895600"/>
          </a:xfrm>
          <a:prstGeom prst="rect">
            <a:avLst/>
          </a:prstGeom>
        </p:spPr>
        <p:txBody>
          <a:bodyPr/>
          <a:lstStyle>
            <a:lvl1pPr>
              <a:defRPr sz="1575">
                <a:latin typeface="Work Sans" pitchFamily="2" charset="0"/>
              </a:defRPr>
            </a:lvl1pPr>
            <a:lvl2pPr>
              <a:defRPr>
                <a:latin typeface="Work Sans" pitchFamily="2" charset="0"/>
              </a:defRPr>
            </a:lvl2pPr>
            <a:lvl3pPr>
              <a:defRPr sz="1575">
                <a:latin typeface="Work Sans" pitchFamily="2" charset="0"/>
              </a:defRPr>
            </a:lvl3pPr>
            <a:lvl4pPr>
              <a:defRPr>
                <a:latin typeface="Work Sans" pitchFamily="2" charset="0"/>
              </a:defRPr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417315-48F9-9580-FBC7-152D4B507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79" y="1493916"/>
            <a:ext cx="7303895" cy="27334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pic>
        <p:nvPicPr>
          <p:cNvPr id="2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210A839-B41B-9C50-C8D0-97CF62FA85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10" y="132346"/>
            <a:ext cx="449004" cy="1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0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MSI 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3714750"/>
            <a:ext cx="2569765" cy="85607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70254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75"/>
          <p:cNvSpPr txBox="1">
            <a:spLocks noGrp="1"/>
          </p:cNvSpPr>
          <p:nvPr>
            <p:ph type="sldNum" idx="12"/>
          </p:nvPr>
        </p:nvSpPr>
        <p:spPr>
          <a:xfrm>
            <a:off x="0" y="4884898"/>
            <a:ext cx="5487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15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08"/>
          <p:cNvSpPr txBox="1">
            <a:spLocks noGrp="1"/>
          </p:cNvSpPr>
          <p:nvPr>
            <p:ph type="sldNum" idx="12"/>
          </p:nvPr>
        </p:nvSpPr>
        <p:spPr>
          <a:xfrm>
            <a:off x="0" y="4884898"/>
            <a:ext cx="548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2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47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s 2 1">
  <p:cSld name="Section Headlines 2 1">
    <p:bg>
      <p:bgPr>
        <a:solidFill>
          <a:schemeClr val="lt2"/>
        </a:solid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7"/>
          <p:cNvSpPr/>
          <p:nvPr/>
        </p:nvSpPr>
        <p:spPr>
          <a:xfrm>
            <a:off x="0" y="0"/>
            <a:ext cx="9144000" cy="5143800"/>
          </a:xfrm>
          <a:prstGeom prst="rect">
            <a:avLst/>
          </a:prstGeom>
          <a:solidFill>
            <a:srgbClr val="2F2F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77"/>
          <p:cNvSpPr txBox="1">
            <a:spLocks noGrp="1"/>
          </p:cNvSpPr>
          <p:nvPr>
            <p:ph type="title"/>
          </p:nvPr>
        </p:nvSpPr>
        <p:spPr>
          <a:xfrm>
            <a:off x="671600" y="1413926"/>
            <a:ext cx="4611600" cy="18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Georgia"/>
              <a:buNone/>
              <a:defRPr sz="1400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51" name="Google Shape;851;p77"/>
          <p:cNvSpPr txBox="1">
            <a:spLocks noGrp="1"/>
          </p:cNvSpPr>
          <p:nvPr>
            <p:ph type="body" idx="1"/>
          </p:nvPr>
        </p:nvSpPr>
        <p:spPr>
          <a:xfrm>
            <a:off x="671600" y="3664224"/>
            <a:ext cx="46116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DM Serif Display"/>
              <a:buNone/>
              <a:defRPr sz="1600" i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L="914378" lvl="1" indent="-228594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lvl="2" indent="-228594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lvl="3" indent="-22859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lvl="4" indent="-22859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67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187" y="193853"/>
            <a:ext cx="7340921" cy="277965"/>
          </a:xfrm>
          <a:prstGeom prst="rect">
            <a:avLst/>
          </a:prstGeom>
        </p:spPr>
        <p:txBody>
          <a:bodyPr/>
          <a:lstStyle>
            <a:lvl1pPr algn="l">
              <a:tabLst/>
              <a:defRPr sz="1950" b="1">
                <a:solidFill>
                  <a:schemeClr val="tx2"/>
                </a:solidFill>
                <a:latin typeface="Grifo M" panose="0205080309050506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/>
              <a:t>Cambria bold (size 26)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95C85993-C2CD-078E-F1F8-D505E23167E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56186" y="502986"/>
            <a:ext cx="5121855" cy="242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accent1"/>
                </a:solidFill>
                <a:latin typeface="Work Sans" pitchFamily="2" charset="0"/>
              </a:defRPr>
            </a:lvl1pPr>
          </a:lstStyle>
          <a:p>
            <a:pPr lvl="0"/>
            <a:r>
              <a:rPr lang="pt-BR"/>
              <a:t>Franklin Gothic Book (size 14)</a:t>
            </a:r>
          </a:p>
        </p:txBody>
      </p:sp>
    </p:spTree>
    <p:extLst>
      <p:ext uri="{BB962C8B-B14F-4D97-AF65-F5344CB8AC3E}">
        <p14:creationId xmlns:p14="http://schemas.microsoft.com/office/powerpoint/2010/main" val="180817904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187" y="193853"/>
            <a:ext cx="7340921" cy="277965"/>
          </a:xfrm>
          <a:prstGeom prst="rect">
            <a:avLst/>
          </a:prstGeom>
        </p:spPr>
        <p:txBody>
          <a:bodyPr/>
          <a:lstStyle>
            <a:lvl1pPr algn="l">
              <a:tabLst/>
              <a:defRPr sz="1950" b="1">
                <a:solidFill>
                  <a:schemeClr val="tx2"/>
                </a:solidFill>
                <a:latin typeface="Grifo M" panose="0205080309050506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/>
              <a:t>Cambria bold (size 26)</a:t>
            </a:r>
          </a:p>
        </p:txBody>
      </p:sp>
    </p:spTree>
    <p:extLst>
      <p:ext uri="{BB962C8B-B14F-4D97-AF65-F5344CB8AC3E}">
        <p14:creationId xmlns:p14="http://schemas.microsoft.com/office/powerpoint/2010/main" val="182786028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897" y="193853"/>
            <a:ext cx="7340921" cy="277965"/>
          </a:xfrm>
          <a:prstGeom prst="rect">
            <a:avLst/>
          </a:prstGeom>
        </p:spPr>
        <p:txBody>
          <a:bodyPr/>
          <a:lstStyle>
            <a:lvl1pPr algn="l">
              <a:tabLst/>
              <a:defRPr sz="1950" b="1">
                <a:solidFill>
                  <a:schemeClr val="tx2"/>
                </a:solidFill>
                <a:latin typeface="Grifo M" panose="0205080309050506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/>
              <a:t>Cambria bold (size 28)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8EA3C-A4C3-D578-432A-490B10FB3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8" y="925033"/>
            <a:ext cx="8213621" cy="3432656"/>
          </a:xfrm>
          <a:prstGeom prst="rect">
            <a:avLst/>
          </a:prstGeom>
        </p:spPr>
        <p:txBody>
          <a:bodyPr/>
          <a:lstStyle>
            <a:lvl1pPr>
              <a:lnSpc>
                <a:spcPct val="105000"/>
              </a:lnSpc>
              <a:spcAft>
                <a:spcPts val="450"/>
              </a:spcAft>
              <a:defRPr sz="1200">
                <a:solidFill>
                  <a:schemeClr val="tx1"/>
                </a:solidFill>
                <a:latin typeface="Work Sans" pitchFamily="2" charset="0"/>
              </a:defRPr>
            </a:lvl1pPr>
            <a:lvl2pPr marL="540000" indent="-214313">
              <a:lnSpc>
                <a:spcPct val="105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Work Sans" pitchFamily="2" charset="0"/>
              </a:defRPr>
            </a:lvl2pPr>
            <a:lvl3pPr>
              <a:defRPr sz="1575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6413859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636" y="241702"/>
            <a:ext cx="7340920" cy="27796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lang="pt-BR" sz="1950" b="1" kern="1200" dirty="0">
                <a:solidFill>
                  <a:schemeClr val="tx2"/>
                </a:solidFill>
                <a:latin typeface="Grifo M" panose="02050803090505060204" pitchFamily="18" charset="0"/>
                <a:ea typeface="+mj-ea"/>
                <a:cs typeface="+mj-cs"/>
              </a:defRPr>
            </a:lvl1pPr>
          </a:lstStyle>
          <a:p>
            <a:r>
              <a:rPr lang="pt-BR"/>
              <a:t>Cambria font normal (size 26)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46EA81-0DC5-4F7E-811B-8679B853B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72" y="933513"/>
            <a:ext cx="8145604" cy="3619880"/>
          </a:xfrm>
          <a:prstGeom prst="rect">
            <a:avLst/>
          </a:prstGeom>
        </p:spPr>
        <p:txBody>
          <a:bodyPr>
            <a:noAutofit/>
          </a:bodyPr>
          <a:lstStyle>
            <a:lvl1pPr marL="135731" indent="-135731" algn="l" rtl="0" fontAlgn="base">
              <a:lnSpc>
                <a:spcPct val="105000"/>
              </a:lnSpc>
              <a:spcBef>
                <a:spcPts val="45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Verdana" pitchFamily="34" charset="0"/>
              <a:buChar char="●"/>
              <a:defRPr lang="en-US" sz="1200" kern="1200" noProof="0" dirty="0">
                <a:solidFill>
                  <a:schemeClr val="tx1"/>
                </a:solidFill>
                <a:latin typeface="Work Sans" pitchFamily="2" charset="0"/>
                <a:ea typeface="Verdana" pitchFamily="34" charset="0"/>
                <a:cs typeface="Verdana" pitchFamily="34" charset="0"/>
              </a:defRPr>
            </a:lvl1pPr>
            <a:lvl2pPr marL="501175" indent="-192748" algn="l" rtl="0" fontAlgn="base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v"/>
              <a:defRPr lang="en-US" sz="1200" kern="1200" noProof="0" dirty="0">
                <a:solidFill>
                  <a:schemeClr val="tx1"/>
                </a:solidFill>
                <a:latin typeface="Work Sans" pitchFamily="2" charset="0"/>
                <a:ea typeface="Verdana" pitchFamily="34" charset="0"/>
                <a:cs typeface="Verdana" pitchFamily="34" charset="0"/>
              </a:defRPr>
            </a:lvl2pPr>
            <a:lvl3pPr marL="857250" indent="-171450" algn="l" rtl="0" fontAlgn="base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lang="en-US" sz="1200" kern="1200" noProof="0" dirty="0">
                <a:solidFill>
                  <a:schemeClr val="tx1"/>
                </a:solidFill>
                <a:latin typeface="Work Sans" pitchFamily="2" charset="0"/>
                <a:ea typeface="Verdana" pitchFamily="34" charset="0"/>
                <a:cs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ts val="310"/>
              </a:spcBef>
              <a:spcAft>
                <a:spcPts val="310"/>
              </a:spcAft>
              <a:buClr>
                <a:schemeClr val="bg2">
                  <a:lumMod val="75000"/>
                </a:schemeClr>
              </a:buClr>
              <a:buSzPct val="80000"/>
              <a:defRPr lang="en-US" sz="1200" kern="1200" noProof="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ts val="310"/>
              </a:spcBef>
              <a:spcAft>
                <a:spcPts val="310"/>
              </a:spcAft>
              <a:buClr>
                <a:schemeClr val="bg2">
                  <a:lumMod val="75000"/>
                </a:schemeClr>
              </a:buClr>
              <a:buSzPct val="80000"/>
              <a:defRPr lang="en-GB" sz="1200" kern="1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5098809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6DDB-D4A8-43A0-8AC5-D8DEA51B3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58" y="456043"/>
            <a:ext cx="2699397" cy="294407"/>
          </a:xfrm>
        </p:spPr>
        <p:txBody>
          <a:bodyPr wrap="square">
            <a:spAutoFit/>
          </a:bodyPr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A187E84-94D1-D1C8-0F33-FE4F18C8BB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36332" y="0"/>
            <a:ext cx="4207669" cy="484872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latin typeface="Work Sans" pitchFamily="2" charset="0"/>
              </a:defRPr>
            </a:lvl1pPr>
          </a:lstStyle>
          <a:p>
            <a:r>
              <a:rPr lang="en-GB"/>
              <a:t>Click to insert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3DF877-C8B4-7BAB-A916-5C0C67F59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159" y="933513"/>
            <a:ext cx="4207669" cy="3619880"/>
          </a:xfrm>
          <a:prstGeom prst="rect">
            <a:avLst/>
          </a:prstGeom>
        </p:spPr>
        <p:txBody>
          <a:bodyPr>
            <a:noAutofit/>
          </a:bodyPr>
          <a:lstStyle>
            <a:lvl1pPr marL="135731" indent="-135731" algn="l" rtl="0" fontAlgn="base">
              <a:lnSpc>
                <a:spcPct val="105000"/>
              </a:lnSpc>
              <a:spcBef>
                <a:spcPts val="45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Verdana" pitchFamily="34" charset="0"/>
              <a:buChar char="●"/>
              <a:defRPr lang="en-US" sz="1200" kern="1200" noProof="0" dirty="0">
                <a:solidFill>
                  <a:schemeClr val="tx1"/>
                </a:solidFill>
                <a:latin typeface="Work Sans" pitchFamily="2" charset="0"/>
                <a:ea typeface="Verdana" pitchFamily="34" charset="0"/>
                <a:cs typeface="Verdana" pitchFamily="34" charset="0"/>
              </a:defRPr>
            </a:lvl1pPr>
            <a:lvl2pPr marL="501175" indent="-192748" algn="l" rtl="0" fontAlgn="base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v"/>
              <a:defRPr lang="en-US" sz="1200" kern="1200" noProof="0" dirty="0">
                <a:solidFill>
                  <a:schemeClr val="tx1"/>
                </a:solidFill>
                <a:latin typeface="Work Sans" pitchFamily="2" charset="0"/>
                <a:ea typeface="Verdana" pitchFamily="34" charset="0"/>
                <a:cs typeface="Verdana" pitchFamily="34" charset="0"/>
              </a:defRPr>
            </a:lvl2pPr>
            <a:lvl3pPr marL="857250" indent="-171450" algn="l" rtl="0" fontAlgn="base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lang="en-US" sz="1200" kern="1200" noProof="0" dirty="0">
                <a:solidFill>
                  <a:schemeClr val="tx1"/>
                </a:solidFill>
                <a:latin typeface="Work Sans" pitchFamily="2" charset="0"/>
                <a:ea typeface="Verdana" pitchFamily="34" charset="0"/>
                <a:cs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ts val="310"/>
              </a:spcBef>
              <a:spcAft>
                <a:spcPts val="310"/>
              </a:spcAft>
              <a:buClr>
                <a:schemeClr val="bg2">
                  <a:lumMod val="75000"/>
                </a:schemeClr>
              </a:buClr>
              <a:buSzPct val="80000"/>
              <a:defRPr lang="en-US" sz="1200" kern="1200" noProof="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ts val="310"/>
              </a:spcBef>
              <a:spcAft>
                <a:spcPts val="310"/>
              </a:spcAft>
              <a:buClr>
                <a:schemeClr val="bg2">
                  <a:lumMod val="75000"/>
                </a:schemeClr>
              </a:buClr>
              <a:buSzPct val="80000"/>
              <a:defRPr lang="en-GB" sz="1200" kern="1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85027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6DDB-D4A8-43A0-8AC5-D8DEA51B3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467" y="297001"/>
            <a:ext cx="7303895" cy="27334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4598528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6DDB-D4A8-43A0-8AC5-D8DEA51B3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467" y="297001"/>
            <a:ext cx="7303895" cy="27334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749980-0BC1-7D12-1B49-2BAF05CE6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099" y="43315"/>
            <a:ext cx="731084" cy="382544"/>
          </a:xfrm>
          <a:prstGeom prst="rect">
            <a:avLst/>
          </a:prstGeom>
        </p:spPr>
      </p:pic>
      <p:sp>
        <p:nvSpPr>
          <p:cNvPr id="9" name="Espaço Reservado para Número de Slide 9">
            <a:extLst>
              <a:ext uri="{FF2B5EF4-FFF2-40B4-BE49-F238E27FC236}">
                <a16:creationId xmlns:a16="http://schemas.microsoft.com/office/drawing/2014/main" id="{9B22AFBF-DA09-3A05-F28D-8D507AB0C415}"/>
              </a:ext>
            </a:extLst>
          </p:cNvPr>
          <p:cNvSpPr txBox="1">
            <a:spLocks/>
          </p:cNvSpPr>
          <p:nvPr userDrawn="1"/>
        </p:nvSpPr>
        <p:spPr>
          <a:xfrm>
            <a:off x="63403" y="4880332"/>
            <a:ext cx="4006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/>
            <a:fld id="{F5FCCBEA-5D7C-414E-BA5A-59F19D219BB9}" type="slidenum">
              <a:rPr lang="pt-BR" sz="75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pt-BR" sz="75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73176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customXml" Target="../ink/ink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 userDrawn="1">
            <p:ph type="title"/>
          </p:nvPr>
        </p:nvSpPr>
        <p:spPr bwMode="black">
          <a:xfrm>
            <a:off x="296467" y="297001"/>
            <a:ext cx="7887845" cy="5984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title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DB6BE1-D20B-4266-AAD8-9BF78AF316D4}"/>
                  </a:ext>
                </a:extLst>
              </p14:cNvPr>
              <p14:cNvContentPartPr/>
              <p14:nvPr userDrawn="1"/>
            </p14:nvContentPartPr>
            <p14:xfrm>
              <a:off x="-182927" y="1226107"/>
              <a:ext cx="4860" cy="27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DB6BE1-D20B-4266-AAD8-9BF78AF316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191606" y="1219357"/>
                <a:ext cx="21870" cy="135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EE22FA4-5CE8-7183-21BA-381A0600997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225" y="110390"/>
            <a:ext cx="684239" cy="373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28332-6EF4-CF8B-99C9-FE20363E766A}"/>
              </a:ext>
            </a:extLst>
          </p:cNvPr>
          <p:cNvSpPr txBox="1"/>
          <p:nvPr userDrawn="1"/>
        </p:nvSpPr>
        <p:spPr>
          <a:xfrm>
            <a:off x="7399543" y="4894043"/>
            <a:ext cx="178606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600">
                <a:solidFill>
                  <a:srgbClr val="4B4BFF"/>
                </a:solidFill>
                <a:latin typeface="Work Sans" pitchFamily="2" charset="0"/>
                <a:cs typeface="Arial" panose="020B0604020202020204" pitchFamily="34" charset="0"/>
              </a:rPr>
              <a:t>J.224218 | Q1 2023 | B&amp;A Sign of the Times</a:t>
            </a:r>
          </a:p>
        </p:txBody>
      </p:sp>
      <p:sp>
        <p:nvSpPr>
          <p:cNvPr id="6" name="Espaço Reservado para Número de Slide 9">
            <a:extLst>
              <a:ext uri="{FF2B5EF4-FFF2-40B4-BE49-F238E27FC236}">
                <a16:creationId xmlns:a16="http://schemas.microsoft.com/office/drawing/2014/main" id="{42EDC7F4-E059-BDB6-3033-5082B41234C9}"/>
              </a:ext>
            </a:extLst>
          </p:cNvPr>
          <p:cNvSpPr txBox="1">
            <a:spLocks/>
          </p:cNvSpPr>
          <p:nvPr userDrawn="1"/>
        </p:nvSpPr>
        <p:spPr>
          <a:xfrm>
            <a:off x="104965" y="4845697"/>
            <a:ext cx="4006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/>
            <a:fld id="{F5FCCBEA-5D7C-414E-BA5A-59F19D219BB9}" type="slidenum">
              <a:rPr lang="pt-BR" sz="75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pt-BR" sz="75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8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p:transition spd="slow">
    <p:wipe dir="r"/>
  </p:transition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50" b="1" kern="1200" spc="-23" baseline="0">
          <a:solidFill>
            <a:schemeClr val="tx2"/>
          </a:solidFill>
          <a:latin typeface="Grifo M" panose="02050803090505060204" pitchFamily="18" charset="0"/>
          <a:ea typeface="Cambria" panose="02040503050406030204" pitchFamily="18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95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95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0" indent="0" algn="l" defTabSz="685800" rtl="0" eaLnBrk="1" latinLnBrk="0" hangingPunct="1">
        <a:lnSpc>
          <a:spcPct val="95000"/>
        </a:lnSpc>
        <a:spcBef>
          <a:spcPts val="0"/>
        </a:spcBef>
        <a:spcAft>
          <a:spcPts val="1575"/>
        </a:spcAft>
        <a:buFont typeface="TESCO Modern" panose="02000506030000020004" pitchFamily="2" charset="0"/>
        <a:buNone/>
        <a:defRPr sz="1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0" marR="0" indent="0" algn="l" defTabSz="6858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1350"/>
        </a:spcAft>
        <a:buFont typeface="+mj-lt"/>
        <a:buNone/>
        <a:tabLst>
          <a:tab pos="67866" algn="l"/>
        </a:tabLst>
        <a:defRPr sz="1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0000FF"/>
          </p15:clr>
        </p15:guide>
        <p15:guide id="2" pos="7680">
          <p15:clr>
            <a:srgbClr val="0000FF"/>
          </p15:clr>
        </p15:guide>
        <p15:guide id="3" pos="248">
          <p15:clr>
            <a:srgbClr val="0000FF"/>
          </p15:clr>
        </p15:guide>
        <p15:guide id="4" pos="744">
          <p15:clr>
            <a:srgbClr val="0000FF"/>
          </p15:clr>
        </p15:guide>
        <p15:guide id="5" pos="856">
          <p15:clr>
            <a:srgbClr val="0000FF"/>
          </p15:clr>
        </p15:guide>
        <p15:guide id="6" pos="1352">
          <p15:clr>
            <a:srgbClr val="0000FF"/>
          </p15:clr>
        </p15:guide>
        <p15:guide id="7" pos="1464">
          <p15:clr>
            <a:srgbClr val="0000FF"/>
          </p15:clr>
        </p15:guide>
        <p15:guide id="8" pos="1960">
          <p15:clr>
            <a:srgbClr val="0000FF"/>
          </p15:clr>
        </p15:guide>
        <p15:guide id="9" pos="2072">
          <p15:clr>
            <a:srgbClr val="0000FF"/>
          </p15:clr>
        </p15:guide>
        <p15:guide id="10" pos="2568">
          <p15:clr>
            <a:srgbClr val="0000FF"/>
          </p15:clr>
        </p15:guide>
        <p15:guide id="11" pos="2680">
          <p15:clr>
            <a:srgbClr val="0000FF"/>
          </p15:clr>
        </p15:guide>
        <p15:guide id="12" pos="3176">
          <p15:clr>
            <a:srgbClr val="0000FF"/>
          </p15:clr>
        </p15:guide>
        <p15:guide id="13" pos="3288">
          <p15:clr>
            <a:srgbClr val="0000FF"/>
          </p15:clr>
        </p15:guide>
        <p15:guide id="14" pos="3784">
          <p15:clr>
            <a:srgbClr val="0000FF"/>
          </p15:clr>
        </p15:guide>
        <p15:guide id="15" pos="3896">
          <p15:clr>
            <a:srgbClr val="0000FF"/>
          </p15:clr>
        </p15:guide>
        <p15:guide id="16" pos="4392">
          <p15:clr>
            <a:srgbClr val="0000FF"/>
          </p15:clr>
        </p15:guide>
        <p15:guide id="17" pos="4496">
          <p15:clr>
            <a:srgbClr val="0000FF"/>
          </p15:clr>
        </p15:guide>
        <p15:guide id="18" pos="5000">
          <p15:clr>
            <a:srgbClr val="0000FF"/>
          </p15:clr>
        </p15:guide>
        <p15:guide id="19" pos="5112">
          <p15:clr>
            <a:srgbClr val="0000FF"/>
          </p15:clr>
        </p15:guide>
        <p15:guide id="20" pos="5608">
          <p15:clr>
            <a:srgbClr val="0000FF"/>
          </p15:clr>
        </p15:guide>
        <p15:guide id="21" pos="5720">
          <p15:clr>
            <a:srgbClr val="0000FF"/>
          </p15:clr>
        </p15:guide>
        <p15:guide id="22" pos="6216">
          <p15:clr>
            <a:srgbClr val="0000FF"/>
          </p15:clr>
        </p15:guide>
        <p15:guide id="23" pos="6328">
          <p15:clr>
            <a:srgbClr val="0000FF"/>
          </p15:clr>
        </p15:guide>
        <p15:guide id="24" pos="6824">
          <p15:clr>
            <a:srgbClr val="0000FF"/>
          </p15:clr>
        </p15:guide>
        <p15:guide id="25" pos="6936">
          <p15:clr>
            <a:srgbClr val="0000FF"/>
          </p15:clr>
        </p15:guide>
        <p15:guide id="26" pos="7432">
          <p15:clr>
            <a:srgbClr val="0000FF"/>
          </p15:clr>
        </p15:guide>
        <p15:guide id="27" orient="horz">
          <p15:clr>
            <a:srgbClr val="0000FF"/>
          </p15:clr>
        </p15:guide>
        <p15:guide id="28" orient="horz" pos="4320">
          <p15:clr>
            <a:srgbClr val="0000FF"/>
          </p15:clr>
        </p15:guide>
        <p15:guide id="29" orient="horz" pos="248">
          <p15:clr>
            <a:srgbClr val="0000FF"/>
          </p15:clr>
        </p15:guide>
        <p15:guide id="30" orient="horz" pos="3552">
          <p15:clr>
            <a:srgbClr val="0000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" y="4334822"/>
            <a:ext cx="1237393" cy="4265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riangle"/>
          <p:cNvSpPr/>
          <p:nvPr/>
        </p:nvSpPr>
        <p:spPr>
          <a:xfrm>
            <a:off x="7715036" y="3715719"/>
            <a:ext cx="1428370" cy="1430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85A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37" y="4905375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58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</p:sldLayoutIdLst>
  <p:transition spd="med"/>
  <p:txStyles>
    <p:title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56.jpe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32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emf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resentation Title…"/>
          <p:cNvSpPr txBox="1"/>
          <p:nvPr/>
        </p:nvSpPr>
        <p:spPr>
          <a:xfrm>
            <a:off x="3066691" y="1509713"/>
            <a:ext cx="5615348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>
                <a:solidFill>
                  <a:srgbClr val="FFFFFF"/>
                </a:solidFill>
                <a:latin typeface="Geomanist"/>
                <a:ea typeface="Geomanist"/>
                <a:cs typeface="Geomanist"/>
                <a:sym typeface="Geomanist"/>
              </a:defRPr>
            </a:pPr>
            <a:r>
              <a:rPr kumimoji="0" lang="en-IE" sz="4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"/>
                <a:sym typeface="Geomanist"/>
              </a:rPr>
              <a:t>Luke Reaper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manist"/>
              <a:sym typeface="Geomanist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>
                <a:solidFill>
                  <a:srgbClr val="FFFFFF"/>
                </a:solidFill>
                <a:latin typeface="Geomanist"/>
                <a:ea typeface="Geomanist"/>
                <a:cs typeface="Geomanist"/>
                <a:sym typeface="Geomanist"/>
              </a:defRPr>
            </a:pPr>
            <a:r>
              <a:rPr kumimoji="0" lang="en-IE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anist"/>
                <a:sym typeface="Geomanist"/>
              </a:rPr>
              <a:t>B&amp;A</a:t>
            </a:r>
            <a:endParaRPr kumimoji="0" lang="en-IE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manist"/>
              <a:sym typeface="Geomanist"/>
            </a:endParaRPr>
          </a:p>
        </p:txBody>
      </p:sp>
      <p:sp>
        <p:nvSpPr>
          <p:cNvPr id="64" name="01.01.2019"/>
          <p:cNvSpPr txBox="1"/>
          <p:nvPr/>
        </p:nvSpPr>
        <p:spPr>
          <a:xfrm>
            <a:off x="8557777" y="4257675"/>
            <a:ext cx="38537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>
            <a:spAutoFit/>
          </a:bodyPr>
          <a:lstStyle>
            <a:lvl1pPr algn="r">
              <a:defRPr sz="6000" b="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manist Light"/>
              <a:sym typeface="Geomanist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48A7E-A743-306E-0526-4F56B7F49D15}"/>
              </a:ext>
            </a:extLst>
          </p:cNvPr>
          <p:cNvSpPr txBox="1"/>
          <p:nvPr/>
        </p:nvSpPr>
        <p:spPr>
          <a:xfrm>
            <a:off x="2143370" y="4694805"/>
            <a:ext cx="655982" cy="3308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6191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Venue Sponsors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8F570-92AE-416D-DC6C-55ADE5B54CE9}"/>
              </a:ext>
            </a:extLst>
          </p:cNvPr>
          <p:cNvSpPr txBox="1"/>
          <p:nvPr/>
        </p:nvSpPr>
        <p:spPr>
          <a:xfrm>
            <a:off x="344892" y="4694805"/>
            <a:ext cx="655982" cy="3308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6191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Event Sponsors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18AD3-396C-EA76-6D3B-38DD9C48DA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9352" y="4677809"/>
            <a:ext cx="1626359" cy="341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D9CD3-A5CF-9671-5E7B-998A7DEE2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42" y="4642396"/>
            <a:ext cx="885359" cy="4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ll, person, floor, indoor&#10;&#10;Description automatically generated">
            <a:extLst>
              <a:ext uri="{FF2B5EF4-FFF2-40B4-BE49-F238E27FC236}">
                <a16:creationId xmlns:a16="http://schemas.microsoft.com/office/drawing/2014/main" id="{FFFC4BAE-A5E7-643C-9056-521BAD3CF9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595" y="7478"/>
            <a:ext cx="4463720" cy="5231272"/>
          </a:xfrm>
          <a:prstGeom prst="rect">
            <a:avLst/>
          </a:prstGeom>
        </p:spPr>
      </p:pic>
      <p:pic>
        <p:nvPicPr>
          <p:cNvPr id="13" name="Picture 12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DDC7BFF5-F73C-F025-147A-91F5CBCDA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4399" y="-23671"/>
            <a:ext cx="8349916" cy="5262421"/>
          </a:xfrm>
          <a:prstGeom prst="rect">
            <a:avLst/>
          </a:prstGeom>
        </p:spPr>
      </p:pic>
      <p:sp>
        <p:nvSpPr>
          <p:cNvPr id="18" name="object 6">
            <a:extLst>
              <a:ext uri="{FF2B5EF4-FFF2-40B4-BE49-F238E27FC236}">
                <a16:creationId xmlns:a16="http://schemas.microsoft.com/office/drawing/2014/main" id="{5184AD2F-6873-C76A-77EB-93C74FA5139A}"/>
              </a:ext>
            </a:extLst>
          </p:cNvPr>
          <p:cNvSpPr txBox="1"/>
          <p:nvPr/>
        </p:nvSpPr>
        <p:spPr>
          <a:xfrm>
            <a:off x="673768" y="1182558"/>
            <a:ext cx="3441032" cy="2459059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8637" marR="3455" defTabSz="342900">
              <a:lnSpc>
                <a:spcPct val="90000"/>
              </a:lnSpc>
              <a:spcBef>
                <a:spcPts val="71"/>
              </a:spcBef>
              <a:spcAft>
                <a:spcPts val="450"/>
              </a:spcAft>
            </a:pPr>
            <a:r>
              <a:rPr lang="en-IE" sz="3900" b="1">
                <a:solidFill>
                  <a:srgbClr val="FFFFFF"/>
                </a:solidFill>
                <a:latin typeface="Grifo M" panose="02050803090505060204" pitchFamily="18" charset="0"/>
              </a:rPr>
              <a:t>Trained to endure</a:t>
            </a:r>
          </a:p>
          <a:p>
            <a:pPr marL="8637" marR="3455" defTabSz="342900">
              <a:spcBef>
                <a:spcPts val="71"/>
              </a:spcBef>
            </a:pPr>
            <a:r>
              <a:rPr lang="en-US" sz="210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</a:rPr>
              <a:t>Despite a challenging economic climate, we have learned how to navigate choppy waters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A29950C-ADF7-F6F8-982C-8EDA54BA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0843" y="311423"/>
            <a:ext cx="702500" cy="30811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C22363E0-A7FF-6505-242A-B746DBBD2315}"/>
              </a:ext>
            </a:extLst>
          </p:cNvPr>
          <p:cNvSpPr txBox="1"/>
          <p:nvPr/>
        </p:nvSpPr>
        <p:spPr>
          <a:xfrm>
            <a:off x="8627573" y="3243774"/>
            <a:ext cx="397929" cy="16651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8637" defTabSz="342900">
              <a:lnSpc>
                <a:spcPts val="3530"/>
              </a:lnSpc>
            </a:pPr>
            <a:r>
              <a:rPr sz="2100" b="1" spc="-68" dirty="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Delve</a:t>
            </a:r>
            <a:r>
              <a:rPr lang="en-US" sz="2100" b="1" spc="-68" dirty="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2100" b="1" spc="-146" dirty="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2100" b="1" spc="-55" dirty="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Deeper</a:t>
            </a:r>
            <a:endParaRPr sz="2100" dirty="0">
              <a:solidFill>
                <a:srgbClr val="000033"/>
              </a:solidFill>
              <a:latin typeface="Grifo M" panose="02050803090505060204" pitchFamily="18" charset="0"/>
              <a:ea typeface="Cambria" panose="02040503050406030204" pitchFamily="18" charset="0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4F6B1-66C3-D522-DF63-52CA848C5E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67" t="8686" b="1"/>
          <a:stretch/>
        </p:blipFill>
        <p:spPr>
          <a:xfrm>
            <a:off x="221456" y="4693443"/>
            <a:ext cx="1769618" cy="3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587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506" y="140966"/>
            <a:ext cx="7340921" cy="1163395"/>
          </a:xfrm>
        </p:spPr>
        <p:txBody>
          <a:bodyPr vert="horz" wrap="square" lIns="0" tIns="0" rIns="0" bIns="0" rtlCol="0" anchor="t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100" dirty="0"/>
              <a:t>A battle-hardened bunch: Most feel equipped to navigate the cost-of-living crisis, having built resilience from the last few years</a:t>
            </a:r>
            <a:br>
              <a:rPr lang="en-US" sz="2100" dirty="0"/>
            </a:br>
            <a:endParaRPr lang="en-IE" sz="21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37FA82-8FB0-48AF-A20E-F6F2A172442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n-US"/>
              <a:t>Q.4b To what extent do you agree or disagree with the following 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AD01-57E8-17A0-CB3C-0098CF23EDB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49563" y="911942"/>
            <a:ext cx="5121855" cy="242956"/>
          </a:xfrm>
        </p:spPr>
        <p:txBody>
          <a:bodyPr/>
          <a:lstStyle/>
          <a:p>
            <a:r>
              <a:rPr lang="en-IE" dirty="0"/>
              <a:t>Base:  All adults 16+ N = 1019</a:t>
            </a:r>
          </a:p>
          <a:p>
            <a:endParaRPr lang="en-IE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13E7030A-A9DD-40CC-B0FA-E2E864E12679}"/>
              </a:ext>
            </a:extLst>
          </p:cNvPr>
          <p:cNvSpPr txBox="1">
            <a:spLocks/>
          </p:cNvSpPr>
          <p:nvPr/>
        </p:nvSpPr>
        <p:spPr>
          <a:xfrm>
            <a:off x="170184" y="944849"/>
            <a:ext cx="4161507" cy="242956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spcBef>
                <a:spcPts val="750"/>
              </a:spcBef>
            </a:pPr>
            <a:endParaRPr lang="en-IE" sz="1050">
              <a:solidFill>
                <a:srgbClr val="000033">
                  <a:lumMod val="65000"/>
                  <a:lumOff val="35000"/>
                </a:srgbClr>
              </a:solidFill>
              <a:latin typeface="Work Sans" pitchFamily="2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D53608C-84B5-4CAD-A14D-7D6C46A01E7C}"/>
              </a:ext>
            </a:extLst>
          </p:cNvPr>
          <p:cNvGraphicFramePr/>
          <p:nvPr/>
        </p:nvGraphicFramePr>
        <p:xfrm>
          <a:off x="6499097" y="1830087"/>
          <a:ext cx="1648616" cy="132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ED4FB02-1042-4997-950A-253A920D6829}"/>
              </a:ext>
            </a:extLst>
          </p:cNvPr>
          <p:cNvSpPr txBox="1"/>
          <p:nvPr/>
        </p:nvSpPr>
        <p:spPr>
          <a:xfrm>
            <a:off x="6188441" y="1291820"/>
            <a:ext cx="24964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900">
                <a:solidFill>
                  <a:srgbClr val="000033"/>
                </a:solidFill>
                <a:latin typeface="Work Sans" pitchFamily="2" charset="0"/>
              </a:rPr>
              <a:t>To be honest I am not letting the cost-of-living rise impact what I spend my money on</a:t>
            </a:r>
            <a:endParaRPr lang="en-IE" sz="900">
              <a:solidFill>
                <a:srgbClr val="000033"/>
              </a:solidFill>
              <a:latin typeface="Work Sans" pitchFamily="2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432001C-18F6-C3C7-C594-7E227CA1DB0A}"/>
              </a:ext>
            </a:extLst>
          </p:cNvPr>
          <p:cNvGraphicFramePr/>
          <p:nvPr/>
        </p:nvGraphicFramePr>
        <p:xfrm>
          <a:off x="3573638" y="1830088"/>
          <a:ext cx="1694980" cy="1333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235F84-C456-CA4C-A8A4-87C2DC1C70B2}"/>
              </a:ext>
            </a:extLst>
          </p:cNvPr>
          <p:cNvSpPr txBox="1"/>
          <p:nvPr/>
        </p:nvSpPr>
        <p:spPr>
          <a:xfrm>
            <a:off x="3297222" y="1291821"/>
            <a:ext cx="24964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900">
                <a:solidFill>
                  <a:srgbClr val="000033"/>
                </a:solidFill>
                <a:latin typeface="Work Sans" pitchFamily="2" charset="0"/>
              </a:rPr>
              <a:t>My household finances are generally fine, albeit I am keeping a watchful eye on the cost of living and the economy</a:t>
            </a:r>
            <a:endParaRPr lang="en-IE" sz="900" i="1">
              <a:solidFill>
                <a:srgbClr val="000033"/>
              </a:solidFill>
              <a:latin typeface="Work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F19EB-F908-2A1B-0CFE-0CE6A45E99FD}"/>
              </a:ext>
            </a:extLst>
          </p:cNvPr>
          <p:cNvSpPr txBox="1"/>
          <p:nvPr/>
        </p:nvSpPr>
        <p:spPr>
          <a:xfrm>
            <a:off x="7456472" y="4306663"/>
            <a:ext cx="839280" cy="308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85000"/>
              </a:lnSpc>
            </a:pPr>
            <a:r>
              <a:rPr lang="en-IE" sz="825">
                <a:solidFill>
                  <a:srgbClr val="000033"/>
                </a:solidFill>
                <a:latin typeface="Work Sans" pitchFamily="2" charset="0"/>
              </a:rPr>
              <a:t>Any Disagree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DC75A-EA84-0CFB-BC3B-E32810039088}"/>
              </a:ext>
            </a:extLst>
          </p:cNvPr>
          <p:cNvSpPr txBox="1"/>
          <p:nvPr/>
        </p:nvSpPr>
        <p:spPr>
          <a:xfrm>
            <a:off x="7456473" y="4099208"/>
            <a:ext cx="1820596" cy="20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85000"/>
              </a:lnSpc>
            </a:pPr>
            <a:r>
              <a:rPr lang="en-IE" sz="825">
                <a:solidFill>
                  <a:srgbClr val="000033"/>
                </a:solidFill>
                <a:latin typeface="Work Sans" pitchFamily="2" charset="0"/>
              </a:rPr>
              <a:t>Neither agree nor disagree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5CE642-4FF1-8F27-4ED9-638D3275F2CD}"/>
              </a:ext>
            </a:extLst>
          </p:cNvPr>
          <p:cNvSpPr txBox="1"/>
          <p:nvPr/>
        </p:nvSpPr>
        <p:spPr>
          <a:xfrm>
            <a:off x="4406182" y="882282"/>
            <a:ext cx="318975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050" b="1">
                <a:solidFill>
                  <a:srgbClr val="0000CC"/>
                </a:solidFill>
                <a:latin typeface="Work Sans" pitchFamily="2" charset="0"/>
              </a:rPr>
              <a:t>Adapting to circumstances as they arise</a:t>
            </a:r>
          </a:p>
        </p:txBody>
      </p:sp>
      <p:pic>
        <p:nvPicPr>
          <p:cNvPr id="13" name="Picture 12" descr="A picture containing wall, person, floor, indoor&#10;&#10;Description automatically generated">
            <a:extLst>
              <a:ext uri="{FF2B5EF4-FFF2-40B4-BE49-F238E27FC236}">
                <a16:creationId xmlns:a16="http://schemas.microsoft.com/office/drawing/2014/main" id="{AF4DEE67-779F-4E61-4F7F-7BDB784D7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48" y="1887875"/>
            <a:ext cx="2705475" cy="28393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E6CA08-E943-1D42-CC2C-B246F23DE859}"/>
              </a:ext>
            </a:extLst>
          </p:cNvPr>
          <p:cNvSpPr/>
          <p:nvPr/>
        </p:nvSpPr>
        <p:spPr>
          <a:xfrm>
            <a:off x="324229" y="1407325"/>
            <a:ext cx="2741960" cy="3319860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8850C-0EF0-BE30-BDD9-E7DA893204D2}"/>
              </a:ext>
            </a:extLst>
          </p:cNvPr>
          <p:cNvSpPr txBox="1"/>
          <p:nvPr/>
        </p:nvSpPr>
        <p:spPr>
          <a:xfrm>
            <a:off x="562680" y="4198652"/>
            <a:ext cx="2247811" cy="466281"/>
          </a:xfrm>
          <a:prstGeom prst="rect">
            <a:avLst/>
          </a:prstGeom>
          <a:solidFill>
            <a:srgbClr val="F2F2F2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defTabSz="342900">
              <a:lnSpc>
                <a:spcPct val="90000"/>
              </a:lnSpc>
            </a:pPr>
            <a:r>
              <a:rPr lang="en-IE" sz="1350" b="1">
                <a:solidFill>
                  <a:srgbClr val="0000CC"/>
                </a:solidFill>
                <a:latin typeface="Work Sans" pitchFamily="2" charset="0"/>
              </a:rPr>
              <a:t>We have become </a:t>
            </a:r>
          </a:p>
          <a:p>
            <a:pPr algn="ctr" defTabSz="342900">
              <a:lnSpc>
                <a:spcPct val="90000"/>
              </a:lnSpc>
            </a:pPr>
            <a:r>
              <a:rPr lang="en-IE" sz="1350" b="1">
                <a:solidFill>
                  <a:srgbClr val="0000CC"/>
                </a:solidFill>
                <a:latin typeface="Work Sans" pitchFamily="2" charset="0"/>
              </a:rPr>
              <a:t>‘trained to endure’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C8520B-8DA2-9E4D-303F-B92A7144BA9F}"/>
              </a:ext>
            </a:extLst>
          </p:cNvPr>
          <p:cNvSpPr txBox="1"/>
          <p:nvPr/>
        </p:nvSpPr>
        <p:spPr>
          <a:xfrm>
            <a:off x="4125787" y="2237147"/>
            <a:ext cx="83928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1050" b="1">
                <a:solidFill>
                  <a:srgbClr val="000033"/>
                </a:solidFill>
                <a:latin typeface="Work Sans" pitchFamily="2" charset="0"/>
              </a:rPr>
              <a:t>So most ok?</a:t>
            </a:r>
            <a:endParaRPr lang="en-IE" sz="1050">
              <a:solidFill>
                <a:srgbClr val="000033"/>
              </a:solidFill>
              <a:latin typeface="Work San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707B8-C097-FFB2-5744-CBA5CBD6F9F1}"/>
              </a:ext>
            </a:extLst>
          </p:cNvPr>
          <p:cNvSpPr txBox="1"/>
          <p:nvPr/>
        </p:nvSpPr>
        <p:spPr>
          <a:xfrm>
            <a:off x="6968858" y="2237146"/>
            <a:ext cx="9505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1050" b="1">
                <a:solidFill>
                  <a:srgbClr val="000033"/>
                </a:solidFill>
                <a:latin typeface="Work Sans" pitchFamily="2" charset="0"/>
              </a:rPr>
              <a:t>But still adapting</a:t>
            </a:r>
            <a:endParaRPr lang="en-IE" sz="1050">
              <a:solidFill>
                <a:srgbClr val="000033"/>
              </a:solidFill>
              <a:latin typeface="Work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196A2-B98D-3423-DBF1-1D716004AD22}"/>
              </a:ext>
            </a:extLst>
          </p:cNvPr>
          <p:cNvSpPr txBox="1"/>
          <p:nvPr/>
        </p:nvSpPr>
        <p:spPr>
          <a:xfrm>
            <a:off x="324229" y="1124917"/>
            <a:ext cx="2724713" cy="864440"/>
          </a:xfrm>
          <a:prstGeom prst="rect">
            <a:avLst/>
          </a:prstGeom>
          <a:solidFill>
            <a:schemeClr val="accent4"/>
          </a:solidFill>
        </p:spPr>
        <p:txBody>
          <a:bodyPr wrap="square" tIns="108000" bIns="108000">
            <a:spAutoFit/>
          </a:bodyPr>
          <a:lstStyle/>
          <a:p>
            <a:pPr algn="ctr" defTabSz="342900"/>
            <a:r>
              <a:rPr lang="en-US" sz="1050" b="1">
                <a:solidFill>
                  <a:srgbClr val="000033"/>
                </a:solidFill>
                <a:latin typeface="Work Sans" pitchFamily="2" charset="0"/>
              </a:rPr>
              <a:t>A nation feeling the pinch</a:t>
            </a:r>
          </a:p>
          <a:p>
            <a:pPr algn="ctr" defTabSz="342900"/>
            <a:r>
              <a:rPr lang="en-US" sz="1050">
                <a:solidFill>
                  <a:srgbClr val="FFFFFF"/>
                </a:solidFill>
                <a:latin typeface="Work Sans" pitchFamily="2" charset="0"/>
              </a:rPr>
              <a:t>22% are struggling financially (800k+), 62% are getting by financially, and 16% are comfortable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1673AA-5466-1430-251A-9E400BB453B7}"/>
              </a:ext>
            </a:extLst>
          </p:cNvPr>
          <p:cNvGrpSpPr/>
          <p:nvPr/>
        </p:nvGrpSpPr>
        <p:grpSpPr>
          <a:xfrm>
            <a:off x="3025872" y="3243249"/>
            <a:ext cx="5993460" cy="1660810"/>
            <a:chOff x="5142586" y="3338883"/>
            <a:chExt cx="5162649" cy="3319230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F01854D6-2057-A3DE-F32A-643D8D1A5AE5}"/>
                </a:ext>
              </a:extLst>
            </p:cNvPr>
            <p:cNvGraphicFramePr/>
            <p:nvPr/>
          </p:nvGraphicFramePr>
          <p:xfrm>
            <a:off x="6204653" y="4104280"/>
            <a:ext cx="2650947" cy="25538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438FE5-E491-197F-C313-BA1F5939EED2}"/>
                </a:ext>
              </a:extLst>
            </p:cNvPr>
            <p:cNvSpPr txBox="1"/>
            <p:nvPr/>
          </p:nvSpPr>
          <p:spPr>
            <a:xfrm>
              <a:off x="5142586" y="3338883"/>
              <a:ext cx="5162649" cy="703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900">
                <a:defRPr/>
              </a:pPr>
              <a:r>
                <a:rPr lang="en-US" sz="900">
                  <a:solidFill>
                    <a:srgbClr val="000033"/>
                  </a:solidFill>
                  <a:latin typeface="Work Sans" pitchFamily="2" charset="0"/>
                </a:rPr>
                <a:t>However, most feel that the current cost of living crisis does not have an end in sight </a:t>
              </a:r>
            </a:p>
            <a:p>
              <a:pPr algn="ctr" defTabSz="342900">
                <a:defRPr/>
              </a:pPr>
              <a:r>
                <a:rPr lang="en-US" sz="788" i="1">
                  <a:solidFill>
                    <a:srgbClr val="000033"/>
                  </a:solidFill>
                  <a:latin typeface="Work Sans" pitchFamily="2" charset="0"/>
                </a:rPr>
                <a:t>(I think the cost-of-living rise will ease later in 2023)</a:t>
              </a:r>
              <a:endParaRPr lang="en-IE" sz="900" i="1">
                <a:solidFill>
                  <a:srgbClr val="000033"/>
                </a:solidFill>
                <a:latin typeface="Work Sans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C37376C-C08F-D869-A5E5-C116A349A247}"/>
              </a:ext>
            </a:extLst>
          </p:cNvPr>
          <p:cNvSpPr txBox="1"/>
          <p:nvPr/>
        </p:nvSpPr>
        <p:spPr>
          <a:xfrm>
            <a:off x="7456472" y="3909246"/>
            <a:ext cx="860196" cy="204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t">
              <a:lnSpc>
                <a:spcPct val="85000"/>
              </a:lnSpc>
            </a:pPr>
            <a:r>
              <a:rPr lang="en-IE" sz="825">
                <a:solidFill>
                  <a:srgbClr val="000033"/>
                </a:solidFill>
                <a:latin typeface="Work Sans" pitchFamily="2" charset="0"/>
              </a:rPr>
              <a:t>Any Agree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96A24F-8A35-7BDF-1423-B5A5CB95F475}"/>
              </a:ext>
            </a:extLst>
          </p:cNvPr>
          <p:cNvSpPr/>
          <p:nvPr/>
        </p:nvSpPr>
        <p:spPr>
          <a:xfrm>
            <a:off x="7336412" y="3932708"/>
            <a:ext cx="135000" cy="13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 err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87726B-8DDC-58F7-1A04-302453EF14DB}"/>
              </a:ext>
            </a:extLst>
          </p:cNvPr>
          <p:cNvSpPr/>
          <p:nvPr/>
        </p:nvSpPr>
        <p:spPr>
          <a:xfrm>
            <a:off x="7336412" y="4121611"/>
            <a:ext cx="135000" cy="135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 err="1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9767E7-FCB7-D181-56FB-A021F151AD63}"/>
              </a:ext>
            </a:extLst>
          </p:cNvPr>
          <p:cNvSpPr/>
          <p:nvPr/>
        </p:nvSpPr>
        <p:spPr>
          <a:xfrm>
            <a:off x="7336412" y="4327745"/>
            <a:ext cx="135000" cy="135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 err="1">
              <a:solidFill>
                <a:srgbClr val="FFFFFF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0221060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66C957-1A49-2899-90CC-AA055B9523C2}"/>
              </a:ext>
            </a:extLst>
          </p:cNvPr>
          <p:cNvSpPr/>
          <p:nvPr/>
        </p:nvSpPr>
        <p:spPr>
          <a:xfrm>
            <a:off x="379381" y="1123545"/>
            <a:ext cx="2684833" cy="28484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D54D6EAF-E91D-EB1B-A6EA-A7BE6EC4D84A}"/>
              </a:ext>
            </a:extLst>
          </p:cNvPr>
          <p:cNvGraphicFramePr/>
          <p:nvPr/>
        </p:nvGraphicFramePr>
        <p:xfrm>
          <a:off x="2606135" y="745941"/>
          <a:ext cx="5567336" cy="3093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05FEDA7-F5A1-49C5-94EE-50FA25B7BF2D}"/>
              </a:ext>
            </a:extLst>
          </p:cNvPr>
          <p:cNvSpPr/>
          <p:nvPr/>
        </p:nvSpPr>
        <p:spPr>
          <a:xfrm>
            <a:off x="452069" y="1015073"/>
            <a:ext cx="2589957" cy="1916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7000" tIns="34290" rIns="297000" bIns="34290" rtlCol="0" anchor="ctr"/>
          <a:lstStyle/>
          <a:p>
            <a:pPr defTabSz="342900">
              <a:lnSpc>
                <a:spcPct val="110000"/>
              </a:lnSpc>
            </a:pPr>
            <a:r>
              <a:rPr lang="en-US" sz="1350" b="1">
                <a:solidFill>
                  <a:srgbClr val="FFFFFF"/>
                </a:solidFill>
                <a:latin typeface="Work Sans" pitchFamily="2" charset="0"/>
              </a:rPr>
              <a:t>The gap between the middle and working classes has widened significantly since the start of the cost-of-living crisis.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55F4D-5127-4BC0-9661-4384B174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07" y="193854"/>
            <a:ext cx="7340921" cy="290849"/>
          </a:xfrm>
        </p:spPr>
        <p:txBody>
          <a:bodyPr vert="horz" wrap="square" lIns="0" tIns="0" rIns="0" bIns="0" rtlCol="0" anchor="t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100" dirty="0"/>
              <a:t>However, the financially vulnerable are more vulnerable</a:t>
            </a:r>
            <a:endParaRPr lang="en-IE" sz="21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5984A91-CA26-9A59-5F84-B0066C38DA3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n-US"/>
              <a:t>Q.13 Which best describes your household? </a:t>
            </a:r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4B5F6A-BF06-A427-FF51-E684CA3EE0C4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64062" y="502986"/>
            <a:ext cx="5121855" cy="242956"/>
          </a:xfrm>
        </p:spPr>
        <p:txBody>
          <a:bodyPr/>
          <a:lstStyle/>
          <a:p>
            <a:r>
              <a:rPr lang="en-US"/>
              <a:t>Base: All adults aged 16+ - n-1005</a:t>
            </a:r>
            <a:endParaRPr lang="en-IE"/>
          </a:p>
          <a:p>
            <a:endParaRPr lang="en-IE"/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EE0F2BE9-157C-32E2-F728-D765E3672F0B}"/>
              </a:ext>
            </a:extLst>
          </p:cNvPr>
          <p:cNvGraphicFramePr>
            <a:graphicFrameLocks noGrp="1"/>
          </p:cNvGraphicFramePr>
          <p:nvPr/>
        </p:nvGraphicFramePr>
        <p:xfrm>
          <a:off x="3443337" y="3425933"/>
          <a:ext cx="4730135" cy="618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027">
                  <a:extLst>
                    <a:ext uri="{9D8B030D-6E8A-4147-A177-3AD203B41FA5}">
                      <a16:colId xmlns:a16="http://schemas.microsoft.com/office/drawing/2014/main" val="337748116"/>
                    </a:ext>
                  </a:extLst>
                </a:gridCol>
                <a:gridCol w="946027">
                  <a:extLst>
                    <a:ext uri="{9D8B030D-6E8A-4147-A177-3AD203B41FA5}">
                      <a16:colId xmlns:a16="http://schemas.microsoft.com/office/drawing/2014/main" val="1346508141"/>
                    </a:ext>
                  </a:extLst>
                </a:gridCol>
                <a:gridCol w="946027">
                  <a:extLst>
                    <a:ext uri="{9D8B030D-6E8A-4147-A177-3AD203B41FA5}">
                      <a16:colId xmlns:a16="http://schemas.microsoft.com/office/drawing/2014/main" val="2111304040"/>
                    </a:ext>
                  </a:extLst>
                </a:gridCol>
                <a:gridCol w="946027">
                  <a:extLst>
                    <a:ext uri="{9D8B030D-6E8A-4147-A177-3AD203B41FA5}">
                      <a16:colId xmlns:a16="http://schemas.microsoft.com/office/drawing/2014/main" val="1680238518"/>
                    </a:ext>
                  </a:extLst>
                </a:gridCol>
                <a:gridCol w="946027">
                  <a:extLst>
                    <a:ext uri="{9D8B030D-6E8A-4147-A177-3AD203B41FA5}">
                      <a16:colId xmlns:a16="http://schemas.microsoft.com/office/drawing/2014/main" val="1200155085"/>
                    </a:ext>
                  </a:extLst>
                </a:gridCol>
              </a:tblGrid>
              <a:tr h="61817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SOTT Jan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2020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(Pre-pandemic)</a:t>
                      </a:r>
                      <a:r>
                        <a:rPr lang="en-US" sz="900" b="1">
                          <a:solidFill>
                            <a:schemeClr val="tx1"/>
                          </a:solidFill>
                          <a:latin typeface="Work Sans" pitchFamily="2" charset="0"/>
                          <a:cs typeface="Calibri" panose="020F0502020204030204" pitchFamily="34" charset="0"/>
                        </a:rPr>
                        <a:t> </a:t>
                      </a:r>
                      <a:endParaRPr lang="en-IE" sz="900" b="1">
                        <a:solidFill>
                          <a:schemeClr val="tx1"/>
                        </a:solidFill>
                        <a:latin typeface="Work Sans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May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2021</a:t>
                      </a:r>
                      <a:r>
                        <a:rPr lang="en-US" sz="900" b="1">
                          <a:solidFill>
                            <a:schemeClr val="tx1"/>
                          </a:solidFill>
                          <a:latin typeface="Work Sans" pitchFamily="2" charset="0"/>
                          <a:cs typeface="Calibri" panose="020F0502020204030204" pitchFamily="34" charset="0"/>
                        </a:rPr>
                        <a:t> </a:t>
                      </a:r>
                      <a:endParaRPr lang="en-IE" sz="900" b="1">
                        <a:solidFill>
                          <a:schemeClr val="tx1"/>
                        </a:solidFill>
                        <a:latin typeface="Work Sans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Jan 2022</a:t>
                      </a:r>
                      <a:r>
                        <a:rPr lang="en-US" sz="900" b="1">
                          <a:solidFill>
                            <a:schemeClr val="tx1"/>
                          </a:solidFill>
                          <a:latin typeface="Work Sans" pitchFamily="2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Work Sans" pitchFamily="2" charset="0"/>
                          <a:cs typeface="Calibri" panose="020F0502020204030204" pitchFamily="34" charset="0"/>
                        </a:rPr>
                        <a:t>(Pre escalation cost of living crisis) </a:t>
                      </a:r>
                      <a:endParaRPr lang="en-IE" sz="900" b="1">
                        <a:solidFill>
                          <a:schemeClr val="tx1"/>
                        </a:solidFill>
                        <a:latin typeface="Work Sans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Sept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Work Sans" pitchFamily="2" charset="0"/>
                          <a:cs typeface="Calibri" panose="020F0502020204030204" pitchFamily="34" charset="0"/>
                        </a:rPr>
                        <a:t>2022</a:t>
                      </a:r>
                      <a:endParaRPr lang="en-IE" sz="900" b="1">
                        <a:solidFill>
                          <a:schemeClr val="tx1"/>
                        </a:solidFill>
                        <a:latin typeface="Work Sans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1">
                          <a:solidFill>
                            <a:schemeClr val="tx1"/>
                          </a:solidFill>
                          <a:latin typeface="Work Sans" pitchFamily="2" charset="0"/>
                          <a:cs typeface="Calibri" panose="020F0502020204030204" pitchFamily="34" charset="0"/>
                        </a:rPr>
                        <a:t>Jan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IE" sz="900" b="1">
                          <a:solidFill>
                            <a:schemeClr val="tx1"/>
                          </a:solidFill>
                          <a:latin typeface="Work Sans" pitchFamily="2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65108"/>
                  </a:ext>
                </a:extLst>
              </a:tr>
            </a:tbl>
          </a:graphicData>
        </a:graphic>
      </p:graphicFrame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21A51E-C204-BEFD-3C6C-79258C20F947}"/>
              </a:ext>
            </a:extLst>
          </p:cNvPr>
          <p:cNvCxnSpPr>
            <a:cxnSpLocks/>
          </p:cNvCxnSpPr>
          <p:nvPr/>
        </p:nvCxnSpPr>
        <p:spPr>
          <a:xfrm>
            <a:off x="3662881" y="3263213"/>
            <a:ext cx="473013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D42CD48-92B6-12B6-27D8-C82BD4B39575}"/>
              </a:ext>
            </a:extLst>
          </p:cNvPr>
          <p:cNvSpPr txBox="1"/>
          <p:nvPr/>
        </p:nvSpPr>
        <p:spPr>
          <a:xfrm>
            <a:off x="7891731" y="2795327"/>
            <a:ext cx="9813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50" b="1">
                <a:solidFill>
                  <a:srgbClr val="008F9D">
                    <a:lumMod val="60000"/>
                    <a:lumOff val="40000"/>
                  </a:srgbClr>
                </a:solidFill>
                <a:latin typeface="Work Sans" pitchFamily="2" charset="0"/>
              </a:rPr>
              <a:t>ABC1 (total)</a:t>
            </a:r>
            <a:endParaRPr lang="en-IE" sz="1050" b="1">
              <a:solidFill>
                <a:srgbClr val="008F9D">
                  <a:lumMod val="60000"/>
                  <a:lumOff val="40000"/>
                </a:srgbClr>
              </a:solidFill>
              <a:latin typeface="Work Sans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FB0874-2EDA-F2BE-BD39-1228EE1239FB}"/>
              </a:ext>
            </a:extLst>
          </p:cNvPr>
          <p:cNvSpPr txBox="1"/>
          <p:nvPr/>
        </p:nvSpPr>
        <p:spPr>
          <a:xfrm>
            <a:off x="7891731" y="2102003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050" b="1">
                <a:solidFill>
                  <a:srgbClr val="F5AEB6">
                    <a:lumMod val="75000"/>
                  </a:srgbClr>
                </a:solidFill>
                <a:latin typeface="Work Sans" pitchFamily="2" charset="0"/>
              </a:rPr>
              <a:t>C2DE (total)</a:t>
            </a:r>
            <a:endParaRPr lang="en-IE" sz="1050" b="1">
              <a:solidFill>
                <a:srgbClr val="F5AEB6">
                  <a:lumMod val="75000"/>
                </a:srgbClr>
              </a:solidFill>
              <a:latin typeface="Work Sans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CA8BC4-3947-D0A2-B4CC-1CC1C6E6941D}"/>
              </a:ext>
            </a:extLst>
          </p:cNvPr>
          <p:cNvSpPr txBox="1"/>
          <p:nvPr/>
        </p:nvSpPr>
        <p:spPr>
          <a:xfrm>
            <a:off x="3837888" y="898696"/>
            <a:ext cx="44434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050" b="1">
                <a:solidFill>
                  <a:srgbClr val="0000CC"/>
                </a:solidFill>
                <a:latin typeface="Work Sans" pitchFamily="2" charset="0"/>
              </a:rPr>
              <a:t> Struggling financially to make ends meet</a:t>
            </a:r>
          </a:p>
          <a:p>
            <a:pPr algn="ctr" defTabSz="342900"/>
            <a:r>
              <a:rPr lang="en-IE" sz="1050" b="1">
                <a:solidFill>
                  <a:srgbClr val="0000CC"/>
                </a:solidFill>
                <a:latin typeface="Work Sans" pitchFamily="2" charset="0"/>
              </a:rPr>
              <a:t>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125B8-75D0-DA56-D42D-AD1D801F2334}"/>
              </a:ext>
            </a:extLst>
          </p:cNvPr>
          <p:cNvSpPr txBox="1"/>
          <p:nvPr/>
        </p:nvSpPr>
        <p:spPr>
          <a:xfrm>
            <a:off x="0" y="4376459"/>
            <a:ext cx="9144000" cy="4111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89000" tIns="0" rIns="189000" bIns="0" rtlCol="0" anchor="ctr">
            <a:no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 b="1">
                <a:solidFill>
                  <a:prstClr val="white"/>
                </a:solidFill>
              </a:defRPr>
            </a:lvl1pPr>
          </a:lstStyle>
          <a:p>
            <a:pPr defTabSz="342900">
              <a:lnSpc>
                <a:spcPct val="110000"/>
              </a:lnSpc>
            </a:pPr>
            <a:r>
              <a:rPr lang="en-US" sz="1200">
                <a:latin typeface="Work Sans" pitchFamily="2" charset="0"/>
              </a:rPr>
              <a:t>A significant gap exists. However, there has been a reduction in the numbers of those struggling since the Autumn 2022, as consumers recalibrate their spending to deal with the increases in the cost of living.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398BF-EB3A-E26C-7A3D-69741A296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65" t="31444" r="53375" b="26970"/>
          <a:stretch/>
        </p:blipFill>
        <p:spPr>
          <a:xfrm>
            <a:off x="934970" y="2779938"/>
            <a:ext cx="1648977" cy="14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08367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4922-1117-7FF0-F8E4-DAD661C1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54" y="209803"/>
            <a:ext cx="6457050" cy="277965"/>
          </a:xfrm>
        </p:spPr>
        <p:txBody>
          <a:bodyPr/>
          <a:lstStyle/>
          <a:p>
            <a:r>
              <a:rPr lang="en-IE" sz="2100" dirty="0"/>
              <a:t>Hence, most are making at least some changes to their buying behaviour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50191-5FD5-5CE1-B8F7-81019D736715}"/>
              </a:ext>
            </a:extLst>
          </p:cNvPr>
          <p:cNvSpPr txBox="1"/>
          <p:nvPr/>
        </p:nvSpPr>
        <p:spPr>
          <a:xfrm>
            <a:off x="292305" y="2395096"/>
            <a:ext cx="197009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350" b="1">
                <a:solidFill>
                  <a:srgbClr val="6699FF"/>
                </a:solidFill>
                <a:latin typeface="Grifo M" panose="02050803090505060204" pitchFamily="18" charset="0"/>
              </a:rPr>
              <a:t>Adjusting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3F815-A12C-0BD8-2F3E-E81F0753B0F2}"/>
              </a:ext>
            </a:extLst>
          </p:cNvPr>
          <p:cNvSpPr txBox="1"/>
          <p:nvPr/>
        </p:nvSpPr>
        <p:spPr>
          <a:xfrm>
            <a:off x="2485549" y="2395096"/>
            <a:ext cx="197009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350" b="1">
                <a:solidFill>
                  <a:srgbClr val="6699FF"/>
                </a:solidFill>
                <a:latin typeface="Grifo M" panose="02050803090505060204" pitchFamily="18" charset="0"/>
              </a:rPr>
              <a:t>Simple swaps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97D1E-974C-436F-CC16-F95FE08F7DE6}"/>
              </a:ext>
            </a:extLst>
          </p:cNvPr>
          <p:cNvSpPr txBox="1"/>
          <p:nvPr/>
        </p:nvSpPr>
        <p:spPr>
          <a:xfrm>
            <a:off x="6825004" y="2395096"/>
            <a:ext cx="197009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350" b="1">
                <a:solidFill>
                  <a:srgbClr val="6699FF"/>
                </a:solidFill>
                <a:latin typeface="Grifo M" panose="02050803090505060204" pitchFamily="18" charset="0"/>
              </a:rPr>
              <a:t>Pressing pause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8C01-D79E-16A4-2F50-66F0281E1F1A}"/>
              </a:ext>
            </a:extLst>
          </p:cNvPr>
          <p:cNvSpPr txBox="1"/>
          <p:nvPr/>
        </p:nvSpPr>
        <p:spPr>
          <a:xfrm>
            <a:off x="4663161" y="2395096"/>
            <a:ext cx="197009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350" b="1">
                <a:solidFill>
                  <a:srgbClr val="6699FF"/>
                </a:solidFill>
                <a:latin typeface="Grifo M" panose="02050803090505060204" pitchFamily="18" charset="0"/>
              </a:rPr>
              <a:t>Value stretching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284A5-6CA6-A063-F35E-4A80129C2AB2}"/>
              </a:ext>
            </a:extLst>
          </p:cNvPr>
          <p:cNvSpPr txBox="1"/>
          <p:nvPr/>
        </p:nvSpPr>
        <p:spPr>
          <a:xfrm>
            <a:off x="256217" y="2713163"/>
            <a:ext cx="2042272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050" b="1" dirty="0">
                <a:solidFill>
                  <a:srgbClr val="000033"/>
                </a:solidFill>
                <a:latin typeface="Work Sans" pitchFamily="2" charset="0"/>
              </a:rPr>
              <a:t>Reducing</a:t>
            </a:r>
            <a:r>
              <a:rPr lang="en-IE" sz="1050" dirty="0">
                <a:solidFill>
                  <a:srgbClr val="000033"/>
                </a:solidFill>
                <a:latin typeface="Work Sans" pitchFamily="2" charset="0"/>
              </a:rPr>
              <a:t> the number of times they go out per month (entertainment/socialising), reduced frequency of buying some discretionary items,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B4B863-5AAA-074B-FDC1-1343EACDCEA9}"/>
              </a:ext>
            </a:extLst>
          </p:cNvPr>
          <p:cNvSpPr txBox="1"/>
          <p:nvPr/>
        </p:nvSpPr>
        <p:spPr>
          <a:xfrm>
            <a:off x="2559163" y="2713164"/>
            <a:ext cx="18228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‘Price shock’ means many are on the lookout for potential savings – </a:t>
            </a:r>
            <a:r>
              <a:rPr lang="en-IE" sz="1050" b="1" dirty="0">
                <a:solidFill>
                  <a:srgbClr val="000033"/>
                </a:solidFill>
                <a:latin typeface="Work Sans" pitchFamily="2" charset="0"/>
              </a:rPr>
              <a:t>‘promotional fishing’ </a:t>
            </a:r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(retailers or brands – note: many find discounters are catching up on prices!)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9F600-5E2A-5A28-EA21-3C8ED4EF4D71}"/>
              </a:ext>
            </a:extLst>
          </p:cNvPr>
          <p:cNvSpPr txBox="1"/>
          <p:nvPr/>
        </p:nvSpPr>
        <p:spPr>
          <a:xfrm>
            <a:off x="4736776" y="2713163"/>
            <a:ext cx="182286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Expecting more out of the products and services.</a:t>
            </a:r>
          </a:p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Looking for </a:t>
            </a:r>
            <a:r>
              <a:rPr lang="en-IE" sz="1050" b="1" dirty="0">
                <a:solidFill>
                  <a:srgbClr val="000033"/>
                </a:solidFill>
                <a:latin typeface="Work Sans" pitchFamily="2" charset="0"/>
              </a:rPr>
              <a:t>greater versatility</a:t>
            </a:r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 from the products that we buy.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206BF-FE63-C17E-F94F-EFF79653591B}"/>
              </a:ext>
            </a:extLst>
          </p:cNvPr>
          <p:cNvSpPr txBox="1"/>
          <p:nvPr/>
        </p:nvSpPr>
        <p:spPr>
          <a:xfrm>
            <a:off x="6792811" y="2713164"/>
            <a:ext cx="20344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Economic uncertainty coupled with a fear that prices have </a:t>
            </a:r>
            <a:r>
              <a:rPr lang="en-IE" sz="1050" dirty="0">
                <a:solidFill>
                  <a:srgbClr val="000033"/>
                </a:solidFill>
                <a:latin typeface="Work Sans" pitchFamily="2" charset="0"/>
              </a:rPr>
              <a:t>not </a:t>
            </a:r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reached a peak means many are reluctant to purchase big ticket items or commit to expenses in the future (e.g. contracts, etc).</a:t>
            </a:r>
          </a:p>
        </p:txBody>
      </p:sp>
      <p:pic>
        <p:nvPicPr>
          <p:cNvPr id="18" name="Picture 17" descr="A group of people sitting around a table eating food&#10;&#10;Description automatically generated with medium confidence">
            <a:extLst>
              <a:ext uri="{FF2B5EF4-FFF2-40B4-BE49-F238E27FC236}">
                <a16:creationId xmlns:a16="http://schemas.microsoft.com/office/drawing/2014/main" id="{08E23B43-39B1-1535-30E3-AD4444F8A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/>
          <a:stretch/>
        </p:blipFill>
        <p:spPr>
          <a:xfrm>
            <a:off x="359352" y="1127940"/>
            <a:ext cx="1836000" cy="1085074"/>
          </a:xfrm>
          <a:prstGeom prst="rect">
            <a:avLst/>
          </a:prstGeom>
        </p:spPr>
      </p:pic>
      <p:pic>
        <p:nvPicPr>
          <p:cNvPr id="20" name="Picture 19" descr="A picture containing text, indoor, scene, person&#10;&#10;Description automatically generated">
            <a:extLst>
              <a:ext uri="{FF2B5EF4-FFF2-40B4-BE49-F238E27FC236}">
                <a16:creationId xmlns:a16="http://schemas.microsoft.com/office/drawing/2014/main" id="{95C08F4E-363C-5158-2D2F-FFE75CEDB1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596" y="1127940"/>
            <a:ext cx="1836000" cy="1085074"/>
          </a:xfrm>
          <a:prstGeom prst="rect">
            <a:avLst/>
          </a:prstGeom>
        </p:spPr>
      </p:pic>
      <p:pic>
        <p:nvPicPr>
          <p:cNvPr id="1028" name="Picture 4" descr="UK's landfills 'squeezed by 300m toothpaste tubes every year' - Energy Live  News">
            <a:extLst>
              <a:ext uri="{FF2B5EF4-FFF2-40B4-BE49-F238E27FC236}">
                <a16:creationId xmlns:a16="http://schemas.microsoft.com/office/drawing/2014/main" id="{9FA8DA6B-0132-EB4C-B5FF-55C288962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0208" y="1127940"/>
            <a:ext cx="1836000" cy="108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D79756-657E-5240-B3A2-38EBB6FA9287}"/>
              </a:ext>
            </a:extLst>
          </p:cNvPr>
          <p:cNvSpPr/>
          <p:nvPr/>
        </p:nvSpPr>
        <p:spPr>
          <a:xfrm>
            <a:off x="359352" y="1127940"/>
            <a:ext cx="1836000" cy="1120184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F88C2-51BB-B915-4B5B-8E30763682C5}"/>
              </a:ext>
            </a:extLst>
          </p:cNvPr>
          <p:cNvSpPr/>
          <p:nvPr/>
        </p:nvSpPr>
        <p:spPr>
          <a:xfrm>
            <a:off x="2552596" y="1127940"/>
            <a:ext cx="1836000" cy="1120184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81B61-556C-C5A1-5542-F5761A569577}"/>
              </a:ext>
            </a:extLst>
          </p:cNvPr>
          <p:cNvSpPr/>
          <p:nvPr/>
        </p:nvSpPr>
        <p:spPr>
          <a:xfrm>
            <a:off x="4730208" y="1127940"/>
            <a:ext cx="1836000" cy="1120184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17" name="Picture 16" descr="A person sitting on a couch with a computer and a phone&#10;&#10;Description automatically generated with low confidence">
            <a:extLst>
              <a:ext uri="{FF2B5EF4-FFF2-40B4-BE49-F238E27FC236}">
                <a16:creationId xmlns:a16="http://schemas.microsoft.com/office/drawing/2014/main" id="{5BFF156A-B194-CAD1-3D4C-D576641078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2051" y="1127939"/>
            <a:ext cx="1836000" cy="11201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50C8D7-02EE-3097-8579-D2BB62F65F54}"/>
              </a:ext>
            </a:extLst>
          </p:cNvPr>
          <p:cNvSpPr/>
          <p:nvPr/>
        </p:nvSpPr>
        <p:spPr>
          <a:xfrm>
            <a:off x="6892051" y="1127939"/>
            <a:ext cx="1836000" cy="1120184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76166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erson holding a pair of sunglasses&#10;&#10;Description automatically generated with low confidence">
            <a:extLst>
              <a:ext uri="{FF2B5EF4-FFF2-40B4-BE49-F238E27FC236}">
                <a16:creationId xmlns:a16="http://schemas.microsoft.com/office/drawing/2014/main" id="{F8B9EF36-6817-8DE9-875E-B07F4209D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90237"/>
            <a:ext cx="9144000" cy="52458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A158ECF-F9B8-49D1-4099-E1B4CC46E43C}"/>
              </a:ext>
            </a:extLst>
          </p:cNvPr>
          <p:cNvSpPr/>
          <p:nvPr/>
        </p:nvSpPr>
        <p:spPr>
          <a:xfrm>
            <a:off x="0" y="-102371"/>
            <a:ext cx="9143137" cy="5245871"/>
          </a:xfrm>
          <a:prstGeom prst="rect">
            <a:avLst/>
          </a:prstGeom>
          <a:solidFill>
            <a:srgbClr val="E1F3F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ACF67DC-E59A-0179-9109-CEE6D7B9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81" y="510025"/>
            <a:ext cx="4779949" cy="367254"/>
          </a:xfrm>
        </p:spPr>
        <p:txBody>
          <a:bodyPr/>
          <a:lstStyle/>
          <a:p>
            <a:r>
              <a:rPr lang="en-IE" sz="2100" dirty="0"/>
              <a:t>‘Eagle eyed’ consumers are on the lookout for any shortcuts they notice brands taking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A399D93-DD5A-39DB-E688-CF5F38B0F5EE}"/>
              </a:ext>
            </a:extLst>
          </p:cNvPr>
          <p:cNvSpPr txBox="1">
            <a:spLocks/>
          </p:cNvSpPr>
          <p:nvPr/>
        </p:nvSpPr>
        <p:spPr bwMode="black">
          <a:xfrm>
            <a:off x="69219" y="848885"/>
            <a:ext cx="7576709" cy="5816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tabLst/>
              <a:defRPr sz="2600" b="1" spc="-30" baseline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defTabSz="685800"/>
            <a:endParaRPr lang="en-IE" sz="1950" spc="-23">
              <a:solidFill>
                <a:srgbClr val="0000CC"/>
              </a:solidFill>
              <a:latin typeface="Grifo M" panose="02050803090505060204" pitchFamily="18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7ADC18-DD60-FF9B-1E69-606911FC9F5C}"/>
              </a:ext>
            </a:extLst>
          </p:cNvPr>
          <p:cNvSpPr txBox="1">
            <a:spLocks/>
          </p:cNvSpPr>
          <p:nvPr/>
        </p:nvSpPr>
        <p:spPr>
          <a:xfrm>
            <a:off x="538929" y="1928897"/>
            <a:ext cx="3557824" cy="1052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0"/>
              </a:spcAft>
            </a:pPr>
            <a:r>
              <a:rPr lang="en-GB" sz="1800" i="1">
                <a:solidFill>
                  <a:srgbClr val="000033"/>
                </a:solidFill>
                <a:latin typeface="Franklin Gothic Demi" panose="020B0703020102020204" pitchFamily="34" charset="0"/>
              </a:rPr>
              <a:t>A lot of brands are changing their products, they are cheapening them and making them smaller. </a:t>
            </a:r>
          </a:p>
          <a:p>
            <a:pPr algn="r" defTabSz="685800">
              <a:spcAft>
                <a:spcPts val="900"/>
              </a:spcAft>
            </a:pPr>
            <a:r>
              <a:rPr lang="en-GB" sz="1800">
                <a:solidFill>
                  <a:srgbClr val="000033"/>
                </a:solidFill>
                <a:latin typeface="Franklin Gothic Demi" panose="020B0703020102020204" pitchFamily="34" charset="0"/>
              </a:rPr>
              <a:t>		</a:t>
            </a:r>
            <a:r>
              <a:rPr lang="en-GB" sz="1350" dirty="0">
                <a:solidFill>
                  <a:srgbClr val="000033"/>
                </a:solidFill>
                <a:latin typeface="Work Sans" pitchFamily="2" charset="0"/>
              </a:rPr>
              <a:t>25–34-year-old</a:t>
            </a:r>
            <a:r>
              <a:rPr lang="en-GB" sz="1350">
                <a:solidFill>
                  <a:srgbClr val="000033"/>
                </a:solidFill>
                <a:latin typeface="Work Sans" pitchFamily="2" charset="0"/>
              </a:rPr>
              <a:t>, Female</a:t>
            </a:r>
            <a:endParaRPr lang="en-US" sz="2400">
              <a:solidFill>
                <a:srgbClr val="000033"/>
              </a:solidFill>
              <a:latin typeface="Work Sans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80A938-4F41-9B21-E141-C77525D693EB}"/>
              </a:ext>
            </a:extLst>
          </p:cNvPr>
          <p:cNvSpPr/>
          <p:nvPr/>
        </p:nvSpPr>
        <p:spPr>
          <a:xfrm>
            <a:off x="6902151" y="2769308"/>
            <a:ext cx="1805642" cy="1306929"/>
          </a:xfrm>
          <a:prstGeom prst="rect">
            <a:avLst/>
          </a:prstGeom>
          <a:solidFill>
            <a:srgbClr val="00003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GB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56490-5014-0FAF-8051-8822799F3012}"/>
              </a:ext>
            </a:extLst>
          </p:cNvPr>
          <p:cNvSpPr txBox="1"/>
          <p:nvPr/>
        </p:nvSpPr>
        <p:spPr>
          <a:xfrm>
            <a:off x="7004871" y="2813242"/>
            <a:ext cx="1600200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42900"/>
            <a:r>
              <a:rPr lang="en-GB" sz="4050" b="1">
                <a:solidFill>
                  <a:srgbClr val="FFFFFF"/>
                </a:solidFill>
                <a:latin typeface="Grifo M" panose="02050803090505060204" pitchFamily="18" charset="0"/>
              </a:rPr>
              <a:t>93%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0F054-72AA-C6D4-9CB6-9D3CBAC777EF}"/>
              </a:ext>
            </a:extLst>
          </p:cNvPr>
          <p:cNvSpPr txBox="1"/>
          <p:nvPr/>
        </p:nvSpPr>
        <p:spPr>
          <a:xfrm>
            <a:off x="7004871" y="3472140"/>
            <a:ext cx="1600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42900"/>
            <a:r>
              <a:rPr lang="en-US" sz="1200" b="1">
                <a:solidFill>
                  <a:srgbClr val="FFFFFF"/>
                </a:solidFill>
                <a:latin typeface="Work Sans" pitchFamily="2" charset="0"/>
              </a:rPr>
              <a:t>Shopping around for better prices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5F9CA1-C908-C9B4-5B08-ED1ED6EE5D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21536" r="44951" b="55693"/>
          <a:stretch/>
        </p:blipFill>
        <p:spPr>
          <a:xfrm>
            <a:off x="326219" y="1237097"/>
            <a:ext cx="569153" cy="481263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D301AFBD-EC95-E79E-3D51-9BB3D46204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225" y="110390"/>
            <a:ext cx="684239" cy="3732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EDE318-6F6B-C3D6-AEA6-F364E08A6917}"/>
              </a:ext>
            </a:extLst>
          </p:cNvPr>
          <p:cNvSpPr txBox="1"/>
          <p:nvPr/>
        </p:nvSpPr>
        <p:spPr>
          <a:xfrm>
            <a:off x="7399544" y="4894043"/>
            <a:ext cx="183255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IE" sz="600">
                <a:solidFill>
                  <a:srgbClr val="4B4BFF"/>
                </a:solidFill>
                <a:latin typeface="Work Sans" pitchFamily="2" charset="0"/>
                <a:cs typeface="Arial" panose="020B0604020202020204" pitchFamily="34" charset="0"/>
              </a:rPr>
              <a:t>J.224218 | Jan 2023 | B&amp;A Sign of the Times</a:t>
            </a:r>
          </a:p>
        </p:txBody>
      </p:sp>
      <p:sp>
        <p:nvSpPr>
          <p:cNvPr id="21" name="Espaço Reservado para Número de Slide 9">
            <a:extLst>
              <a:ext uri="{FF2B5EF4-FFF2-40B4-BE49-F238E27FC236}">
                <a16:creationId xmlns:a16="http://schemas.microsoft.com/office/drawing/2014/main" id="{6B489976-268E-6DBE-C0ED-0124633954CA}"/>
              </a:ext>
            </a:extLst>
          </p:cNvPr>
          <p:cNvSpPr txBox="1">
            <a:spLocks/>
          </p:cNvSpPr>
          <p:nvPr/>
        </p:nvSpPr>
        <p:spPr>
          <a:xfrm>
            <a:off x="104965" y="4845697"/>
            <a:ext cx="4006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defTabSz="342900"/>
            <a:fld id="{F5FCCBEA-5D7C-414E-BA5A-59F19D219BB9}" type="slidenum">
              <a:rPr lang="pt-BR" sz="75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342900"/>
              <a:t>14</a:t>
            </a:fld>
            <a:endParaRPr lang="pt-BR" sz="75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1762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BCCA5-A212-14DB-8AC7-B2B8AF3A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100"/>
              <a:t>From graduated needs to compromise decisions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26220-1BCD-6ACA-91E6-83A6C35437B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n-US"/>
              <a:t>Q.15 Which of the following, if any, do you find yourself doing nowadays? -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59D2FE5-FF4C-5237-DA8E-91DC2467F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807" y="1523618"/>
            <a:ext cx="2511000" cy="134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315FCE-FFC9-1D95-1AF1-C9A1E8DDF06C}"/>
              </a:ext>
            </a:extLst>
          </p:cNvPr>
          <p:cNvSpPr/>
          <p:nvPr/>
        </p:nvSpPr>
        <p:spPr>
          <a:xfrm>
            <a:off x="616807" y="937686"/>
            <a:ext cx="2511000" cy="4995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IE" sz="1350" b="1">
                <a:solidFill>
                  <a:srgbClr val="FFFFFF"/>
                </a:solidFill>
                <a:latin typeface="Grifo M" panose="02050803090505060204" pitchFamily="18" charset="0"/>
              </a:rPr>
              <a:t>Graduated needs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87A1F-EEBA-FB3F-BCDA-AA8E858FBBFF}"/>
              </a:ext>
            </a:extLst>
          </p:cNvPr>
          <p:cNvSpPr txBox="1"/>
          <p:nvPr/>
        </p:nvSpPr>
        <p:spPr>
          <a:xfrm>
            <a:off x="606571" y="2936372"/>
            <a:ext cx="251013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Some products that previously would have been classified as ‘a treat’ have now </a:t>
            </a:r>
            <a:r>
              <a:rPr lang="en-US" sz="1050" b="1">
                <a:solidFill>
                  <a:srgbClr val="000033"/>
                </a:solidFill>
                <a:latin typeface="Work Sans" pitchFamily="2" charset="0"/>
              </a:rPr>
              <a:t>graduated to ‘a need’ </a:t>
            </a:r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as a more discerning shopper emerges.</a:t>
            </a:r>
            <a:endParaRPr lang="en-IE" sz="1050">
              <a:solidFill>
                <a:srgbClr val="000033"/>
              </a:solidFill>
              <a:latin typeface="Work San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23444-427F-74D2-AF32-87FC88D220EE}"/>
              </a:ext>
            </a:extLst>
          </p:cNvPr>
          <p:cNvSpPr/>
          <p:nvPr/>
        </p:nvSpPr>
        <p:spPr>
          <a:xfrm>
            <a:off x="3583472" y="937686"/>
            <a:ext cx="2511000" cy="4995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IE" sz="1350" b="1">
                <a:solidFill>
                  <a:srgbClr val="FFFFFF"/>
                </a:solidFill>
                <a:latin typeface="Grifo M" panose="02050803090505060204" pitchFamily="18" charset="0"/>
              </a:rPr>
              <a:t>Compromise decisions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25C4-7CC6-DEDC-9337-EBB4DA82E234}"/>
              </a:ext>
            </a:extLst>
          </p:cNvPr>
          <p:cNvSpPr txBox="1"/>
          <p:nvPr/>
        </p:nvSpPr>
        <p:spPr>
          <a:xfrm>
            <a:off x="3545420" y="2936373"/>
            <a:ext cx="2522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However, consumers are now reassessing value, with many </a:t>
            </a:r>
            <a:r>
              <a:rPr lang="en-US" sz="1050" b="1">
                <a:solidFill>
                  <a:srgbClr val="000033"/>
                </a:solidFill>
                <a:latin typeface="Work Sans" pitchFamily="2" charset="0"/>
              </a:rPr>
              <a:t>moving back ‘down the ladder’ </a:t>
            </a:r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in their purchasing decisions. </a:t>
            </a:r>
            <a:endParaRPr lang="en-IE" sz="1050">
              <a:solidFill>
                <a:srgbClr val="000033"/>
              </a:solidFill>
              <a:latin typeface="Work Sans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26807-6A01-8861-81B8-925F4F30ED87}"/>
              </a:ext>
            </a:extLst>
          </p:cNvPr>
          <p:cNvSpPr/>
          <p:nvPr/>
        </p:nvSpPr>
        <p:spPr>
          <a:xfrm>
            <a:off x="6933832" y="2436066"/>
            <a:ext cx="1805642" cy="101446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GB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C48062-5749-758B-BF0B-B4D2082D126B}"/>
              </a:ext>
            </a:extLst>
          </p:cNvPr>
          <p:cNvSpPr/>
          <p:nvPr/>
        </p:nvSpPr>
        <p:spPr>
          <a:xfrm>
            <a:off x="6933833" y="937685"/>
            <a:ext cx="1805642" cy="124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GB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B1D14-6FFC-9665-EFF8-B40BCA9F2D11}"/>
              </a:ext>
            </a:extLst>
          </p:cNvPr>
          <p:cNvSpPr txBox="1"/>
          <p:nvPr/>
        </p:nvSpPr>
        <p:spPr>
          <a:xfrm>
            <a:off x="7036553" y="981620"/>
            <a:ext cx="1600200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42900"/>
            <a:r>
              <a:rPr lang="en-GB" sz="4050" b="1">
                <a:solidFill>
                  <a:srgbClr val="FFFFFF"/>
                </a:solidFill>
                <a:latin typeface="Grifo M" panose="02050803090505060204" pitchFamily="18" charset="0"/>
              </a:rPr>
              <a:t>77%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B5260-0221-8DD5-2D53-65F4F0C9AFC3}"/>
              </a:ext>
            </a:extLst>
          </p:cNvPr>
          <p:cNvSpPr txBox="1"/>
          <p:nvPr/>
        </p:nvSpPr>
        <p:spPr>
          <a:xfrm>
            <a:off x="7036553" y="1640518"/>
            <a:ext cx="1600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42900"/>
            <a:r>
              <a:rPr lang="en-US" sz="1200" b="1">
                <a:solidFill>
                  <a:srgbClr val="FFFFFF"/>
                </a:solidFill>
                <a:latin typeface="Work Sans" pitchFamily="2" charset="0"/>
              </a:rPr>
              <a:t>buying private label products more often </a:t>
            </a:r>
            <a:endParaRPr lang="en-GB" sz="1200" b="1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8BDE3F-5020-2ABB-A847-C23D50708879}"/>
              </a:ext>
            </a:extLst>
          </p:cNvPr>
          <p:cNvSpPr txBox="1"/>
          <p:nvPr/>
        </p:nvSpPr>
        <p:spPr>
          <a:xfrm>
            <a:off x="7151965" y="3016840"/>
            <a:ext cx="1369379" cy="291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342900"/>
            <a:r>
              <a:rPr lang="en-GB" sz="1200" b="1">
                <a:solidFill>
                  <a:srgbClr val="FFFFFF"/>
                </a:solidFill>
                <a:latin typeface="Work Sans" pitchFamily="2" charset="0"/>
              </a:rPr>
              <a:t>spending less on non-essentials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B0779A-82AE-781A-C1B2-6FE9B46C1097}"/>
              </a:ext>
            </a:extLst>
          </p:cNvPr>
          <p:cNvSpPr txBox="1"/>
          <p:nvPr/>
        </p:nvSpPr>
        <p:spPr>
          <a:xfrm>
            <a:off x="7036553" y="2441948"/>
            <a:ext cx="1600200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42900"/>
            <a:r>
              <a:rPr lang="en-GB" sz="4050" b="1">
                <a:solidFill>
                  <a:srgbClr val="FFFFFF"/>
                </a:solidFill>
                <a:latin typeface="Grifo M" panose="02050803090505060204" pitchFamily="18" charset="0"/>
              </a:rPr>
              <a:t>61%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DDF16D-1386-330F-86E4-5B14228AD6FF}"/>
              </a:ext>
            </a:extLst>
          </p:cNvPr>
          <p:cNvSpPr/>
          <p:nvPr/>
        </p:nvSpPr>
        <p:spPr>
          <a:xfrm>
            <a:off x="615938" y="1525632"/>
            <a:ext cx="2511000" cy="1342822"/>
          </a:xfrm>
          <a:prstGeom prst="rect">
            <a:avLst/>
          </a:prstGeom>
          <a:solidFill>
            <a:srgbClr val="E1F3F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29" name="Picture 28" descr="A person in a grocery store&#10;&#10;Description automatically generated with low confidence">
            <a:extLst>
              <a:ext uri="{FF2B5EF4-FFF2-40B4-BE49-F238E27FC236}">
                <a16:creationId xmlns:a16="http://schemas.microsoft.com/office/drawing/2014/main" id="{06C0CE95-4EAA-5B0D-8D48-731627D0A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112" y="1529293"/>
            <a:ext cx="2522105" cy="134094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5C9817-63EA-4B1D-976A-408D874BAD23}"/>
              </a:ext>
            </a:extLst>
          </p:cNvPr>
          <p:cNvSpPr/>
          <p:nvPr/>
        </p:nvSpPr>
        <p:spPr>
          <a:xfrm>
            <a:off x="3587475" y="1527598"/>
            <a:ext cx="2511000" cy="1342822"/>
          </a:xfrm>
          <a:prstGeom prst="rect">
            <a:avLst/>
          </a:prstGeom>
          <a:solidFill>
            <a:srgbClr val="E1F3F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7769B13-3F68-7D4C-3205-3E023AE92AC3}"/>
              </a:ext>
            </a:extLst>
          </p:cNvPr>
          <p:cNvSpPr/>
          <p:nvPr/>
        </p:nvSpPr>
        <p:spPr>
          <a:xfrm>
            <a:off x="3211206" y="1926550"/>
            <a:ext cx="311846" cy="3799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62B93A-4FFB-F4FF-23AD-AB5886E93716}"/>
              </a:ext>
            </a:extLst>
          </p:cNvPr>
          <p:cNvSpPr/>
          <p:nvPr/>
        </p:nvSpPr>
        <p:spPr>
          <a:xfrm>
            <a:off x="0" y="3930669"/>
            <a:ext cx="9144000" cy="7775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4313" lvl="1" algn="ctr" defTabSz="342900" fontAlgn="base">
              <a:lnSpc>
                <a:spcPct val="96000"/>
              </a:lnSpc>
              <a:spcBef>
                <a:spcPts val="450"/>
              </a:spcBef>
              <a:buClr>
                <a:srgbClr val="000033"/>
              </a:buClr>
              <a:buSzPct val="90000"/>
            </a:pPr>
            <a:r>
              <a:rPr lang="en-IE" sz="1200" b="1">
                <a:solidFill>
                  <a:srgbClr val="FFFFFF"/>
                </a:solidFill>
                <a:latin typeface="Work Sans" pitchFamily="2" charset="0"/>
                <a:ea typeface="Verdana" pitchFamily="34" charset="0"/>
              </a:rPr>
              <a:t>The cost of living crisis has been a reality check for many. Most are having to compromise on at least some areas of their consumption behaviour (private label, less on non-essentials, etc). Important for brands to drive home the added value delivered over private label.</a:t>
            </a:r>
          </a:p>
        </p:txBody>
      </p:sp>
    </p:spTree>
    <p:extLst>
      <p:ext uri="{BB962C8B-B14F-4D97-AF65-F5344CB8AC3E}">
        <p14:creationId xmlns:p14="http://schemas.microsoft.com/office/powerpoint/2010/main" val="262095233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7CD2-040F-312F-A893-5E6B9F47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7" y="320246"/>
            <a:ext cx="7340921" cy="277965"/>
          </a:xfrm>
        </p:spPr>
        <p:txBody>
          <a:bodyPr/>
          <a:lstStyle/>
          <a:p>
            <a:r>
              <a:rPr lang="en-IE" sz="2100" dirty="0"/>
              <a:t>Despite this, we all still have moments of carpe diem - </a:t>
            </a:r>
            <a:r>
              <a:rPr lang="en-US" sz="2100" dirty="0"/>
              <a:t>Brands need to work hard to align with moments of release</a:t>
            </a:r>
            <a:endParaRPr lang="en-IE" sz="21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0D573-F8D1-D67E-0583-A0CE028D2553}"/>
              </a:ext>
            </a:extLst>
          </p:cNvPr>
          <p:cNvSpPr txBox="1">
            <a:spLocks/>
          </p:cNvSpPr>
          <p:nvPr/>
        </p:nvSpPr>
        <p:spPr>
          <a:xfrm>
            <a:off x="712126" y="2641598"/>
            <a:ext cx="1686686" cy="432000"/>
          </a:xfrm>
          <a:prstGeom prst="rect">
            <a:avLst/>
          </a:prstGeom>
          <a:noFill/>
        </p:spPr>
        <p:txBody>
          <a:bodyPr wrap="square" lIns="81000" anchor="ctr" anchorCtr="0">
            <a:noAutofit/>
          </a:bodyPr>
          <a:lstStyle>
            <a:defPPr>
              <a:defRPr lang="en-US"/>
            </a:defPPr>
            <a:lvl1pPr>
              <a:defRPr sz="1600" b="1">
                <a:latin typeface="+mj-lt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endParaRPr lang="en-IE" sz="1350">
              <a:solidFill>
                <a:srgbClr val="008F9D"/>
              </a:solidFill>
              <a:latin typeface="Grifo M" panose="02050803090505060204" pitchFamily="18" charset="0"/>
            </a:endParaRPr>
          </a:p>
          <a:p>
            <a:pPr algn="ctr" defTabSz="342900"/>
            <a:r>
              <a:rPr lang="en-IE" sz="1350">
                <a:solidFill>
                  <a:srgbClr val="008F9D"/>
                </a:solidFill>
                <a:latin typeface="Grifo M" panose="02050803090505060204" pitchFamily="18" charset="0"/>
              </a:rPr>
              <a:t>Our self control only goes so far...</a:t>
            </a:r>
          </a:p>
          <a:p>
            <a:pPr algn="ctr" defTabSz="342900"/>
            <a:endParaRPr lang="en-IE" sz="1350">
              <a:solidFill>
                <a:srgbClr val="008F9D"/>
              </a:solidFill>
              <a:latin typeface="Grifo M" panose="0205080309050506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EA79E-738F-79B7-5ADA-BAF11EBBDED0}"/>
              </a:ext>
            </a:extLst>
          </p:cNvPr>
          <p:cNvSpPr txBox="1"/>
          <p:nvPr/>
        </p:nvSpPr>
        <p:spPr>
          <a:xfrm>
            <a:off x="3256394" y="2556791"/>
            <a:ext cx="2494142" cy="432000"/>
          </a:xfrm>
          <a:prstGeom prst="rect">
            <a:avLst/>
          </a:prstGeom>
          <a:noFill/>
        </p:spPr>
        <p:txBody>
          <a:bodyPr wrap="square" lIns="81000" anchor="ctr" anchorCtr="0">
            <a:noAutofit/>
          </a:bodyPr>
          <a:lstStyle>
            <a:defPPr>
              <a:defRPr lang="en-US"/>
            </a:defPPr>
            <a:lvl1pPr algn="ctr">
              <a:defRPr sz="1600" b="1">
                <a:latin typeface="+mj-lt"/>
              </a:defRPr>
            </a:lvl1pPr>
            <a:lvl2pPr marL="0" indent="0" defTabSz="9144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latin typeface="Franklin Gothic Book" panose="020B0503020102020204" pitchFamily="34" charset="0"/>
              </a:defRPr>
            </a:lvl2pPr>
            <a:lvl3pPr marL="0" indent="0" defTabSz="914400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600">
                <a:latin typeface="Franklin Gothic Book" panose="020B0503020102020204" pitchFamily="34" charset="0"/>
              </a:defRPr>
            </a:lvl3pPr>
            <a:lvl4pPr marL="0" marR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Franklin Gothic Book" panose="020B0503020102020204" pitchFamily="34" charset="0"/>
              </a:defRPr>
            </a:lvl4pPr>
            <a:lvl5pPr marL="0" indent="0" defTabSz="9144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>
                <a:latin typeface="Franklin Gothic Book" panose="020B05030201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342900"/>
            <a:r>
              <a:rPr lang="en-IE" sz="1350">
                <a:solidFill>
                  <a:srgbClr val="008F9D"/>
                </a:solidFill>
                <a:latin typeface="Grifo M" panose="02050803090505060204" pitchFamily="18" charset="0"/>
              </a:rPr>
              <a:t>Moments of Carpe Diem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F347C-DE3B-6C79-4FDD-6D9B6D7903E8}"/>
              </a:ext>
            </a:extLst>
          </p:cNvPr>
          <p:cNvSpPr txBox="1"/>
          <p:nvPr/>
        </p:nvSpPr>
        <p:spPr>
          <a:xfrm>
            <a:off x="6033235" y="2650627"/>
            <a:ext cx="2494142" cy="432000"/>
          </a:xfrm>
          <a:prstGeom prst="rect">
            <a:avLst/>
          </a:prstGeom>
          <a:noFill/>
        </p:spPr>
        <p:txBody>
          <a:bodyPr wrap="square" lIns="81000" anchor="ctr" anchorCtr="0">
            <a:noAutofit/>
          </a:bodyPr>
          <a:lstStyle>
            <a:defPPr>
              <a:defRPr lang="en-US"/>
            </a:defPPr>
            <a:lvl1pPr algn="ctr">
              <a:defRPr sz="1600" b="1">
                <a:latin typeface="+mj-lt"/>
              </a:defRPr>
            </a:lvl1pPr>
            <a:lvl2pPr marL="0" indent="0" defTabSz="9144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latin typeface="Franklin Gothic Book" panose="020B0503020102020204" pitchFamily="34" charset="0"/>
              </a:defRPr>
            </a:lvl2pPr>
            <a:lvl3pPr marL="0" indent="0" defTabSz="914400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600">
                <a:latin typeface="Franklin Gothic Book" panose="020B0503020102020204" pitchFamily="34" charset="0"/>
              </a:defRPr>
            </a:lvl3pPr>
            <a:lvl4pPr marL="0" marR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Franklin Gothic Book" panose="020B0503020102020204" pitchFamily="34" charset="0"/>
              </a:defRPr>
            </a:lvl4pPr>
            <a:lvl5pPr marL="0" indent="0" defTabSz="9144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>
                <a:latin typeface="Franklin Gothic Book" panose="020B05030201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342900"/>
            <a:r>
              <a:rPr lang="en-IE" sz="1350">
                <a:solidFill>
                  <a:srgbClr val="008F9D"/>
                </a:solidFill>
                <a:latin typeface="Grifo M" panose="02050803090505060204" pitchFamily="18" charset="0"/>
              </a:rPr>
              <a:t>Most want to splurge on experiences over products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EE812-5C44-68A8-0B2E-867F52E8967F}"/>
              </a:ext>
            </a:extLst>
          </p:cNvPr>
          <p:cNvSpPr txBox="1"/>
          <p:nvPr/>
        </p:nvSpPr>
        <p:spPr>
          <a:xfrm>
            <a:off x="384747" y="3141003"/>
            <a:ext cx="2341444" cy="253916"/>
          </a:xfrm>
          <a:prstGeom prst="rect">
            <a:avLst/>
          </a:prstGeom>
          <a:noFill/>
        </p:spPr>
        <p:txBody>
          <a:bodyPr wrap="square" lIns="81000">
            <a:noAutofit/>
          </a:bodyPr>
          <a:lstStyle/>
          <a:p>
            <a:pPr algn="ctr" defTabSz="342900"/>
            <a:r>
              <a:rPr lang="en-IE" sz="1125" dirty="0">
                <a:solidFill>
                  <a:srgbClr val="000033"/>
                </a:solidFill>
                <a:latin typeface="Work Sans" pitchFamily="2" charset="0"/>
              </a:rPr>
              <a:t>… like a </a:t>
            </a:r>
            <a:r>
              <a:rPr lang="en-IE" sz="1125" b="1" dirty="0">
                <a:solidFill>
                  <a:srgbClr val="000033"/>
                </a:solidFill>
                <a:latin typeface="Work Sans" pitchFamily="2" charset="0"/>
              </a:rPr>
              <a:t>muscle</a:t>
            </a:r>
            <a:r>
              <a:rPr lang="en-IE" sz="1125" dirty="0">
                <a:solidFill>
                  <a:srgbClr val="000033"/>
                </a:solidFill>
                <a:latin typeface="Work Sans" pitchFamily="2" charset="0"/>
              </a:rPr>
              <a:t> it gets tired! There are periodic (often unplanned) splurges of spending - felt to be a necessary antidote to a sense of perpetual good behaviour.</a:t>
            </a:r>
          </a:p>
          <a:p>
            <a:pPr algn="ctr" defTabSz="342900"/>
            <a:endParaRPr lang="en-IE" sz="1125" dirty="0">
              <a:solidFill>
                <a:srgbClr val="000033"/>
              </a:solidFill>
              <a:latin typeface="Work Sans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3B31B-EAC4-22CE-6901-A942AE556FCF}"/>
              </a:ext>
            </a:extLst>
          </p:cNvPr>
          <p:cNvSpPr txBox="1"/>
          <p:nvPr/>
        </p:nvSpPr>
        <p:spPr>
          <a:xfrm>
            <a:off x="5906805" y="3145014"/>
            <a:ext cx="2747001" cy="1560335"/>
          </a:xfrm>
          <a:prstGeom prst="rect">
            <a:avLst/>
          </a:prstGeom>
          <a:noFill/>
        </p:spPr>
        <p:txBody>
          <a:bodyPr wrap="square" lIns="81000">
            <a:noAutofit/>
          </a:bodyPr>
          <a:lstStyle/>
          <a:p>
            <a:pPr algn="ctr" defTabSz="342900"/>
            <a:r>
              <a:rPr lang="en-IE" sz="1125" dirty="0">
                <a:solidFill>
                  <a:srgbClr val="000033"/>
                </a:solidFill>
                <a:latin typeface="Work Sans" pitchFamily="2" charset="0"/>
              </a:rPr>
              <a:t>Things we can share with others and things that contribute towards our mental health and social wellbeing. </a:t>
            </a:r>
          </a:p>
          <a:p>
            <a:pPr algn="ctr" defTabSz="342900"/>
            <a:r>
              <a:rPr lang="en-IE" sz="1125" dirty="0">
                <a:solidFill>
                  <a:srgbClr val="000033"/>
                </a:solidFill>
                <a:latin typeface="Work Sans" pitchFamily="2" charset="0"/>
              </a:rPr>
              <a:t>The value of experience has suddenly become very tangible. Often we seek </a:t>
            </a:r>
            <a:r>
              <a:rPr lang="en-IE" sz="1125" b="1" dirty="0">
                <a:solidFill>
                  <a:srgbClr val="000033"/>
                </a:solidFill>
                <a:latin typeface="Work Sans" pitchFamily="2" charset="0"/>
              </a:rPr>
              <a:t>higher quality experiences to rationalise the cost</a:t>
            </a:r>
            <a:r>
              <a:rPr lang="en-IE" sz="1125" dirty="0">
                <a:solidFill>
                  <a:srgbClr val="000033"/>
                </a:solidFill>
                <a:latin typeface="Work Sans" pitchFamily="2" charset="0"/>
              </a:rPr>
              <a:t>.</a:t>
            </a:r>
          </a:p>
        </p:txBody>
      </p:sp>
      <p:pic>
        <p:nvPicPr>
          <p:cNvPr id="22" name="Picture 21" descr="A group of women sitting on a bed&#10;&#10;Description automatically generated with medium confidence">
            <a:extLst>
              <a:ext uri="{FF2B5EF4-FFF2-40B4-BE49-F238E27FC236}">
                <a16:creationId xmlns:a16="http://schemas.microsoft.com/office/drawing/2014/main" id="{8979A09E-56E4-EC5A-82BA-8AE7C7CA3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7877" y="1253394"/>
            <a:ext cx="2284859" cy="1258653"/>
          </a:xfrm>
          <a:prstGeom prst="rect">
            <a:avLst/>
          </a:prstGeom>
        </p:spPr>
      </p:pic>
      <p:pic>
        <p:nvPicPr>
          <p:cNvPr id="4" name="Picture 3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id="{D9124F55-14A5-C953-6F0D-BA922056EE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1"/>
          <a:stretch/>
        </p:blipFill>
        <p:spPr>
          <a:xfrm>
            <a:off x="395743" y="1253395"/>
            <a:ext cx="2319451" cy="1254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305E4D-8B72-2CD7-8929-E4B3DFB3F10A}"/>
              </a:ext>
            </a:extLst>
          </p:cNvPr>
          <p:cNvSpPr txBox="1"/>
          <p:nvPr/>
        </p:nvSpPr>
        <p:spPr>
          <a:xfrm>
            <a:off x="3442950" y="3033575"/>
            <a:ext cx="2121031" cy="415499"/>
          </a:xfrm>
          <a:prstGeom prst="rect">
            <a:avLst/>
          </a:prstGeom>
          <a:noFill/>
        </p:spPr>
        <p:txBody>
          <a:bodyPr wrap="square" lIns="81000">
            <a:no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pPr algn="ctr" defTabSz="342900"/>
            <a:r>
              <a:rPr lang="en-IE" sz="1125" dirty="0">
                <a:solidFill>
                  <a:srgbClr val="000033"/>
                </a:solidFill>
                <a:latin typeface="Work Sans" pitchFamily="2" charset="0"/>
              </a:rPr>
              <a:t>In addition, due to uncertainty about the future and what is around the corner there is a sense of needing to </a:t>
            </a:r>
            <a:r>
              <a:rPr lang="en-IE" sz="1125" b="1" dirty="0">
                <a:solidFill>
                  <a:srgbClr val="000033"/>
                </a:solidFill>
                <a:latin typeface="Work Sans" pitchFamily="2" charset="0"/>
              </a:rPr>
              <a:t>‘do it while you can’.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D61AF9-C579-435D-0EAD-FE2688917FFD}"/>
              </a:ext>
            </a:extLst>
          </p:cNvPr>
          <p:cNvSpPr/>
          <p:nvPr/>
        </p:nvSpPr>
        <p:spPr>
          <a:xfrm>
            <a:off x="419027" y="1253394"/>
            <a:ext cx="2272881" cy="1254338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C126C2-62ED-6735-2A2A-92BCBB12CA96}"/>
              </a:ext>
            </a:extLst>
          </p:cNvPr>
          <p:cNvSpPr/>
          <p:nvPr/>
        </p:nvSpPr>
        <p:spPr>
          <a:xfrm>
            <a:off x="6143865" y="1253394"/>
            <a:ext cx="2272881" cy="1254338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15" name="Picture 14" descr="A person and person kissing by a body of water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C41EA5D-F765-FEDD-DE75-A2089B76CD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184" y="1253395"/>
            <a:ext cx="2272260" cy="12543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A1A555B-3C35-71CF-7F73-B4749234E013}"/>
              </a:ext>
            </a:extLst>
          </p:cNvPr>
          <p:cNvSpPr/>
          <p:nvPr/>
        </p:nvSpPr>
        <p:spPr>
          <a:xfrm>
            <a:off x="3414873" y="1253394"/>
            <a:ext cx="2272881" cy="1254338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D10DD-54D0-6E8A-1440-FB4CD187F8C7}"/>
              </a:ext>
            </a:extLst>
          </p:cNvPr>
          <p:cNvSpPr/>
          <p:nvPr/>
        </p:nvSpPr>
        <p:spPr>
          <a:xfrm>
            <a:off x="3414873" y="1247884"/>
            <a:ext cx="2272881" cy="1254338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5297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7CD2-040F-312F-A893-5E6B9F47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7" y="320246"/>
            <a:ext cx="7340921" cy="277965"/>
          </a:xfrm>
        </p:spPr>
        <p:txBody>
          <a:bodyPr/>
          <a:lstStyle/>
          <a:p>
            <a:r>
              <a:rPr lang="en-US" sz="2100" dirty="0"/>
              <a:t>B</a:t>
            </a:r>
            <a:r>
              <a:rPr lang="en-IE" sz="2100" dirty="0"/>
              <a:t>rands can raise prices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0D573-F8D1-D67E-0583-A0CE028D2553}"/>
              </a:ext>
            </a:extLst>
          </p:cNvPr>
          <p:cNvSpPr txBox="1">
            <a:spLocks/>
          </p:cNvSpPr>
          <p:nvPr/>
        </p:nvSpPr>
        <p:spPr>
          <a:xfrm>
            <a:off x="290294" y="731902"/>
            <a:ext cx="3980606" cy="432000"/>
          </a:xfrm>
          <a:prstGeom prst="rect">
            <a:avLst/>
          </a:prstGeom>
          <a:noFill/>
        </p:spPr>
        <p:txBody>
          <a:bodyPr wrap="square" lIns="81000" anchor="ctr" anchorCtr="0">
            <a:noAutofit/>
          </a:bodyPr>
          <a:lstStyle>
            <a:defPPr>
              <a:defRPr lang="en-US"/>
            </a:defPPr>
            <a:lvl1pPr>
              <a:defRPr sz="1600" b="1">
                <a:latin typeface="+mj-lt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endParaRPr lang="en-IE" sz="1500">
              <a:solidFill>
                <a:srgbClr val="008F9D"/>
              </a:solidFill>
              <a:latin typeface="Grifo M" panose="02050803090505060204" pitchFamily="18" charset="0"/>
            </a:endParaRPr>
          </a:p>
          <a:p>
            <a:pPr defTabSz="342900"/>
            <a:r>
              <a:rPr lang="en-IE" sz="1500">
                <a:solidFill>
                  <a:srgbClr val="008F9D"/>
                </a:solidFill>
                <a:latin typeface="Grifo M" panose="02050803090505060204" pitchFamily="18" charset="0"/>
              </a:rPr>
              <a:t>Some brands will be able to charge more based on their brand equity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B57CE1-5E23-862C-37AD-DB6A772ACC66}"/>
              </a:ext>
            </a:extLst>
          </p:cNvPr>
          <p:cNvSpPr/>
          <p:nvPr/>
        </p:nvSpPr>
        <p:spPr>
          <a:xfrm>
            <a:off x="0" y="4306581"/>
            <a:ext cx="9144000" cy="432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342900" fontAlgn="base">
              <a:lnSpc>
                <a:spcPct val="96000"/>
              </a:lnSpc>
              <a:spcBef>
                <a:spcPts val="450"/>
              </a:spcBef>
              <a:buClr>
                <a:srgbClr val="000033"/>
              </a:buClr>
              <a:buSzPct val="90000"/>
            </a:pPr>
            <a:r>
              <a:rPr lang="en-US" sz="1200" b="1">
                <a:solidFill>
                  <a:srgbClr val="FFFFFF"/>
                </a:solidFill>
                <a:latin typeface="Work Sans" pitchFamily="2" charset="0"/>
                <a:ea typeface="Verdana" pitchFamily="34" charset="0"/>
              </a:rPr>
              <a:t>A</a:t>
            </a:r>
            <a:r>
              <a:rPr lang="en-IE" sz="1200" b="1">
                <a:solidFill>
                  <a:srgbClr val="FFFFFF"/>
                </a:solidFill>
                <a:latin typeface="Work Sans" pitchFamily="2" charset="0"/>
                <a:ea typeface="Verdana" pitchFamily="34" charset="0"/>
              </a:rPr>
              <a:t> thorough understanding required of category insights, consumer behaviour and price elasticity.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D6B19-F4AE-2D3E-368A-2469C898D214}"/>
              </a:ext>
            </a:extLst>
          </p:cNvPr>
          <p:cNvSpPr txBox="1"/>
          <p:nvPr/>
        </p:nvSpPr>
        <p:spPr>
          <a:xfrm>
            <a:off x="5137076" y="3636903"/>
            <a:ext cx="3630777" cy="550517"/>
          </a:xfrm>
          <a:prstGeom prst="rect">
            <a:avLst/>
          </a:prstGeom>
          <a:solidFill>
            <a:schemeClr val="bg2"/>
          </a:solidFill>
        </p:spPr>
        <p:txBody>
          <a:bodyPr wrap="square" lIns="81000">
            <a:noAutofit/>
          </a:bodyPr>
          <a:lstStyle/>
          <a:p>
            <a:pPr algn="ctr" defTabSz="342900"/>
            <a:r>
              <a:rPr lang="en-IE" sz="1350">
                <a:solidFill>
                  <a:srgbClr val="000033"/>
                </a:solidFill>
                <a:latin typeface="Work Sans" pitchFamily="2" charset="0"/>
              </a:rPr>
              <a:t>Not everyone is lucky enough to have a </a:t>
            </a:r>
            <a:r>
              <a:rPr lang="en-IE" sz="1500" b="1" dirty="0">
                <a:solidFill>
                  <a:srgbClr val="000033"/>
                </a:solidFill>
                <a:latin typeface="Work Sans" pitchFamily="2" charset="0"/>
              </a:rPr>
              <a:t>Veblen brand</a:t>
            </a:r>
            <a:r>
              <a:rPr lang="en-IE" sz="1350">
                <a:solidFill>
                  <a:srgbClr val="000033"/>
                </a:solidFill>
                <a:latin typeface="Work Sans" pitchFamily="2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A5556C-AF04-C72D-C6F8-5597CA4F5E35}"/>
              </a:ext>
            </a:extLst>
          </p:cNvPr>
          <p:cNvSpPr txBox="1"/>
          <p:nvPr/>
        </p:nvSpPr>
        <p:spPr>
          <a:xfrm>
            <a:off x="290294" y="1359435"/>
            <a:ext cx="4379571" cy="2665558"/>
          </a:xfrm>
          <a:prstGeom prst="rect">
            <a:avLst/>
          </a:prstGeom>
          <a:solidFill>
            <a:schemeClr val="bg1"/>
          </a:solidFill>
        </p:spPr>
        <p:txBody>
          <a:bodyPr wrap="square" lIns="81000">
            <a:noAutofit/>
          </a:bodyPr>
          <a:lstStyle/>
          <a:p>
            <a:pPr defTabSz="342900"/>
            <a:endParaRPr lang="en-IE" sz="1200" dirty="0">
              <a:solidFill>
                <a:srgbClr val="000033"/>
              </a:solidFill>
              <a:latin typeface="Work Sans" pitchFamily="2" charset="0"/>
            </a:endParaRPr>
          </a:p>
          <a:p>
            <a:pPr defTabSz="342900"/>
            <a:r>
              <a:rPr lang="en-US" sz="1200" dirty="0">
                <a:solidFill>
                  <a:srgbClr val="000033"/>
                </a:solidFill>
                <a:latin typeface="Work Sans" pitchFamily="2" charset="0"/>
              </a:rPr>
              <a:t>Some brands can override predictable pricing strategy by using their brand power. </a:t>
            </a:r>
          </a:p>
          <a:p>
            <a:pPr defTabSz="342900"/>
            <a:endParaRPr lang="en-US" sz="1200" dirty="0">
              <a:solidFill>
                <a:srgbClr val="000033"/>
              </a:solidFill>
              <a:latin typeface="Work Sans" pitchFamily="2" charset="0"/>
            </a:endParaRPr>
          </a:p>
          <a:p>
            <a:pPr defTabSz="342900"/>
            <a:r>
              <a:rPr lang="en-US" sz="1200" dirty="0">
                <a:solidFill>
                  <a:srgbClr val="000033"/>
                </a:solidFill>
                <a:latin typeface="Work Sans" pitchFamily="2" charset="0"/>
              </a:rPr>
              <a:t>…….But must have a deep understanding of the brand strength. Otherwise, it can go horribly wrong. </a:t>
            </a:r>
          </a:p>
          <a:p>
            <a:pPr defTabSz="342900"/>
            <a:endParaRPr lang="en-US" sz="1200" dirty="0">
              <a:solidFill>
                <a:srgbClr val="000033"/>
              </a:solidFill>
              <a:latin typeface="Work Sans" pitchFamily="2" charset="0"/>
            </a:endParaRPr>
          </a:p>
          <a:p>
            <a:pPr defTabSz="342900"/>
            <a:r>
              <a:rPr lang="en-US" sz="1200" dirty="0">
                <a:solidFill>
                  <a:srgbClr val="000033"/>
                </a:solidFill>
                <a:latin typeface="Work Sans" pitchFamily="2" charset="0"/>
              </a:rPr>
              <a:t>This is not confined to very high-end brands!</a:t>
            </a:r>
          </a:p>
          <a:p>
            <a:pPr defTabSz="342900"/>
            <a:endParaRPr lang="en-US" sz="1200" dirty="0">
              <a:solidFill>
                <a:srgbClr val="000033"/>
              </a:solidFill>
              <a:latin typeface="Work Sans" pitchFamily="2" charset="0"/>
            </a:endParaRPr>
          </a:p>
          <a:p>
            <a:pPr defTabSz="342900"/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They reinforce brand equity to reduce price sensitivity.</a:t>
            </a:r>
          </a:p>
          <a:p>
            <a:pPr defTabSz="342900"/>
            <a:endParaRPr lang="en-IE" sz="1200" dirty="0">
              <a:solidFill>
                <a:srgbClr val="000033"/>
              </a:solidFill>
              <a:latin typeface="Work Sans" pitchFamily="2" charset="0"/>
            </a:endParaRPr>
          </a:p>
          <a:p>
            <a:pPr defTabSz="342900"/>
            <a:endParaRPr lang="en-US" sz="1200" dirty="0">
              <a:solidFill>
                <a:srgbClr val="000033"/>
              </a:solidFill>
              <a:latin typeface="Work Sans" pitchFamily="2" charset="0"/>
            </a:endParaRPr>
          </a:p>
        </p:txBody>
      </p:sp>
      <p:pic>
        <p:nvPicPr>
          <p:cNvPr id="1036" name="Picture 12" descr="Coach Logo and symbol, meaning, history, PNG, brand">
            <a:extLst>
              <a:ext uri="{FF2B5EF4-FFF2-40B4-BE49-F238E27FC236}">
                <a16:creationId xmlns:a16="http://schemas.microsoft.com/office/drawing/2014/main" id="{81298F90-D527-41EF-EA98-D0E6DCEB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66" y="1987323"/>
            <a:ext cx="1525137" cy="6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uis Vuitton Logo and symbol, meaning, history, PNG, brand">
            <a:extLst>
              <a:ext uri="{FF2B5EF4-FFF2-40B4-BE49-F238E27FC236}">
                <a16:creationId xmlns:a16="http://schemas.microsoft.com/office/drawing/2014/main" id="{1E880A37-7926-3F95-CFFC-46AD4EC5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02" y="2700078"/>
            <a:ext cx="1392776" cy="7834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6" name="Picture 22" descr="iPhone logo and symbol, meaning, history, PNG, brand">
            <a:extLst>
              <a:ext uri="{FF2B5EF4-FFF2-40B4-BE49-F238E27FC236}">
                <a16:creationId xmlns:a16="http://schemas.microsoft.com/office/drawing/2014/main" id="{6B3AD3CE-97B3-F5CD-7547-C362BF4DC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0207" y="2893616"/>
            <a:ext cx="1543437" cy="4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3544C8-A100-BAB3-2DB1-273EAE548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076" y="645299"/>
            <a:ext cx="1350169" cy="1907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77EC3B-5599-A471-9609-17C2EF2FA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582" y="666671"/>
            <a:ext cx="21431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7713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in a kayak in a river&#10;&#10;Description automatically generated with low confidence">
            <a:extLst>
              <a:ext uri="{FF2B5EF4-FFF2-40B4-BE49-F238E27FC236}">
                <a16:creationId xmlns:a16="http://schemas.microsoft.com/office/drawing/2014/main" id="{C13F5030-9B6D-8F71-6F1C-1D1970BF9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510" y="1"/>
            <a:ext cx="4756212" cy="42744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F9678A8-F269-7C01-10B0-BB75F224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88" y="206978"/>
            <a:ext cx="4207669" cy="58169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IE" sz="2100"/>
              <a:t>Trained to endure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74EDAC-B044-5F93-0614-0CD539DE1483}"/>
              </a:ext>
            </a:extLst>
          </p:cNvPr>
          <p:cNvSpPr/>
          <p:nvPr/>
        </p:nvSpPr>
        <p:spPr>
          <a:xfrm>
            <a:off x="4474020" y="0"/>
            <a:ext cx="4820765" cy="4274441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170888-17F1-82B4-B7CA-61A010CD2A85}"/>
              </a:ext>
            </a:extLst>
          </p:cNvPr>
          <p:cNvSpPr/>
          <p:nvPr/>
        </p:nvSpPr>
        <p:spPr>
          <a:xfrm>
            <a:off x="409388" y="788676"/>
            <a:ext cx="5259225" cy="3268054"/>
          </a:xfrm>
          <a:prstGeom prst="rect">
            <a:avLst/>
          </a:prstGeom>
          <a:solidFill>
            <a:schemeClr val="accent6">
              <a:lumMod val="20000"/>
              <a:lumOff val="8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defTabSz="342900" fontAlgn="base">
              <a:spcAft>
                <a:spcPts val="600"/>
              </a:spcAft>
            </a:pP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As a nation we are feeling the pinch –consumers </a:t>
            </a:r>
            <a:r>
              <a:rPr lang="en-IE" sz="1200" b="1" dirty="0">
                <a:solidFill>
                  <a:srgbClr val="000033"/>
                </a:solidFill>
                <a:latin typeface="Work Sans" pitchFamily="2" charset="0"/>
              </a:rPr>
              <a:t>adjusting</a:t>
            </a: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 their spending behaviour. </a:t>
            </a:r>
          </a:p>
          <a:p>
            <a:pPr defTabSz="342900" fontAlgn="base">
              <a:spcAft>
                <a:spcPts val="600"/>
              </a:spcAft>
            </a:pP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As a battle-hardened bunch since the financial crisis, we have become </a:t>
            </a:r>
            <a:r>
              <a:rPr lang="en-IE" sz="1200" b="1" dirty="0">
                <a:solidFill>
                  <a:srgbClr val="000033"/>
                </a:solidFill>
                <a:latin typeface="Work Sans" pitchFamily="2" charset="0"/>
              </a:rPr>
              <a:t>‘trained to endure’</a:t>
            </a: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.</a:t>
            </a:r>
          </a:p>
          <a:p>
            <a:pPr defTabSz="342900" fontAlgn="base">
              <a:spcAft>
                <a:spcPts val="600"/>
              </a:spcAft>
            </a:pP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Openness towards private label is increasing as they look for simple swaps - meaning brands need to work extra hard to </a:t>
            </a:r>
            <a:r>
              <a:rPr lang="en-IE" sz="1200" b="1" dirty="0">
                <a:solidFill>
                  <a:srgbClr val="000033"/>
                </a:solidFill>
                <a:latin typeface="Work Sans" pitchFamily="2" charset="0"/>
              </a:rPr>
              <a:t>communicate</a:t>
            </a: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 their </a:t>
            </a:r>
            <a:r>
              <a:rPr lang="en-IE" sz="1200" b="1" dirty="0">
                <a:solidFill>
                  <a:srgbClr val="000033"/>
                </a:solidFill>
                <a:latin typeface="Work Sans" pitchFamily="2" charset="0"/>
              </a:rPr>
              <a:t>added value</a:t>
            </a: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. </a:t>
            </a:r>
          </a:p>
          <a:p>
            <a:pPr defTabSz="342900" fontAlgn="base">
              <a:spcAft>
                <a:spcPts val="600"/>
              </a:spcAft>
            </a:pP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Customers need to be able to </a:t>
            </a:r>
            <a:r>
              <a:rPr lang="en-IE" sz="1200" b="1" dirty="0">
                <a:solidFill>
                  <a:srgbClr val="000033"/>
                </a:solidFill>
                <a:latin typeface="Work Sans" pitchFamily="2" charset="0"/>
              </a:rPr>
              <a:t>justify spending </a:t>
            </a: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more on brands.  </a:t>
            </a:r>
          </a:p>
          <a:p>
            <a:pPr defTabSz="342900" fontAlgn="base">
              <a:spcAft>
                <a:spcPts val="600"/>
              </a:spcAft>
            </a:pP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Highlighting </a:t>
            </a:r>
            <a:r>
              <a:rPr lang="en-IE" sz="1200" b="1" dirty="0">
                <a:solidFill>
                  <a:srgbClr val="000033"/>
                </a:solidFill>
                <a:latin typeface="Work Sans" pitchFamily="2" charset="0"/>
              </a:rPr>
              <a:t>product versatility </a:t>
            </a: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is powerful. However, it is important that brands continue to target consumer segment needs, and usage occasions.</a:t>
            </a:r>
          </a:p>
          <a:p>
            <a:pPr defTabSz="342900" fontAlgn="base">
              <a:spcAft>
                <a:spcPts val="600"/>
              </a:spcAft>
            </a:pPr>
            <a:r>
              <a:rPr lang="en-US" sz="1200" dirty="0">
                <a:solidFill>
                  <a:srgbClr val="000033"/>
                </a:solidFill>
                <a:latin typeface="Work Sans" pitchFamily="2" charset="0"/>
              </a:rPr>
              <a:t>Some brands will be able to </a:t>
            </a:r>
            <a:r>
              <a:rPr lang="en-US" sz="1200" b="1" dirty="0">
                <a:solidFill>
                  <a:srgbClr val="000033"/>
                </a:solidFill>
                <a:latin typeface="Work Sans" pitchFamily="2" charset="0"/>
              </a:rPr>
              <a:t>charge more </a:t>
            </a:r>
            <a:r>
              <a:rPr lang="en-US" sz="1200" dirty="0">
                <a:solidFill>
                  <a:srgbClr val="000033"/>
                </a:solidFill>
                <a:latin typeface="Work Sans" pitchFamily="2" charset="0"/>
              </a:rPr>
              <a:t>based on strong brand equity</a:t>
            </a:r>
          </a:p>
          <a:p>
            <a:pPr defTabSz="342900" fontAlgn="base">
              <a:spcAft>
                <a:spcPts val="600"/>
              </a:spcAft>
            </a:pP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 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DDCF53-9974-2E3F-D34A-8E51BBBB6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218" y="140361"/>
            <a:ext cx="626906" cy="3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7767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s green eye in close up photography">
            <a:extLst>
              <a:ext uri="{FF2B5EF4-FFF2-40B4-BE49-F238E27FC236}">
                <a16:creationId xmlns:a16="http://schemas.microsoft.com/office/drawing/2014/main" id="{338D8F6F-C851-93BD-F52F-0104728FF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8823" y="-16194"/>
            <a:ext cx="4278410" cy="51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0B090CD6-6267-D76E-9EFE-59121F9D2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5373" y="1"/>
            <a:ext cx="8590547" cy="515969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5977E6-3A27-528F-C3BA-ADF1A683A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0843" y="311423"/>
            <a:ext cx="702500" cy="308114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177D6D4D-85AF-BAE2-D70F-50FE7D56BA21}"/>
              </a:ext>
            </a:extLst>
          </p:cNvPr>
          <p:cNvSpPr txBox="1"/>
          <p:nvPr/>
        </p:nvSpPr>
        <p:spPr>
          <a:xfrm>
            <a:off x="516642" y="1613572"/>
            <a:ext cx="3540536" cy="1255653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8637" marR="3455" defTabSz="342900">
              <a:lnSpc>
                <a:spcPct val="90000"/>
              </a:lnSpc>
              <a:spcBef>
                <a:spcPts val="71"/>
              </a:spcBef>
              <a:spcAft>
                <a:spcPts val="450"/>
              </a:spcAft>
            </a:pPr>
            <a:r>
              <a:rPr lang="en-IE" sz="4500" b="1" spc="-47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Lucida Sans"/>
              </a:rPr>
              <a:t>Parting thoughts</a:t>
            </a:r>
            <a:endParaRPr lang="en-IE" sz="2700">
              <a:solidFill>
                <a:srgbClr val="FFFFFF"/>
              </a:solidFill>
              <a:latin typeface="Grifo M" panose="0205080309050506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BD5A2D79-7034-98EB-B9E8-5303C2406BA0}"/>
              </a:ext>
            </a:extLst>
          </p:cNvPr>
          <p:cNvSpPr txBox="1"/>
          <p:nvPr/>
        </p:nvSpPr>
        <p:spPr>
          <a:xfrm>
            <a:off x="8627573" y="3243774"/>
            <a:ext cx="397929" cy="16651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8637" defTabSz="342900">
              <a:lnSpc>
                <a:spcPts val="3530"/>
              </a:lnSpc>
            </a:pPr>
            <a:r>
              <a:rPr sz="2100" b="1" spc="-68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Delve</a:t>
            </a:r>
            <a:r>
              <a:rPr sz="2100" b="1" spc="-146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100" b="1" spc="-146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2100" b="1" spc="-55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Deeper</a:t>
            </a:r>
            <a:endParaRPr sz="2100">
              <a:solidFill>
                <a:srgbClr val="000033"/>
              </a:solidFill>
              <a:latin typeface="Grifo M" panose="02050803090505060204" pitchFamily="18" charset="0"/>
              <a:ea typeface="Cambria" panose="02040503050406030204" pitchFamily="18" charset="0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006FA-1D78-6BE3-8F72-FAD0CF1134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67" t="8686" b="1"/>
          <a:stretch/>
        </p:blipFill>
        <p:spPr>
          <a:xfrm>
            <a:off x="221456" y="4693443"/>
            <a:ext cx="1769618" cy="3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538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F912899-49AC-F544-7616-345F36C4785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0" y="263922"/>
            <a:ext cx="8371556" cy="461435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E6C7C-067A-3F9E-759A-EF8086C0FE5E}"/>
              </a:ext>
            </a:extLst>
          </p:cNvPr>
          <p:cNvSpPr/>
          <p:nvPr/>
        </p:nvSpPr>
        <p:spPr>
          <a:xfrm>
            <a:off x="412923" y="263489"/>
            <a:ext cx="8360129" cy="4614355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16" name="Picture 15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150519B3-A15E-D190-38D6-FFFD31B893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"/>
          <a:stretch/>
        </p:blipFill>
        <p:spPr>
          <a:xfrm>
            <a:off x="226995" y="232273"/>
            <a:ext cx="4102118" cy="48826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5619824E-6464-CA40-6D2F-78E34C13CD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49" y="263489"/>
            <a:ext cx="5113981" cy="4614355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C33FE276-B588-77D9-E9E8-B7EE759D2538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038" y="4247357"/>
            <a:ext cx="314862" cy="314862"/>
          </a:xfrm>
          <a:prstGeom prst="rect">
            <a:avLst/>
          </a:prstGeom>
        </p:spPr>
      </p:pic>
      <p:pic>
        <p:nvPicPr>
          <p:cNvPr id="17" name="object 4">
            <a:extLst>
              <a:ext uri="{FF2B5EF4-FFF2-40B4-BE49-F238E27FC236}">
                <a16:creationId xmlns:a16="http://schemas.microsoft.com/office/drawing/2014/main" id="{0AA26EE1-A922-79C1-A3A9-6971E948C8AC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366" y="4215970"/>
            <a:ext cx="313527" cy="313527"/>
          </a:xfrm>
          <a:prstGeom prst="rect">
            <a:avLst/>
          </a:prstGeom>
        </p:spPr>
      </p:pic>
      <p:pic>
        <p:nvPicPr>
          <p:cNvPr id="19" name="object 5">
            <a:extLst>
              <a:ext uri="{FF2B5EF4-FFF2-40B4-BE49-F238E27FC236}">
                <a16:creationId xmlns:a16="http://schemas.microsoft.com/office/drawing/2014/main" id="{386E492E-F297-8088-D88F-2DD2DC3AE37A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47" y="4236772"/>
            <a:ext cx="325447" cy="3254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0F0519-E8C6-9C2C-1125-04FC88A60DCE}"/>
              </a:ext>
            </a:extLst>
          </p:cNvPr>
          <p:cNvSpPr txBox="1"/>
          <p:nvPr/>
        </p:nvSpPr>
        <p:spPr>
          <a:xfrm>
            <a:off x="7849129" y="4588634"/>
            <a:ext cx="74892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IE" sz="825">
                <a:solidFill>
                  <a:srgbClr val="FFFFFF"/>
                </a:solidFill>
                <a:latin typeface="Work Sans" pitchFamily="2" charset="0"/>
              </a:rPr>
              <a:t>@banda_ie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8D9549-322F-D6F9-3CCE-A93F49B603B8}"/>
              </a:ext>
            </a:extLst>
          </p:cNvPr>
          <p:cNvSpPr txBox="1"/>
          <p:nvPr/>
        </p:nvSpPr>
        <p:spPr>
          <a:xfrm>
            <a:off x="6523635" y="4588634"/>
            <a:ext cx="1303359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825">
                <a:solidFill>
                  <a:srgbClr val="FFFFFF"/>
                </a:solidFill>
                <a:latin typeface="Work Sans" pitchFamily="2" charset="0"/>
              </a:rPr>
              <a:t>Behaviour &amp; Attitudes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5C62A3-0646-59BB-6F59-C50B0586FF82}"/>
              </a:ext>
            </a:extLst>
          </p:cNvPr>
          <p:cNvSpPr txBox="1"/>
          <p:nvPr/>
        </p:nvSpPr>
        <p:spPr>
          <a:xfrm>
            <a:off x="4980035" y="4588634"/>
            <a:ext cx="170100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825">
                <a:solidFill>
                  <a:srgbClr val="FFFFFF"/>
                </a:solidFill>
                <a:latin typeface="Work Sans" pitchFamily="2" charset="0"/>
              </a:rPr>
              <a:t>@behaviourandattitudes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6B677-578F-9DFE-7446-BC0B59EDC78A}"/>
              </a:ext>
            </a:extLst>
          </p:cNvPr>
          <p:cNvSpPr txBox="1"/>
          <p:nvPr/>
        </p:nvSpPr>
        <p:spPr>
          <a:xfrm>
            <a:off x="732397" y="4215970"/>
            <a:ext cx="2214521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342900"/>
            <a:r>
              <a:rPr lang="en-IE" sz="900">
                <a:solidFill>
                  <a:srgbClr val="FFFFFF"/>
                </a:solidFill>
                <a:latin typeface="Grifo M" panose="02050803090505060204" pitchFamily="18" charset="0"/>
                <a:cs typeface="Arial" panose="020B0604020202020204" pitchFamily="34" charset="0"/>
              </a:rPr>
              <a:t>Prepared by: B&amp;A</a:t>
            </a:r>
          </a:p>
          <a:p>
            <a:pPr defTabSz="342900"/>
            <a:endParaRPr lang="en-IE" sz="900">
              <a:solidFill>
                <a:srgbClr val="FFFFFF"/>
              </a:solidFill>
              <a:latin typeface="Grifo M" panose="02050803090505060204" pitchFamily="18" charset="0"/>
              <a:cs typeface="Arial"/>
            </a:endParaRPr>
          </a:p>
        </p:txBody>
      </p:sp>
      <p:sp>
        <p:nvSpPr>
          <p:cNvPr id="18" name="Subtitle 3">
            <a:extLst>
              <a:ext uri="{FF2B5EF4-FFF2-40B4-BE49-F238E27FC236}">
                <a16:creationId xmlns:a16="http://schemas.microsoft.com/office/drawing/2014/main" id="{53A24853-A6F7-5514-5525-5606E4F325CD}"/>
              </a:ext>
            </a:extLst>
          </p:cNvPr>
          <p:cNvSpPr txBox="1">
            <a:spLocks/>
          </p:cNvSpPr>
          <p:nvPr/>
        </p:nvSpPr>
        <p:spPr>
          <a:xfrm>
            <a:off x="2463233" y="2166398"/>
            <a:ext cx="2993010" cy="2600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900"/>
              </a:spcAft>
            </a:pPr>
            <a:r>
              <a:rPr lang="en-IE" sz="1500">
                <a:solidFill>
                  <a:srgbClr val="FFFFFF"/>
                </a:solidFill>
                <a:latin typeface="Grifo M" panose="02050803090505060204" pitchFamily="18" charset="0"/>
              </a:rPr>
              <a:t>2023 report</a:t>
            </a:r>
          </a:p>
          <a:p>
            <a:pPr defTabSz="685800">
              <a:spcAft>
                <a:spcPts val="900"/>
              </a:spcAft>
            </a:pPr>
            <a:endParaRPr lang="en-IE" sz="900">
              <a:solidFill>
                <a:srgbClr val="FFFFFF"/>
              </a:solidFill>
              <a:latin typeface="Grifo M" panose="02050803090505060204" pitchFamily="18" charset="0"/>
              <a:cs typeface="Arial" panose="020B060402020202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68687CF-55A7-827A-7BDE-1D633FD439F6}"/>
              </a:ext>
            </a:extLst>
          </p:cNvPr>
          <p:cNvSpPr txBox="1">
            <a:spLocks/>
          </p:cNvSpPr>
          <p:nvPr/>
        </p:nvSpPr>
        <p:spPr>
          <a:xfrm>
            <a:off x="732397" y="4378739"/>
            <a:ext cx="2996804" cy="4995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C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IE" sz="1050">
                <a:solidFill>
                  <a:srgbClr val="FFFFFF"/>
                </a:solidFill>
                <a:latin typeface="Grifo M" panose="02050803090505060204" pitchFamily="18" charset="0"/>
              </a:rPr>
              <a:t>J. 224218</a:t>
            </a:r>
            <a:endParaRPr lang="en-IE" sz="1050">
              <a:latin typeface="Grifo M" panose="02050803090505060204" pitchFamily="18" charset="0"/>
            </a:endParaRPr>
          </a:p>
        </p:txBody>
      </p:sp>
      <p:pic>
        <p:nvPicPr>
          <p:cNvPr id="27" name="Picture 2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6642B33-DBCF-CC12-8952-9E9F3B10C07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7" y="676609"/>
            <a:ext cx="1525028" cy="442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8778C-7FE6-06DB-759C-AFE5998709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14" y="1386058"/>
            <a:ext cx="2702286" cy="1358002"/>
          </a:xfrm>
          <a:prstGeom prst="rect">
            <a:avLst/>
          </a:prstGeom>
        </p:spPr>
      </p:pic>
      <p:sp>
        <p:nvSpPr>
          <p:cNvPr id="2" name="Subtitle 3">
            <a:extLst>
              <a:ext uri="{FF2B5EF4-FFF2-40B4-BE49-F238E27FC236}">
                <a16:creationId xmlns:a16="http://schemas.microsoft.com/office/drawing/2014/main" id="{C8ACDA27-AD86-FF2C-96B1-0B59E052E678}"/>
              </a:ext>
            </a:extLst>
          </p:cNvPr>
          <p:cNvSpPr txBox="1">
            <a:spLocks/>
          </p:cNvSpPr>
          <p:nvPr/>
        </p:nvSpPr>
        <p:spPr>
          <a:xfrm>
            <a:off x="668451" y="2783283"/>
            <a:ext cx="2993010" cy="260097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900"/>
              </a:spcAft>
            </a:pPr>
            <a:r>
              <a:rPr lang="en-IE" sz="1800">
                <a:solidFill>
                  <a:srgbClr val="FFFFFF"/>
                </a:solidFill>
                <a:latin typeface="Grifo M"/>
              </a:rPr>
              <a:t>Putting Pricing at the Heart of the Marketing Mix: Marketing Society 30</a:t>
            </a:r>
            <a:r>
              <a:rPr lang="en-IE" sz="1800" baseline="30000">
                <a:solidFill>
                  <a:srgbClr val="FFFFFF"/>
                </a:solidFill>
                <a:latin typeface="Grifo M"/>
              </a:rPr>
              <a:t>th</a:t>
            </a:r>
            <a:r>
              <a:rPr lang="en-IE" sz="1800">
                <a:solidFill>
                  <a:srgbClr val="FFFFFF"/>
                </a:solidFill>
                <a:latin typeface="Grifo M"/>
              </a:rPr>
              <a:t> March, 2023</a:t>
            </a:r>
            <a:endParaRPr lang="en-US" sz="1800">
              <a:solidFill>
                <a:srgbClr val="FFFFFF"/>
              </a:solidFill>
              <a:latin typeface="Grifo M"/>
            </a:endParaRPr>
          </a:p>
          <a:p>
            <a:pPr defTabSz="685800">
              <a:spcAft>
                <a:spcPts val="900"/>
              </a:spcAft>
            </a:pPr>
            <a:endParaRPr lang="en-IE" sz="1050">
              <a:solidFill>
                <a:srgbClr val="FFFFFF"/>
              </a:solidFill>
              <a:latin typeface="Grifo M" panose="0205080309050506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29299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3BCDC17-8CDD-F953-7078-3176C18C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31" y="193091"/>
            <a:ext cx="7303895" cy="273344"/>
          </a:xfrm>
        </p:spPr>
        <p:txBody>
          <a:bodyPr>
            <a:normAutofit/>
          </a:bodyPr>
          <a:lstStyle/>
          <a:p>
            <a:r>
              <a:rPr lang="en-IE">
                <a:solidFill>
                  <a:schemeClr val="accent3"/>
                </a:solidFill>
                <a:ea typeface="Cambria"/>
              </a:rPr>
              <a:t>How these themes can inform strategy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Espaço Reservado para Texto 71">
            <a:extLst>
              <a:ext uri="{FF2B5EF4-FFF2-40B4-BE49-F238E27FC236}">
                <a16:creationId xmlns:a16="http://schemas.microsoft.com/office/drawing/2014/main" id="{6143088F-5A84-C26C-1D6B-247943E63384}"/>
              </a:ext>
            </a:extLst>
          </p:cNvPr>
          <p:cNvSpPr txBox="1">
            <a:spLocks/>
          </p:cNvSpPr>
          <p:nvPr/>
        </p:nvSpPr>
        <p:spPr>
          <a:xfrm>
            <a:off x="158731" y="576685"/>
            <a:ext cx="2673089" cy="1944000"/>
          </a:xfrm>
          <a:prstGeom prst="rect">
            <a:avLst/>
          </a:prstGeom>
          <a:solidFill>
            <a:schemeClr val="accent4"/>
          </a:solidFill>
        </p:spPr>
        <p:txBody>
          <a:bodyPr vert="horz" lIns="135000" tIns="135000" rIns="135000" bIns="135000" rtlCol="0" anchor="ctr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lnSpc>
                <a:spcPct val="98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Each choice, each price point and each cost-of-living trade-off is increasingly a more considered act. How can your brand best articulate its value in an increasingly </a:t>
            </a:r>
            <a:r>
              <a:rPr lang="en-US" sz="1050" i="1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system 2 </a:t>
            </a:r>
            <a:r>
              <a:rPr lang="en-US" sz="105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thought space?</a:t>
            </a:r>
          </a:p>
          <a:p>
            <a:pPr marL="0" indent="0" defTabSz="331142">
              <a:lnSpc>
                <a:spcPct val="98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Invoking emotionally led brand love will be ever more critical as a differentiator.</a:t>
            </a:r>
            <a:endParaRPr lang="en-US" sz="1050">
              <a:solidFill>
                <a:srgbClr val="000033"/>
              </a:solidFill>
              <a:latin typeface="Work Sans" pitchFamily="2" charset="0"/>
              <a:cs typeface="Calibri" panose="020F0502020204030204" pitchFamily="34" charset="0"/>
            </a:endParaRPr>
          </a:p>
        </p:txBody>
      </p:sp>
      <p:sp>
        <p:nvSpPr>
          <p:cNvPr id="6" name="Espaço Reservado para Texto 71">
            <a:extLst>
              <a:ext uri="{FF2B5EF4-FFF2-40B4-BE49-F238E27FC236}">
                <a16:creationId xmlns:a16="http://schemas.microsoft.com/office/drawing/2014/main" id="{4699FC46-786E-9AB1-9368-F3F53A37E222}"/>
              </a:ext>
            </a:extLst>
          </p:cNvPr>
          <p:cNvSpPr txBox="1">
            <a:spLocks/>
          </p:cNvSpPr>
          <p:nvPr/>
        </p:nvSpPr>
        <p:spPr>
          <a:xfrm>
            <a:off x="6637030" y="576685"/>
            <a:ext cx="2189492" cy="1944000"/>
          </a:xfrm>
          <a:prstGeom prst="rect">
            <a:avLst/>
          </a:prstGeom>
          <a:solidFill>
            <a:schemeClr val="accent5"/>
          </a:solidFill>
        </p:spPr>
        <p:txBody>
          <a:bodyPr vert="horz" lIns="54000" tIns="54000" rIns="135000" bIns="135000" rtlCol="0" anchor="t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0"/>
              </a:spcBef>
              <a:spcAft>
                <a:spcPts val="450"/>
              </a:spcAft>
              <a:buNone/>
            </a:pPr>
            <a:endParaRPr lang="en-US" sz="1050" dirty="0">
              <a:solidFill>
                <a:srgbClr val="FFFFFF"/>
              </a:solidFill>
              <a:latin typeface="Work Sans" pitchFamily="2" charset="0"/>
              <a:cs typeface="Calibri" panose="020F0502020204030204" pitchFamily="34" charset="0"/>
            </a:endParaRPr>
          </a:p>
          <a:p>
            <a:pPr marL="0" indent="0" defTabSz="331142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 dirty="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As a nation we are shining more and more light on historically taboo spaces – resulting in huge. </a:t>
            </a:r>
          </a:p>
          <a:p>
            <a:pPr marL="0" indent="0" defTabSz="331142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 dirty="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As brands have ‘permission-to-play’ in new spaces are you ready to play?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0825C4-6E50-C3DD-A3C5-19EE79D500B2}"/>
              </a:ext>
            </a:extLst>
          </p:cNvPr>
          <p:cNvSpPr/>
          <p:nvPr/>
        </p:nvSpPr>
        <p:spPr>
          <a:xfrm>
            <a:off x="360024" y="4292820"/>
            <a:ext cx="6495403" cy="4039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000" tIns="189000" rIns="189000" bIns="108000" rtlCol="0" anchor="ctr"/>
          <a:lstStyle/>
          <a:p>
            <a:pPr defTabSz="342900" fontAlgn="base">
              <a:lnSpc>
                <a:spcPct val="95000"/>
              </a:lnSpc>
              <a:spcAft>
                <a:spcPts val="450"/>
              </a:spcAft>
            </a:pPr>
            <a:endParaRPr lang="en-US" sz="1200">
              <a:solidFill>
                <a:srgbClr val="FFFFFF"/>
              </a:solidFill>
              <a:latin typeface="Work Sans" pitchFamily="2" charset="0"/>
            </a:endParaRPr>
          </a:p>
          <a:p>
            <a:pPr defTabSz="342900" fontAlgn="base">
              <a:lnSpc>
                <a:spcPct val="95000"/>
              </a:lnSpc>
              <a:spcAft>
                <a:spcPts val="450"/>
              </a:spcAft>
            </a:pPr>
            <a:endParaRPr lang="en-US" sz="1200">
              <a:solidFill>
                <a:srgbClr val="FFFFFF"/>
              </a:solidFill>
              <a:latin typeface="Work Sans" pitchFamily="2" charset="0"/>
            </a:endParaRPr>
          </a:p>
          <a:p>
            <a:pPr defTabSz="342900" fontAlgn="base">
              <a:lnSpc>
                <a:spcPct val="95000"/>
              </a:lnSpc>
              <a:spcAft>
                <a:spcPts val="450"/>
              </a:spcAft>
            </a:pPr>
            <a:endParaRPr lang="en-US" sz="1200">
              <a:solidFill>
                <a:srgbClr val="FFFFFF"/>
              </a:solidFill>
              <a:latin typeface="Work Sans" pitchFamily="2" charset="0"/>
            </a:endParaRPr>
          </a:p>
          <a:p>
            <a:pPr defTabSz="342900" fontAlgn="base">
              <a:lnSpc>
                <a:spcPct val="95000"/>
              </a:lnSpc>
              <a:spcAft>
                <a:spcPts val="450"/>
              </a:spcAft>
            </a:pPr>
            <a:r>
              <a:rPr lang="en-US" sz="1200">
                <a:solidFill>
                  <a:srgbClr val="FFFFFF"/>
                </a:solidFill>
                <a:latin typeface="Work Sans" pitchFamily="2" charset="0"/>
              </a:rPr>
              <a:t>.</a:t>
            </a:r>
          </a:p>
          <a:p>
            <a:pPr defTabSz="342900" fontAlgn="base">
              <a:lnSpc>
                <a:spcPct val="95000"/>
              </a:lnSpc>
              <a:spcAft>
                <a:spcPts val="450"/>
              </a:spcAft>
            </a:pPr>
            <a:endParaRPr lang="en-US" sz="1200">
              <a:solidFill>
                <a:srgbClr val="FFFFFF"/>
              </a:solidFill>
              <a:latin typeface="Work Sans" pitchFamily="2" charset="0"/>
            </a:endParaRPr>
          </a:p>
          <a:p>
            <a:pPr defTabSz="342900" fontAlgn="base">
              <a:lnSpc>
                <a:spcPct val="95000"/>
              </a:lnSpc>
              <a:spcAft>
                <a:spcPts val="450"/>
              </a:spcAft>
            </a:pPr>
            <a:endParaRPr lang="en-US" sz="1200">
              <a:solidFill>
                <a:srgbClr val="FFFFFF"/>
              </a:solidFill>
              <a:latin typeface="Work Sans" pitchFamily="2" charset="0"/>
            </a:endParaRPr>
          </a:p>
          <a:p>
            <a:pPr defTabSz="342900" fontAlgn="base">
              <a:lnSpc>
                <a:spcPct val="95000"/>
              </a:lnSpc>
              <a:spcAft>
                <a:spcPts val="450"/>
              </a:spcAft>
            </a:pPr>
            <a:endParaRPr lang="en-US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5" name="Espaço Reservado para Texto 71">
            <a:extLst>
              <a:ext uri="{FF2B5EF4-FFF2-40B4-BE49-F238E27FC236}">
                <a16:creationId xmlns:a16="http://schemas.microsoft.com/office/drawing/2014/main" id="{D9047356-11DC-7DCB-A6A1-5CCA2F20C4D7}"/>
              </a:ext>
            </a:extLst>
          </p:cNvPr>
          <p:cNvSpPr txBox="1">
            <a:spLocks/>
          </p:cNvSpPr>
          <p:nvPr/>
        </p:nvSpPr>
        <p:spPr>
          <a:xfrm>
            <a:off x="3653833" y="2598216"/>
            <a:ext cx="2030290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35000" tIns="135000" rIns="135000" bIns="135000" rtlCol="0" anchor="ctr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endParaRPr lang="en-US" sz="1050" dirty="0">
              <a:solidFill>
                <a:srgbClr val="FFFFFF"/>
              </a:solidFill>
              <a:latin typeface="Work Sans" pitchFamily="2" charset="0"/>
            </a:endParaRPr>
          </a:p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r>
              <a:rPr lang="en-US" sz="1050" dirty="0">
                <a:solidFill>
                  <a:srgbClr val="FFFFFF"/>
                </a:solidFill>
                <a:latin typeface="Work Sans" pitchFamily="2" charset="0"/>
              </a:rPr>
              <a:t>Some brands can override predictable pricing strategy by using their brand power. </a:t>
            </a:r>
          </a:p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r>
              <a:rPr lang="en-US" sz="1050" dirty="0">
                <a:solidFill>
                  <a:srgbClr val="FFFFFF"/>
                </a:solidFill>
                <a:latin typeface="Work Sans" pitchFamily="2" charset="0"/>
              </a:rPr>
              <a:t>But you must have a deep understanding of the brand strength.</a:t>
            </a:r>
          </a:p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endParaRPr lang="en-US" sz="1050" dirty="0">
              <a:solidFill>
                <a:srgbClr val="FFFFFF"/>
              </a:solidFill>
              <a:latin typeface="Work Sans" pitchFamily="2" charset="0"/>
            </a:endParaRPr>
          </a:p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endParaRPr lang="en-US" sz="1050" dirty="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0566E3EC-4964-0446-40E2-7A00D6E35AF6}"/>
              </a:ext>
            </a:extLst>
          </p:cNvPr>
          <p:cNvSpPr txBox="1"/>
          <p:nvPr/>
        </p:nvSpPr>
        <p:spPr>
          <a:xfrm>
            <a:off x="8863614" y="3858129"/>
            <a:ext cx="371705" cy="1017754"/>
          </a:xfrm>
          <a:prstGeom prst="rect">
            <a:avLst/>
          </a:prstGeom>
        </p:spPr>
        <p:txBody>
          <a:bodyPr vert="vert" wrap="square" lIns="0" tIns="0" rIns="0" bIns="0" rtlCol="0" anchor="b" anchorCtr="0">
            <a:spAutoFit/>
          </a:bodyPr>
          <a:lstStyle/>
          <a:p>
            <a:pPr marL="8637" defTabSz="342900">
              <a:lnSpc>
                <a:spcPts val="3530"/>
              </a:lnSpc>
            </a:pPr>
            <a:r>
              <a:rPr sz="1200" b="1" spc="-68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Delve</a:t>
            </a:r>
            <a:r>
              <a:rPr sz="1200" b="1" spc="-146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200" b="1" spc="-55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Deeper</a:t>
            </a:r>
            <a:endParaRPr sz="1200">
              <a:solidFill>
                <a:srgbClr val="000033"/>
              </a:solidFill>
              <a:latin typeface="Grifo M" panose="02050803090505060204" pitchFamily="18" charset="0"/>
              <a:ea typeface="Cambria" panose="02040503050406030204" pitchFamily="18" charset="0"/>
              <a:cs typeface="Times New Roman"/>
            </a:endParaRPr>
          </a:p>
        </p:txBody>
      </p:sp>
      <p:pic>
        <p:nvPicPr>
          <p:cNvPr id="1026" name="Picture 2" descr="woman in white and black polka dot shirt holding blue and white book">
            <a:extLst>
              <a:ext uri="{FF2B5EF4-FFF2-40B4-BE49-F238E27FC236}">
                <a16:creationId xmlns:a16="http://schemas.microsoft.com/office/drawing/2014/main" id="{02B63B87-4111-EAA5-598F-41FD13088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"/>
          <a:stretch/>
        </p:blipFill>
        <p:spPr bwMode="auto">
          <a:xfrm>
            <a:off x="2896167" y="576685"/>
            <a:ext cx="1665025" cy="19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089A10-B07D-283D-E8E8-3EE8AB346823}"/>
              </a:ext>
            </a:extLst>
          </p:cNvPr>
          <p:cNvSpPr/>
          <p:nvPr/>
        </p:nvSpPr>
        <p:spPr>
          <a:xfrm>
            <a:off x="2896167" y="576685"/>
            <a:ext cx="1665025" cy="1918709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D110C36-5407-65B4-995C-729114C73A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15" y="155974"/>
            <a:ext cx="539798" cy="224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9ABC2-A06E-ADAD-4AE7-CBC4629C8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67" t="8686" b="1"/>
          <a:stretch/>
        </p:blipFill>
        <p:spPr>
          <a:xfrm>
            <a:off x="448474" y="4716142"/>
            <a:ext cx="1769618" cy="319480"/>
          </a:xfrm>
          <a:prstGeom prst="rect">
            <a:avLst/>
          </a:prstGeom>
        </p:spPr>
      </p:pic>
      <p:sp>
        <p:nvSpPr>
          <p:cNvPr id="4" name="Espaço Reservado para Texto 71">
            <a:extLst>
              <a:ext uri="{FF2B5EF4-FFF2-40B4-BE49-F238E27FC236}">
                <a16:creationId xmlns:a16="http://schemas.microsoft.com/office/drawing/2014/main" id="{BFEBCACB-02A0-5FF3-8E50-65900FE67964}"/>
              </a:ext>
            </a:extLst>
          </p:cNvPr>
          <p:cNvSpPr txBox="1">
            <a:spLocks/>
          </p:cNvSpPr>
          <p:nvPr/>
        </p:nvSpPr>
        <p:spPr>
          <a:xfrm>
            <a:off x="4625540" y="576685"/>
            <a:ext cx="1947143" cy="1944000"/>
          </a:xfrm>
          <a:prstGeom prst="rect">
            <a:avLst/>
          </a:prstGeom>
          <a:solidFill>
            <a:schemeClr val="accent6"/>
          </a:solidFill>
        </p:spPr>
        <p:txBody>
          <a:bodyPr vert="horz" lIns="135000" tIns="135000" rIns="135000" bIns="135000" rtlCol="0" anchor="ctr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 dirty="0">
                <a:solidFill>
                  <a:srgbClr val="FFFFFF"/>
                </a:solidFill>
                <a:latin typeface="Work Sans" pitchFamily="2" charset="0"/>
              </a:rPr>
              <a:t>As consumers reassess value and ‘ladder down/up’ by category –do you understand the category dynamics?</a:t>
            </a:r>
          </a:p>
          <a:p>
            <a:pPr marL="0" indent="0" defTabSz="331142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 dirty="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Important to understand where your brand fits within wider consumer decision making.</a:t>
            </a:r>
          </a:p>
        </p:txBody>
      </p:sp>
      <p:sp>
        <p:nvSpPr>
          <p:cNvPr id="12" name="Espaço Reservado para Texto 71">
            <a:extLst>
              <a:ext uri="{FF2B5EF4-FFF2-40B4-BE49-F238E27FC236}">
                <a16:creationId xmlns:a16="http://schemas.microsoft.com/office/drawing/2014/main" id="{65836962-8AC0-8718-4519-C1F22CAFE1A6}"/>
              </a:ext>
            </a:extLst>
          </p:cNvPr>
          <p:cNvSpPr txBox="1">
            <a:spLocks/>
          </p:cNvSpPr>
          <p:nvPr/>
        </p:nvSpPr>
        <p:spPr>
          <a:xfrm>
            <a:off x="7602611" y="2598216"/>
            <a:ext cx="1206370" cy="1944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vert="horz" lIns="135000" tIns="135000" rIns="135000" bIns="135000" rtlCol="0" anchor="ctr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r>
              <a:rPr lang="en-US" sz="1050">
                <a:solidFill>
                  <a:srgbClr val="000033">
                    <a:lumMod val="75000"/>
                    <a:lumOff val="25000"/>
                  </a:srgbClr>
                </a:solidFill>
                <a:latin typeface="Work Sans" pitchFamily="2" charset="0"/>
                <a:cs typeface="Calibri" panose="020F0502020204030204" pitchFamily="34" charset="0"/>
              </a:rPr>
              <a:t>We are living with the long tail of pandemic trauma.  How can your brand rise up to support the recovery of the nation</a:t>
            </a:r>
            <a:r>
              <a:rPr lang="en-US" sz="1050" dirty="0">
                <a:solidFill>
                  <a:srgbClr val="000033">
                    <a:lumMod val="75000"/>
                    <a:lumOff val="25000"/>
                  </a:srgbClr>
                </a:solidFill>
                <a:latin typeface="Work Sans" pitchFamily="2" charset="0"/>
                <a:cs typeface="Calibri" panose="020F0502020204030204" pitchFamily="34" charset="0"/>
              </a:rPr>
              <a:t>?</a:t>
            </a:r>
            <a:endParaRPr lang="en-US" sz="1050">
              <a:solidFill>
                <a:srgbClr val="000033">
                  <a:lumMod val="75000"/>
                  <a:lumOff val="25000"/>
                </a:srgbClr>
              </a:solidFill>
              <a:latin typeface="Work Sans" pitchFamily="2" charset="0"/>
              <a:cs typeface="Calibri" panose="020F0502020204030204" pitchFamily="34" charset="0"/>
            </a:endParaRPr>
          </a:p>
        </p:txBody>
      </p:sp>
      <p:sp>
        <p:nvSpPr>
          <p:cNvPr id="14" name="Espaço Reservado para Texto 71">
            <a:extLst>
              <a:ext uri="{FF2B5EF4-FFF2-40B4-BE49-F238E27FC236}">
                <a16:creationId xmlns:a16="http://schemas.microsoft.com/office/drawing/2014/main" id="{C3CA7AB8-F98A-5941-3DC3-A9C6F3D8BA9A}"/>
              </a:ext>
            </a:extLst>
          </p:cNvPr>
          <p:cNvSpPr txBox="1">
            <a:spLocks/>
          </p:cNvSpPr>
          <p:nvPr/>
        </p:nvSpPr>
        <p:spPr>
          <a:xfrm>
            <a:off x="158730" y="2598216"/>
            <a:ext cx="1954089" cy="1944000"/>
          </a:xfrm>
          <a:prstGeom prst="rect">
            <a:avLst/>
          </a:prstGeom>
          <a:solidFill>
            <a:schemeClr val="accent3"/>
          </a:solidFill>
        </p:spPr>
        <p:txBody>
          <a:bodyPr vert="horz" lIns="135000" tIns="135000" rIns="135000" bIns="135000" rtlCol="0" anchor="ctr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>
                <a:solidFill>
                  <a:srgbClr val="FFFFFF"/>
                </a:solidFill>
                <a:latin typeface="Work Sans" pitchFamily="2" charset="0"/>
              </a:rPr>
              <a:t>Consumers are human beings -  never lose sight of human psychology</a:t>
            </a:r>
          </a:p>
          <a:p>
            <a:pPr marL="64294" indent="0" defTabSz="331142">
              <a:spcBef>
                <a:spcPts val="0"/>
              </a:spcBef>
              <a:spcAft>
                <a:spcPts val="450"/>
              </a:spcAft>
              <a:buClr>
                <a:srgbClr val="FFFFFF"/>
              </a:buClr>
              <a:buNone/>
            </a:pPr>
            <a:r>
              <a:rPr lang="en-US" sz="900">
                <a:solidFill>
                  <a:srgbClr val="FFFFFF"/>
                </a:solidFill>
                <a:latin typeface="Work Sans" pitchFamily="2" charset="0"/>
              </a:rPr>
              <a:t>1) Self control only goes so far</a:t>
            </a:r>
          </a:p>
          <a:p>
            <a:pPr marL="64294" indent="0" defTabSz="331142">
              <a:spcBef>
                <a:spcPts val="0"/>
              </a:spcBef>
              <a:spcAft>
                <a:spcPts val="450"/>
              </a:spcAft>
              <a:buClr>
                <a:srgbClr val="FFFFFF"/>
              </a:buClr>
              <a:buNone/>
            </a:pPr>
            <a:r>
              <a:rPr lang="en-US" sz="900">
                <a:solidFill>
                  <a:srgbClr val="FFFFFF"/>
                </a:solidFill>
                <a:latin typeface="Work Sans" pitchFamily="2" charset="0"/>
              </a:rPr>
              <a:t>2) We need release</a:t>
            </a:r>
          </a:p>
          <a:p>
            <a:pPr marL="64294" indent="0" defTabSz="331142">
              <a:spcBef>
                <a:spcPts val="0"/>
              </a:spcBef>
              <a:spcAft>
                <a:spcPts val="450"/>
              </a:spcAft>
              <a:buClr>
                <a:srgbClr val="FFFFFF"/>
              </a:buClr>
              <a:buNone/>
            </a:pPr>
            <a:r>
              <a:rPr lang="en-US" sz="900">
                <a:solidFill>
                  <a:srgbClr val="FFFFFF"/>
                </a:solidFill>
                <a:latin typeface="Work Sans" pitchFamily="2" charset="0"/>
              </a:rPr>
              <a:t>3) Experiences are in vogue.</a:t>
            </a:r>
          </a:p>
          <a:p>
            <a:pPr marL="64294" indent="0" defTabSz="331142">
              <a:spcBef>
                <a:spcPts val="0"/>
              </a:spcBef>
              <a:spcAft>
                <a:spcPts val="450"/>
              </a:spcAft>
              <a:buClr>
                <a:srgbClr val="FFFFFF"/>
              </a:buClr>
              <a:buNone/>
            </a:pPr>
            <a:r>
              <a:rPr lang="en-US" sz="900">
                <a:solidFill>
                  <a:srgbClr val="FFFFFF"/>
                </a:solidFill>
                <a:latin typeface="Work Sans" pitchFamily="2" charset="0"/>
              </a:rPr>
              <a:t>Can your brand Seize the Day?</a:t>
            </a:r>
          </a:p>
        </p:txBody>
      </p:sp>
      <p:sp>
        <p:nvSpPr>
          <p:cNvPr id="16" name="Espaço Reservado para Texto 71">
            <a:extLst>
              <a:ext uri="{FF2B5EF4-FFF2-40B4-BE49-F238E27FC236}">
                <a16:creationId xmlns:a16="http://schemas.microsoft.com/office/drawing/2014/main" id="{7ABCE4D1-1351-12DA-41C1-3DF7B2E320D0}"/>
              </a:ext>
            </a:extLst>
          </p:cNvPr>
          <p:cNvSpPr txBox="1">
            <a:spLocks/>
          </p:cNvSpPr>
          <p:nvPr/>
        </p:nvSpPr>
        <p:spPr>
          <a:xfrm>
            <a:off x="2186507" y="2598216"/>
            <a:ext cx="1410255" cy="1944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135000" tIns="135000" rIns="135000" bIns="135000" rtlCol="0" anchor="ctr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 dirty="0">
                <a:solidFill>
                  <a:srgbClr val="FFFFFF"/>
                </a:solidFill>
                <a:latin typeface="Work Sans" pitchFamily="2" charset="0"/>
              </a:rPr>
              <a:t>Be courageous and brave and assert your added value.</a:t>
            </a:r>
          </a:p>
        </p:txBody>
      </p:sp>
      <p:pic>
        <p:nvPicPr>
          <p:cNvPr id="18" name="Picture 17" descr="A person holding a kite&#10;&#10;Description automatically generated with low confidence">
            <a:extLst>
              <a:ext uri="{FF2B5EF4-FFF2-40B4-BE49-F238E27FC236}">
                <a16:creationId xmlns:a16="http://schemas.microsoft.com/office/drawing/2014/main" id="{501019FF-3884-F8A6-4EB0-0D649D0530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361" y="2598216"/>
            <a:ext cx="1830675" cy="19370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A8A87F-C79F-0C3F-DD92-CAA7421D9B0A}"/>
              </a:ext>
            </a:extLst>
          </p:cNvPr>
          <p:cNvSpPr/>
          <p:nvPr/>
        </p:nvSpPr>
        <p:spPr>
          <a:xfrm>
            <a:off x="5726697" y="2605143"/>
            <a:ext cx="1824031" cy="1926327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47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 animBg="1"/>
      <p:bldP spid="8" grpId="0" animBg="1"/>
      <p:bldP spid="4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shark, ocean floor&#10;&#10;Description automatically generated">
            <a:extLst>
              <a:ext uri="{FF2B5EF4-FFF2-40B4-BE49-F238E27FC236}">
                <a16:creationId xmlns:a16="http://schemas.microsoft.com/office/drawing/2014/main" id="{44D2C09D-1AE4-43AC-97E0-EA2683071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832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987E8FB-9356-4937-98B5-D901157C3F14}"/>
              </a:ext>
            </a:extLst>
          </p:cNvPr>
          <p:cNvSpPr/>
          <p:nvPr/>
        </p:nvSpPr>
        <p:spPr>
          <a:xfrm>
            <a:off x="172402" y="601949"/>
            <a:ext cx="8729663" cy="4278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35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5FAA7E-A7EC-4B0A-9BD4-7BF31C195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827" y="93392"/>
            <a:ext cx="834613" cy="436716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854CB06-6343-4BBF-D315-D87C9B87CDB3}"/>
              </a:ext>
            </a:extLst>
          </p:cNvPr>
          <p:cNvSpPr txBox="1">
            <a:spLocks/>
          </p:cNvSpPr>
          <p:nvPr/>
        </p:nvSpPr>
        <p:spPr>
          <a:xfrm>
            <a:off x="4537233" y="1611402"/>
            <a:ext cx="2106000" cy="147035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lIns="162000" anchor="ctr"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90000"/>
              <a:buFont typeface="Verdana" pitchFamily="34" charset="0"/>
              <a:buNone/>
              <a:defRPr sz="1400" b="1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v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defTabSz="685800" fontAlgn="base">
              <a:spcBef>
                <a:spcPts val="310"/>
              </a:spcBef>
              <a:spcAft>
                <a:spcPts val="310"/>
              </a:spcAft>
              <a:defRPr/>
            </a:pPr>
            <a:endParaRPr lang="en-IE" sz="1350" i="0">
              <a:solidFill>
                <a:prstClr val="black">
                  <a:lumMod val="75000"/>
                  <a:lumOff val="25000"/>
                </a:prstClr>
              </a:solidFill>
              <a:latin typeface="Work Sans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FA78B-9F98-9EB2-A26C-A95B892ACB46}"/>
              </a:ext>
            </a:extLst>
          </p:cNvPr>
          <p:cNvSpPr txBox="1"/>
          <p:nvPr/>
        </p:nvSpPr>
        <p:spPr>
          <a:xfrm>
            <a:off x="4609425" y="1853470"/>
            <a:ext cx="1575464" cy="84382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 fontAlgn="base">
              <a:spcAft>
                <a:spcPts val="450"/>
              </a:spcAft>
              <a:buClr>
                <a:srgbClr val="D61D6E"/>
              </a:buClr>
              <a:defRPr/>
            </a:pPr>
            <a:r>
              <a:rPr lang="en-IE" sz="1050" b="1">
                <a:solidFill>
                  <a:srgbClr val="000033"/>
                </a:solidFill>
                <a:latin typeface="Work Sans" pitchFamily="2" charset="0"/>
                <a:ea typeface="Verdana"/>
                <a:cs typeface="Verdana"/>
              </a:rPr>
              <a:t>5 groups</a:t>
            </a:r>
            <a:endParaRPr lang="en-IE" sz="1050">
              <a:solidFill>
                <a:srgbClr val="000033"/>
              </a:solidFill>
              <a:latin typeface="Work Sans" pitchFamily="2" charset="0"/>
              <a:ea typeface="Verdana"/>
              <a:cs typeface="Verdana"/>
            </a:endParaRPr>
          </a:p>
          <a:p>
            <a:pPr defTabSz="685800" fontAlgn="base">
              <a:spcAft>
                <a:spcPts val="450"/>
              </a:spcAft>
              <a:buClr>
                <a:srgbClr val="D61D6E"/>
              </a:buClr>
              <a:defRPr/>
            </a:pPr>
            <a:r>
              <a:rPr lang="en-IE" sz="1050">
                <a:solidFill>
                  <a:srgbClr val="000033"/>
                </a:solidFill>
                <a:latin typeface="Work Sans" pitchFamily="2" charset="0"/>
                <a:ea typeface="Verdana"/>
              </a:rPr>
              <a:t>ABC1, 24-55, Dublin and Cork</a:t>
            </a:r>
          </a:p>
          <a:p>
            <a:pPr defTabSz="685800" fontAlgn="base">
              <a:spcAft>
                <a:spcPts val="450"/>
              </a:spcAft>
              <a:buClr>
                <a:srgbClr val="D61D6E"/>
              </a:buClr>
              <a:defRPr/>
            </a:pPr>
            <a:r>
              <a:rPr lang="en-IE" sz="1050">
                <a:solidFill>
                  <a:srgbClr val="000033"/>
                </a:solidFill>
                <a:latin typeface="Work Sans" pitchFamily="2" charset="0"/>
                <a:ea typeface="Verdana"/>
              </a:rPr>
              <a:t>Fieldwork Jan 2023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FC786D9-37D8-DDBC-B50E-717ED69E3C94}"/>
              </a:ext>
            </a:extLst>
          </p:cNvPr>
          <p:cNvSpPr txBox="1">
            <a:spLocks/>
          </p:cNvSpPr>
          <p:nvPr/>
        </p:nvSpPr>
        <p:spPr>
          <a:xfrm>
            <a:off x="4537233" y="3283924"/>
            <a:ext cx="2106000" cy="147035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lIns="162000" anchor="ctr"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90000"/>
              <a:buFont typeface="Verdana" pitchFamily="34" charset="0"/>
              <a:buNone/>
              <a:defRPr sz="1400" b="1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v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defTabSz="685800" fontAlgn="base">
              <a:spcBef>
                <a:spcPts val="310"/>
              </a:spcBef>
              <a:spcAft>
                <a:spcPts val="310"/>
              </a:spcAft>
              <a:defRPr/>
            </a:pPr>
            <a:endParaRPr lang="en-IE" sz="1350" i="0">
              <a:solidFill>
                <a:prstClr val="black">
                  <a:lumMod val="75000"/>
                  <a:lumOff val="25000"/>
                </a:prstClr>
              </a:solidFill>
              <a:latin typeface="Work Sans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8E8143-D01D-8A66-DC3A-4A2D283AC526}"/>
              </a:ext>
            </a:extLst>
          </p:cNvPr>
          <p:cNvSpPr txBox="1"/>
          <p:nvPr/>
        </p:nvSpPr>
        <p:spPr>
          <a:xfrm>
            <a:off x="4609425" y="3652620"/>
            <a:ext cx="1804192" cy="84382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171450" indent="-17145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a typeface="Verdana"/>
                <a:cs typeface="Verdana"/>
              </a:defRPr>
            </a:lvl1pPr>
          </a:lstStyle>
          <a:p>
            <a:pPr marL="0" indent="0" defTabSz="685800" fontAlgn="base">
              <a:spcAft>
                <a:spcPts val="450"/>
              </a:spcAft>
              <a:buClr>
                <a:srgbClr val="D61D6E"/>
              </a:buClr>
              <a:buNone/>
              <a:defRPr/>
            </a:pPr>
            <a:r>
              <a:rPr lang="en-IE" sz="1050" b="1">
                <a:solidFill>
                  <a:srgbClr val="000033"/>
                </a:solidFill>
                <a:latin typeface="Work Sans" pitchFamily="2" charset="0"/>
              </a:rPr>
              <a:t>Nationally representative </a:t>
            </a:r>
          </a:p>
          <a:p>
            <a:pPr marL="0" indent="0" defTabSz="685800" fontAlgn="base">
              <a:spcAft>
                <a:spcPts val="450"/>
              </a:spcAft>
              <a:buClr>
                <a:srgbClr val="D61D6E"/>
              </a:buClr>
              <a:buNone/>
              <a:defRPr/>
            </a:pPr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(n = 1,000 Adult 16+)</a:t>
            </a:r>
          </a:p>
          <a:p>
            <a:pPr marL="0" indent="0" defTabSz="685800" fontAlgn="base">
              <a:spcAft>
                <a:spcPts val="450"/>
              </a:spcAft>
              <a:buClr>
                <a:srgbClr val="D61D6E"/>
              </a:buClr>
              <a:buNone/>
              <a:defRPr/>
            </a:pPr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Fieldwork January 2023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3073F7B-6A4B-7464-E9BD-294CCE85D572}"/>
              </a:ext>
            </a:extLst>
          </p:cNvPr>
          <p:cNvSpPr txBox="1">
            <a:spLocks/>
          </p:cNvSpPr>
          <p:nvPr/>
        </p:nvSpPr>
        <p:spPr>
          <a:xfrm>
            <a:off x="264903" y="3283924"/>
            <a:ext cx="1892411" cy="147035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lIns="162000" anchor="ctr"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90000"/>
              <a:buFont typeface="Verdana" pitchFamily="34" charset="0"/>
              <a:buNone/>
              <a:defRPr sz="1400" b="1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v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l" defTabSz="685800" fontAlgn="base">
              <a:spcBef>
                <a:spcPts val="310"/>
              </a:spcBef>
              <a:spcAft>
                <a:spcPts val="310"/>
              </a:spcAft>
              <a:defRPr/>
            </a:pPr>
            <a:r>
              <a:rPr lang="en-IE" sz="1350" i="0">
                <a:solidFill>
                  <a:srgbClr val="000033"/>
                </a:solidFill>
                <a:latin typeface="Grifo M" panose="02050803090505060204" pitchFamily="18" charset="0"/>
              </a:rPr>
              <a:t>National online survey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056E790-0E05-A4A1-C6ED-74338941801B}"/>
              </a:ext>
            </a:extLst>
          </p:cNvPr>
          <p:cNvSpPr txBox="1">
            <a:spLocks/>
          </p:cNvSpPr>
          <p:nvPr/>
        </p:nvSpPr>
        <p:spPr>
          <a:xfrm>
            <a:off x="280074" y="1611403"/>
            <a:ext cx="1886057" cy="147035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lIns="162000" tIns="34290" rIns="68580" bIns="34290" anchor="ctr"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90000"/>
              <a:buFont typeface="Verdana" pitchFamily="34" charset="0"/>
              <a:buNone/>
              <a:defRPr sz="1400" b="1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v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rgbClr val="282828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4"/>
              </a:spcBef>
              <a:spcAft>
                <a:spcPts val="414"/>
              </a:spcAft>
              <a:buClr>
                <a:schemeClr val="bg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l" defTabSz="685800" fontAlgn="base">
              <a:spcBef>
                <a:spcPts val="310"/>
              </a:spcBef>
              <a:spcAft>
                <a:spcPts val="310"/>
              </a:spcAft>
              <a:defRPr/>
            </a:pPr>
            <a:r>
              <a:rPr lang="en-IE" sz="1350" i="0">
                <a:solidFill>
                  <a:srgbClr val="000033"/>
                </a:solidFill>
                <a:latin typeface="Grifo M" panose="02050803090505060204" pitchFamily="18" charset="0"/>
                <a:ea typeface="Verdana"/>
              </a:rPr>
              <a:t>Consumer groups</a:t>
            </a:r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5022F929-DE02-9670-2706-A5D709B7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12" y="1341590"/>
            <a:ext cx="1325795" cy="394723"/>
          </a:xfrm>
        </p:spPr>
        <p:txBody>
          <a:bodyPr/>
          <a:lstStyle/>
          <a:p>
            <a:r>
              <a:rPr lang="en-US" sz="1425" b="0">
                <a:solidFill>
                  <a:schemeClr val="tx1"/>
                </a:solidFill>
              </a:rPr>
              <a:t>The Methodology</a:t>
            </a:r>
            <a:endParaRPr lang="en-IE" sz="1425" b="0">
              <a:solidFill>
                <a:schemeClr val="tx1"/>
              </a:solidFill>
            </a:endParaRPr>
          </a:p>
        </p:txBody>
      </p:sp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BA1A98E7-04A6-52F6-6A56-7B021B2F25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02" y="1611403"/>
            <a:ext cx="2204494" cy="1470356"/>
          </a:xfrm>
          <a:prstGeom prst="rect">
            <a:avLst/>
          </a:prstGeom>
        </p:spPr>
      </p:pic>
      <p:pic>
        <p:nvPicPr>
          <p:cNvPr id="6" name="Picture 5" descr="A group of people using their phones&#10;&#10;Description automatically generated with low confidence">
            <a:extLst>
              <a:ext uri="{FF2B5EF4-FFF2-40B4-BE49-F238E27FC236}">
                <a16:creationId xmlns:a16="http://schemas.microsoft.com/office/drawing/2014/main" id="{908FE06A-E849-D78D-00A1-1E7CBFC9A8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830" y="3283924"/>
            <a:ext cx="2204494" cy="147035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38DBDB-7BD7-965A-78C5-3F4D883F91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1938">
            <a:off x="2790828" y="3944897"/>
            <a:ext cx="332323" cy="173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64B92-9DF6-3472-1B43-7185C6B05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895" y="4048693"/>
            <a:ext cx="416088" cy="3063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5815A9-A888-D93C-5F45-922AA9452647}"/>
              </a:ext>
            </a:extLst>
          </p:cNvPr>
          <p:cNvSpPr/>
          <p:nvPr/>
        </p:nvSpPr>
        <p:spPr>
          <a:xfrm>
            <a:off x="2256988" y="1608163"/>
            <a:ext cx="2204493" cy="1475972"/>
          </a:xfrm>
          <a:prstGeom prst="rect">
            <a:avLst/>
          </a:prstGeom>
          <a:solidFill>
            <a:srgbClr val="E1F3F5">
              <a:alpha val="30196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900">
              <a:solidFill>
                <a:srgbClr val="000033"/>
              </a:solidFill>
              <a:latin typeface="Work Sans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6A6C28-09CB-3413-4795-5571619C2FBC}"/>
              </a:ext>
            </a:extLst>
          </p:cNvPr>
          <p:cNvSpPr/>
          <p:nvPr/>
        </p:nvSpPr>
        <p:spPr>
          <a:xfrm>
            <a:off x="2264963" y="3286928"/>
            <a:ext cx="2204493" cy="1475972"/>
          </a:xfrm>
          <a:prstGeom prst="rect">
            <a:avLst/>
          </a:prstGeom>
          <a:solidFill>
            <a:srgbClr val="E1F3F5">
              <a:alpha val="30196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900">
              <a:solidFill>
                <a:srgbClr val="000033"/>
              </a:solidFill>
              <a:latin typeface="Work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8AC78-BE91-B6E0-2CB6-BC208096B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159" y="4909588"/>
            <a:ext cx="1998824" cy="3498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B3122A-32F9-DBCB-97D4-B0AE853539ED}"/>
              </a:ext>
            </a:extLst>
          </p:cNvPr>
          <p:cNvSpPr txBox="1"/>
          <p:nvPr/>
        </p:nvSpPr>
        <p:spPr>
          <a:xfrm>
            <a:off x="172402" y="160776"/>
            <a:ext cx="46774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IE" sz="2100" b="1" spc="-23" dirty="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</a:rPr>
              <a:t>About B&amp;A ‘Sign of the Times’</a:t>
            </a:r>
            <a:endParaRPr lang="en-IE" sz="1500" dirty="0">
              <a:solidFill>
                <a:srgbClr val="000033"/>
              </a:solidFill>
              <a:latin typeface="Franklin Gothic Book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49F1E284-4F0C-B1FE-61BA-177F3AEDC5A8}"/>
              </a:ext>
            </a:extLst>
          </p:cNvPr>
          <p:cNvSpPr txBox="1">
            <a:spLocks/>
          </p:cNvSpPr>
          <p:nvPr/>
        </p:nvSpPr>
        <p:spPr>
          <a:xfrm>
            <a:off x="295320" y="670112"/>
            <a:ext cx="8729663" cy="461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100"/>
              </a:spcAft>
              <a:buFont typeface="TESCO Modern" panose="02000506030000020004" pitchFamily="2" charset="0"/>
              <a:buNone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+mj-lt"/>
              <a:buNone/>
              <a:tabLst>
                <a:tab pos="90488" algn="l"/>
              </a:tabLst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05000"/>
              </a:lnSpc>
              <a:spcAft>
                <a:spcPts val="900"/>
              </a:spcAft>
            </a:pPr>
            <a:r>
              <a:rPr lang="en-US" sz="1200">
                <a:solidFill>
                  <a:srgbClr val="000033"/>
                </a:solidFill>
                <a:latin typeface="Work Sans" pitchFamily="2" charset="0"/>
              </a:rPr>
              <a:t>B&amp;A’s continued connection to culture and social relevance is maintained through our frequent in-house culture and trends projects – Sign of the Times is one. These enable us to get ever closer to people, their contexts and decision making.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6D7F08-43EE-0CA8-64A3-9238D1228E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489" t="42513" r="44884" b="-27"/>
          <a:stretch/>
        </p:blipFill>
        <p:spPr>
          <a:xfrm>
            <a:off x="7860445" y="1505261"/>
            <a:ext cx="980621" cy="1481106"/>
          </a:xfrm>
          <a:prstGeom prst="rect">
            <a:avLst/>
          </a:prstGeom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3116643-C1B6-54EB-B75E-E25B102844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2161" y="1586166"/>
          <a:ext cx="1231226" cy="1838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9953406" imgH="14858758" progId="Acrobat.Document.DC">
                  <p:embed/>
                </p:oleObj>
              </mc:Choice>
              <mc:Fallback>
                <p:oleObj name="Acrobat Document" r:id="rId9" imgW="9953406" imgH="14858758" progId="Acrobat.Document.DC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23116643-C1B6-54EB-B75E-E25B102844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72161" y="1586166"/>
                        <a:ext cx="1231226" cy="1838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D4E9ECDF-0686-6DD7-DD5F-A83645DA69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61" y="2591619"/>
            <a:ext cx="876262" cy="1215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628761-1443-6299-EEF6-FA69319B7F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05" t="1295" r="9516" b="24794"/>
          <a:stretch/>
        </p:blipFill>
        <p:spPr>
          <a:xfrm>
            <a:off x="7023328" y="3304357"/>
            <a:ext cx="1231206" cy="14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435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shark, ocean floor&#10;&#10;Description automatically generated">
            <a:extLst>
              <a:ext uri="{FF2B5EF4-FFF2-40B4-BE49-F238E27FC236}">
                <a16:creationId xmlns:a16="http://schemas.microsoft.com/office/drawing/2014/main" id="{44D2C09D-1AE4-43AC-97E0-EA2683071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832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987E8FB-9356-4937-98B5-D901157C3F14}"/>
              </a:ext>
            </a:extLst>
          </p:cNvPr>
          <p:cNvSpPr/>
          <p:nvPr/>
        </p:nvSpPr>
        <p:spPr>
          <a:xfrm>
            <a:off x="281619" y="256915"/>
            <a:ext cx="8587600" cy="4615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35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5FAA7E-A7EC-4B0A-9BD4-7BF31C195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315" y="372587"/>
            <a:ext cx="834613" cy="4367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A7C69F4-1F9A-65BA-098E-FDB30E0707C5}"/>
              </a:ext>
            </a:extLst>
          </p:cNvPr>
          <p:cNvSpPr txBox="1">
            <a:spLocks/>
          </p:cNvSpPr>
          <p:nvPr/>
        </p:nvSpPr>
        <p:spPr bwMode="black">
          <a:xfrm>
            <a:off x="435455" y="439616"/>
            <a:ext cx="7303895" cy="2908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spc="-30" baseline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defTabSz="685800"/>
            <a:r>
              <a:rPr lang="en-IE" sz="2100" spc="-23" dirty="0">
                <a:solidFill>
                  <a:srgbClr val="FFFFFF"/>
                </a:solidFill>
                <a:latin typeface="Grifo M" panose="02050803090505060204" pitchFamily="18" charset="0"/>
              </a:rPr>
              <a:t>This year’s themes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9E680D-2AF0-87B0-5189-22A9886CD15A}"/>
              </a:ext>
            </a:extLst>
          </p:cNvPr>
          <p:cNvGrpSpPr/>
          <p:nvPr/>
        </p:nvGrpSpPr>
        <p:grpSpPr>
          <a:xfrm>
            <a:off x="1113851" y="938019"/>
            <a:ext cx="1998824" cy="1777666"/>
            <a:chOff x="912875" y="1192945"/>
            <a:chExt cx="3144412" cy="237022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216174-172B-04E2-F965-642BE5FB7637}"/>
                </a:ext>
              </a:extLst>
            </p:cNvPr>
            <p:cNvSpPr/>
            <p:nvPr/>
          </p:nvSpPr>
          <p:spPr>
            <a:xfrm>
              <a:off x="912875" y="1192945"/>
              <a:ext cx="3144412" cy="237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E" sz="900">
                <a:solidFill>
                  <a:srgbClr val="000033"/>
                </a:solidFill>
                <a:latin typeface="Work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0495CA-EF05-D3F9-CD9F-96FD0CC92879}"/>
                </a:ext>
              </a:extLst>
            </p:cNvPr>
            <p:cNvSpPr txBox="1"/>
            <p:nvPr/>
          </p:nvSpPr>
          <p:spPr>
            <a:xfrm>
              <a:off x="978010" y="2590627"/>
              <a:ext cx="3021488" cy="844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637" marR="3455" algn="ctr" defTabSz="342900">
                <a:lnSpc>
                  <a:spcPct val="90000"/>
                </a:lnSpc>
                <a:spcAft>
                  <a:spcPts val="450"/>
                </a:spcAft>
              </a:pPr>
              <a:r>
                <a:rPr lang="en-IE" sz="1350" b="1" spc="-47">
                  <a:solidFill>
                    <a:srgbClr val="000033"/>
                  </a:solidFill>
                  <a:latin typeface="Grifo M" panose="02050803090505060204" pitchFamily="18" charset="0"/>
                  <a:ea typeface="Cambria" panose="02040503050406030204" pitchFamily="18" charset="0"/>
                  <a:cs typeface="Lucida Sans"/>
                </a:rPr>
                <a:t>The cultural backdrop</a:t>
              </a:r>
            </a:p>
            <a:p>
              <a:pPr marL="8637" marR="3455" algn="ctr" defTabSz="342900">
                <a:spcBef>
                  <a:spcPts val="71"/>
                </a:spcBef>
              </a:pPr>
              <a:r>
                <a:rPr lang="en-US" sz="900">
                  <a:solidFill>
                    <a:srgbClr val="000033"/>
                  </a:solidFill>
                  <a:latin typeface="Work Sans" pitchFamily="2" charset="0"/>
                  <a:ea typeface="Cambria" panose="02040503050406030204" pitchFamily="18" charset="0"/>
                  <a:cs typeface="Lucida Sans"/>
                </a:rPr>
                <a:t>An increasingly fractured society and fading north stars</a:t>
              </a:r>
              <a:endParaRPr lang="en-IE" sz="2100" b="1" spc="-47">
                <a:solidFill>
                  <a:srgbClr val="000033"/>
                </a:solidFill>
                <a:latin typeface="Work Sans" pitchFamily="2" charset="0"/>
                <a:ea typeface="Cambria" panose="02040503050406030204" pitchFamily="18" charset="0"/>
                <a:cs typeface="Lucida San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E8B06F-3A47-C6BF-97C3-140F4C3E3A6E}"/>
              </a:ext>
            </a:extLst>
          </p:cNvPr>
          <p:cNvGrpSpPr/>
          <p:nvPr/>
        </p:nvGrpSpPr>
        <p:grpSpPr>
          <a:xfrm>
            <a:off x="3258493" y="938019"/>
            <a:ext cx="1998824" cy="1777666"/>
            <a:chOff x="4461012" y="1192944"/>
            <a:chExt cx="3144412" cy="237022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F7B396-FD15-367F-07A9-B784C509141B}"/>
                </a:ext>
              </a:extLst>
            </p:cNvPr>
            <p:cNvSpPr/>
            <p:nvPr/>
          </p:nvSpPr>
          <p:spPr>
            <a:xfrm>
              <a:off x="4461012" y="1192944"/>
              <a:ext cx="3144412" cy="237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E" sz="900">
                <a:solidFill>
                  <a:srgbClr val="000033"/>
                </a:solidFill>
                <a:latin typeface="Work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52AE9F-E4DF-94CB-55C0-14A6AC6A6E51}"/>
                </a:ext>
              </a:extLst>
            </p:cNvPr>
            <p:cNvSpPr txBox="1"/>
            <p:nvPr/>
          </p:nvSpPr>
          <p:spPr>
            <a:xfrm>
              <a:off x="4597903" y="2608585"/>
              <a:ext cx="3007521" cy="935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637" marR="3455" algn="ctr" defTabSz="342900">
                <a:lnSpc>
                  <a:spcPct val="90000"/>
                </a:lnSpc>
                <a:spcAft>
                  <a:spcPts val="450"/>
                </a:spcAft>
              </a:pPr>
              <a:r>
                <a:rPr lang="en-US" sz="1350" b="1" spc="-47">
                  <a:solidFill>
                    <a:srgbClr val="000033"/>
                  </a:solidFill>
                  <a:latin typeface="Grifo M" panose="02050803090505060204" pitchFamily="18" charset="0"/>
                  <a:ea typeface="Cambria" panose="02040503050406030204" pitchFamily="18" charset="0"/>
                </a:rPr>
                <a:t>Trained to endure</a:t>
              </a:r>
            </a:p>
            <a:p>
              <a:pPr marL="8637" marR="3455" algn="ctr" defTabSz="342900">
                <a:lnSpc>
                  <a:spcPct val="90000"/>
                </a:lnSpc>
                <a:spcAft>
                  <a:spcPts val="450"/>
                </a:spcAft>
              </a:pPr>
              <a:r>
                <a:rPr lang="en-US" sz="863">
                  <a:solidFill>
                    <a:srgbClr val="000033"/>
                  </a:solidFill>
                  <a:latin typeface="Work Sans" pitchFamily="2" charset="0"/>
                </a:rPr>
                <a:t>Despite a challenging economic climate, we have learned how to navigate choppy waters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372134-0F3F-9A96-EDBA-C91B59A4EDC6}"/>
              </a:ext>
            </a:extLst>
          </p:cNvPr>
          <p:cNvGrpSpPr/>
          <p:nvPr/>
        </p:nvGrpSpPr>
        <p:grpSpPr>
          <a:xfrm>
            <a:off x="5403134" y="938019"/>
            <a:ext cx="1998824" cy="1777666"/>
            <a:chOff x="912875" y="3788414"/>
            <a:chExt cx="3144412" cy="237022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051C5C-CEE0-8985-8D8C-1B5971081CFD}"/>
                </a:ext>
              </a:extLst>
            </p:cNvPr>
            <p:cNvSpPr/>
            <p:nvPr/>
          </p:nvSpPr>
          <p:spPr>
            <a:xfrm>
              <a:off x="912875" y="3788414"/>
              <a:ext cx="3144412" cy="237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E" sz="900">
                <a:solidFill>
                  <a:srgbClr val="000033"/>
                </a:solidFill>
                <a:latin typeface="Work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CB0F50-5644-5667-236B-98FF169ADF0D}"/>
                </a:ext>
              </a:extLst>
            </p:cNvPr>
            <p:cNvSpPr txBox="1"/>
            <p:nvPr/>
          </p:nvSpPr>
          <p:spPr>
            <a:xfrm>
              <a:off x="996655" y="5192636"/>
              <a:ext cx="2870631" cy="9565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637" marR="3455" algn="ctr" defTabSz="342900">
                <a:lnSpc>
                  <a:spcPct val="90000"/>
                </a:lnSpc>
                <a:spcBef>
                  <a:spcPts val="71"/>
                </a:spcBef>
                <a:spcAft>
                  <a:spcPts val="450"/>
                </a:spcAft>
              </a:pPr>
              <a:r>
                <a:rPr lang="en-US" sz="1350" b="1" spc="-47">
                  <a:solidFill>
                    <a:srgbClr val="000033"/>
                  </a:solidFill>
                  <a:latin typeface="Grifo M" panose="02050803090505060204" pitchFamily="18" charset="0"/>
                  <a:ea typeface="Cambria" panose="02040503050406030204" pitchFamily="18" charset="0"/>
                </a:rPr>
                <a:t>The rise of self care</a:t>
              </a:r>
            </a:p>
            <a:p>
              <a:pPr algn="ctr" defTabSz="342900">
                <a:lnSpc>
                  <a:spcPct val="90000"/>
                </a:lnSpc>
              </a:pPr>
              <a:r>
                <a:rPr lang="en-IE" sz="900">
                  <a:solidFill>
                    <a:srgbClr val="000033"/>
                  </a:solidFill>
                  <a:latin typeface="Work Sans" pitchFamily="2" charset="0"/>
                </a:rPr>
                <a:t>We have fallen headfirst into a productivity trap but not all lessons have been lost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71471C-DD5C-0328-884E-699CC65E0797}"/>
              </a:ext>
            </a:extLst>
          </p:cNvPr>
          <p:cNvGrpSpPr/>
          <p:nvPr/>
        </p:nvGrpSpPr>
        <p:grpSpPr>
          <a:xfrm>
            <a:off x="2346099" y="2884330"/>
            <a:ext cx="1998824" cy="1919026"/>
            <a:chOff x="791907" y="1208073"/>
            <a:chExt cx="3144412" cy="237022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21F4EC-4E08-8637-145C-23DD9588D789}"/>
                </a:ext>
              </a:extLst>
            </p:cNvPr>
            <p:cNvSpPr/>
            <p:nvPr/>
          </p:nvSpPr>
          <p:spPr>
            <a:xfrm>
              <a:off x="791907" y="1208073"/>
              <a:ext cx="3144412" cy="237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E" sz="900">
                <a:solidFill>
                  <a:srgbClr val="FFFFFF"/>
                </a:solidFill>
                <a:latin typeface="Work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A181E0-C07A-A19B-45B4-EE3B8CFF4F45}"/>
                </a:ext>
              </a:extLst>
            </p:cNvPr>
            <p:cNvSpPr txBox="1"/>
            <p:nvPr/>
          </p:nvSpPr>
          <p:spPr>
            <a:xfrm>
              <a:off x="848164" y="2399492"/>
              <a:ext cx="3046546" cy="1094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637" marR="3455" algn="ctr" defTabSz="342900">
                <a:lnSpc>
                  <a:spcPct val="90000"/>
                </a:lnSpc>
                <a:spcBef>
                  <a:spcPts val="71"/>
                </a:spcBef>
                <a:spcAft>
                  <a:spcPts val="450"/>
                </a:spcAft>
              </a:pPr>
              <a:r>
                <a:rPr lang="en-IE" sz="1350" b="1" spc="-47">
                  <a:solidFill>
                    <a:srgbClr val="000033"/>
                  </a:solidFill>
                  <a:latin typeface="Grifo M" panose="02050803090505060204" pitchFamily="18" charset="0"/>
                  <a:ea typeface="Cambria" panose="02040503050406030204" pitchFamily="18" charset="0"/>
                </a:rPr>
                <a:t>The battleground of human &amp; technology</a:t>
              </a:r>
            </a:p>
            <a:p>
              <a:pPr marL="8637" marR="3455" algn="ctr" defTabSz="342900">
                <a:lnSpc>
                  <a:spcPct val="90000"/>
                </a:lnSpc>
                <a:spcBef>
                  <a:spcPts val="71"/>
                </a:spcBef>
              </a:pPr>
              <a:r>
                <a:rPr lang="en-US" sz="825">
                  <a:solidFill>
                    <a:srgbClr val="000033"/>
                  </a:solidFill>
                  <a:latin typeface="Work Sans" pitchFamily="2" charset="0"/>
                  <a:ea typeface="Cambria" panose="02040503050406030204" pitchFamily="18" charset="0"/>
                </a:rPr>
                <a:t>A growing desire to have authentic and honest online experiences</a:t>
              </a:r>
              <a:endParaRPr lang="en-IE" sz="825">
                <a:solidFill>
                  <a:srgbClr val="000033"/>
                </a:solidFill>
                <a:latin typeface="Work Sans" pitchFamily="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154393-F3E7-C82F-BEF8-AEA085F313CD}"/>
              </a:ext>
            </a:extLst>
          </p:cNvPr>
          <p:cNvGrpSpPr/>
          <p:nvPr/>
        </p:nvGrpSpPr>
        <p:grpSpPr>
          <a:xfrm>
            <a:off x="4432414" y="2889456"/>
            <a:ext cx="1998824" cy="1913900"/>
            <a:chOff x="912875" y="1201768"/>
            <a:chExt cx="3144412" cy="237022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167FD7-2098-31C7-D66F-CDEB28D8F797}"/>
                </a:ext>
              </a:extLst>
            </p:cNvPr>
            <p:cNvSpPr/>
            <p:nvPr/>
          </p:nvSpPr>
          <p:spPr>
            <a:xfrm>
              <a:off x="912875" y="1201768"/>
              <a:ext cx="3144412" cy="23702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E" sz="900">
                <a:solidFill>
                  <a:srgbClr val="FFFFFF"/>
                </a:solidFill>
                <a:latin typeface="Work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8DD776-360D-4D63-2823-C4C54245B03C}"/>
                </a:ext>
              </a:extLst>
            </p:cNvPr>
            <p:cNvSpPr txBox="1"/>
            <p:nvPr/>
          </p:nvSpPr>
          <p:spPr>
            <a:xfrm>
              <a:off x="1004629" y="2398770"/>
              <a:ext cx="2870631" cy="10157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637" marR="3455" algn="ctr" defTabSz="342900">
                <a:lnSpc>
                  <a:spcPct val="90000"/>
                </a:lnSpc>
                <a:spcBef>
                  <a:spcPts val="71"/>
                </a:spcBef>
                <a:spcAft>
                  <a:spcPts val="450"/>
                </a:spcAft>
              </a:pPr>
              <a:r>
                <a:rPr lang="en-IE" sz="1350" b="1" spc="-47">
                  <a:solidFill>
                    <a:srgbClr val="000033"/>
                  </a:solidFill>
                  <a:latin typeface="Grifo M" panose="02050803090505060204" pitchFamily="18" charset="0"/>
                  <a:ea typeface="Cambria" panose="02040503050406030204" pitchFamily="18" charset="0"/>
                </a:rPr>
                <a:t>A new frontier for sustainability</a:t>
              </a:r>
            </a:p>
            <a:p>
              <a:pPr marL="8637" marR="3455" algn="ctr" defTabSz="342900">
                <a:spcBef>
                  <a:spcPts val="71"/>
                </a:spcBef>
              </a:pPr>
              <a:r>
                <a:rPr lang="en-US" sz="900">
                  <a:solidFill>
                    <a:srgbClr val="000033"/>
                  </a:solidFill>
                  <a:latin typeface="Work Sans" pitchFamily="2" charset="0"/>
                </a:rPr>
                <a:t>It’s time to prepare for the age of the circular economy</a:t>
              </a:r>
            </a:p>
          </p:txBody>
        </p:sp>
      </p:grpSp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676C5260-58F2-EE89-EA11-910961012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39"/>
          <a:stretch/>
        </p:blipFill>
        <p:spPr>
          <a:xfrm>
            <a:off x="1371249" y="1096829"/>
            <a:ext cx="1469323" cy="858329"/>
          </a:xfrm>
          <a:prstGeom prst="rect">
            <a:avLst/>
          </a:prstGeom>
        </p:spPr>
      </p:pic>
      <p:pic>
        <p:nvPicPr>
          <p:cNvPr id="28" name="Picture 27" descr="A picture containing wall, person, floor, indoor&#10;&#10;Description automatically generated">
            <a:extLst>
              <a:ext uri="{FF2B5EF4-FFF2-40B4-BE49-F238E27FC236}">
                <a16:creationId xmlns:a16="http://schemas.microsoft.com/office/drawing/2014/main" id="{6DD24419-703D-91C2-72A9-F87FCDACD2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244" y="1106665"/>
            <a:ext cx="1469323" cy="848493"/>
          </a:xfrm>
          <a:prstGeom prst="rect">
            <a:avLst/>
          </a:prstGeom>
        </p:spPr>
      </p:pic>
      <p:pic>
        <p:nvPicPr>
          <p:cNvPr id="29" name="Picture 28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5560A1C3-6098-0538-AD57-32349534EA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199" y="1090297"/>
            <a:ext cx="1469323" cy="884177"/>
          </a:xfrm>
          <a:prstGeom prst="rect">
            <a:avLst/>
          </a:prstGeom>
        </p:spPr>
      </p:pic>
      <p:pic>
        <p:nvPicPr>
          <p:cNvPr id="30" name="Picture 29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FCB76DD0-A209-189A-0B10-717F06A8F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928" y="2963964"/>
            <a:ext cx="1469323" cy="884177"/>
          </a:xfrm>
          <a:prstGeom prst="rect">
            <a:avLst/>
          </a:prstGeom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id="{961447AC-1935-B2A5-2134-DDDB7476A5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7164" y="3008325"/>
            <a:ext cx="1469323" cy="84849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0181F4-39B7-2622-C731-A50EB5790DDE}"/>
              </a:ext>
            </a:extLst>
          </p:cNvPr>
          <p:cNvSpPr/>
          <p:nvPr/>
        </p:nvSpPr>
        <p:spPr>
          <a:xfrm>
            <a:off x="1359012" y="1106665"/>
            <a:ext cx="1481559" cy="848493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701439-9EA3-D272-122E-26FB1D412E17}"/>
              </a:ext>
            </a:extLst>
          </p:cNvPr>
          <p:cNvSpPr/>
          <p:nvPr/>
        </p:nvSpPr>
        <p:spPr>
          <a:xfrm>
            <a:off x="3523244" y="1106665"/>
            <a:ext cx="1481559" cy="848493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ED3D3F-DD8E-6689-171A-0DD3E2A3D30D}"/>
              </a:ext>
            </a:extLst>
          </p:cNvPr>
          <p:cNvSpPr/>
          <p:nvPr/>
        </p:nvSpPr>
        <p:spPr>
          <a:xfrm>
            <a:off x="4691046" y="3008325"/>
            <a:ext cx="1481559" cy="848493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9AA145-DAA6-214A-B460-8366437D63AB}"/>
              </a:ext>
            </a:extLst>
          </p:cNvPr>
          <p:cNvSpPr/>
          <p:nvPr/>
        </p:nvSpPr>
        <p:spPr>
          <a:xfrm>
            <a:off x="5711362" y="1097369"/>
            <a:ext cx="1481559" cy="884177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BB1150-EBBD-39D7-2F7B-2FB24E2DAE52}"/>
              </a:ext>
            </a:extLst>
          </p:cNvPr>
          <p:cNvSpPr/>
          <p:nvPr/>
        </p:nvSpPr>
        <p:spPr>
          <a:xfrm>
            <a:off x="2565710" y="2963963"/>
            <a:ext cx="1457758" cy="884177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DC6FD-287A-4532-001B-39955DDE5B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963" y="4536715"/>
            <a:ext cx="1998824" cy="3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856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92C1023-D73E-568E-E49B-404783DD6B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103" y="-16193"/>
            <a:ext cx="4638212" cy="51596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638B0A-4A9F-2D41-13B3-151BECD4A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0843" y="311423"/>
            <a:ext cx="702500" cy="308114"/>
          </a:xfrm>
          <a:prstGeom prst="rect">
            <a:avLst/>
          </a:prstGeom>
        </p:spPr>
      </p:pic>
      <p:pic>
        <p:nvPicPr>
          <p:cNvPr id="8" name="Picture 7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A9EAEF1-3740-B649-C9AF-C78C5ABCDE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3769" y="1"/>
            <a:ext cx="8590547" cy="515969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3769" y="1372211"/>
            <a:ext cx="3567363" cy="2379550"/>
          </a:xfrm>
          <a:prstGeom prst="rect">
            <a:avLst/>
          </a:prstGeom>
        </p:spPr>
        <p:txBody>
          <a:bodyPr vert="horz" wrap="square" lIns="0" tIns="9069" rIns="0" bIns="0" rtlCol="0">
            <a:spAutoFit/>
          </a:bodyPr>
          <a:lstStyle/>
          <a:p>
            <a:pPr marL="8637" marR="3455" defTabSz="342900">
              <a:lnSpc>
                <a:spcPct val="90000"/>
              </a:lnSpc>
              <a:spcBef>
                <a:spcPts val="71"/>
              </a:spcBef>
              <a:spcAft>
                <a:spcPts val="450"/>
              </a:spcAft>
            </a:pPr>
            <a:r>
              <a:rPr lang="en-IE" sz="3900" b="1" spc="-47" dirty="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Lucida Sans"/>
              </a:rPr>
              <a:t>The cultural backdrop</a:t>
            </a:r>
          </a:p>
          <a:p>
            <a:pPr marL="8637" marR="3455" defTabSz="342900">
              <a:spcBef>
                <a:spcPts val="71"/>
              </a:spcBef>
            </a:pPr>
            <a:r>
              <a:rPr lang="en-US" sz="2100" dirty="0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Lucida Sans"/>
              </a:rPr>
              <a:t>An increasingly fractured society and fading north stars, yet opportunities</a:t>
            </a:r>
            <a:endParaRPr lang="en-IE" sz="2100" b="1" spc="-47" dirty="0">
              <a:solidFill>
                <a:srgbClr val="FFFFFF"/>
              </a:solidFill>
              <a:latin typeface="Grifo M" panose="02050803090505060204" pitchFamily="18" charset="0"/>
              <a:ea typeface="Cambria" panose="02040503050406030204" pitchFamily="18" charset="0"/>
              <a:cs typeface="Lucida Sans"/>
            </a:endParaRPr>
          </a:p>
          <a:p>
            <a:pPr marL="8637" marR="3455" defTabSz="342900">
              <a:spcBef>
                <a:spcPts val="71"/>
              </a:spcBef>
            </a:pPr>
            <a:endParaRPr sz="1500" dirty="0">
              <a:solidFill>
                <a:srgbClr val="000033"/>
              </a:solidFill>
              <a:latin typeface="Grifo M" panose="02050803090505060204" pitchFamily="18" charset="0"/>
              <a:ea typeface="Cambria" panose="02040503050406030204" pitchFamily="18" charset="0"/>
              <a:cs typeface="Lucida San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DE2BE53-D5D2-8987-FFCE-573C3D1B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0843" y="311423"/>
            <a:ext cx="702500" cy="30811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82630FB3-04F6-09C1-307E-7616CFBD1487}"/>
              </a:ext>
            </a:extLst>
          </p:cNvPr>
          <p:cNvSpPr txBox="1"/>
          <p:nvPr/>
        </p:nvSpPr>
        <p:spPr>
          <a:xfrm>
            <a:off x="8627573" y="3243774"/>
            <a:ext cx="397929" cy="16651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8637" defTabSz="342900">
              <a:lnSpc>
                <a:spcPts val="3530"/>
              </a:lnSpc>
            </a:pPr>
            <a:r>
              <a:rPr sz="2100" b="1" spc="-68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Delve</a:t>
            </a:r>
            <a:r>
              <a:rPr sz="2100" b="1" spc="-146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100" b="1" spc="-146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2100" b="1" spc="-55">
                <a:solidFill>
                  <a:srgbClr val="FFFFFF"/>
                </a:solidFill>
                <a:latin typeface="Grifo M" panose="02050803090505060204" pitchFamily="18" charset="0"/>
                <a:ea typeface="Cambria" panose="02040503050406030204" pitchFamily="18" charset="0"/>
                <a:cs typeface="Times New Roman"/>
              </a:rPr>
              <a:t>Deeper</a:t>
            </a:r>
            <a:endParaRPr sz="2100">
              <a:solidFill>
                <a:srgbClr val="000033"/>
              </a:solidFill>
              <a:latin typeface="Grifo M" panose="02050803090505060204" pitchFamily="18" charset="0"/>
              <a:ea typeface="Cambria" panose="02040503050406030204" pitchFamily="18" charset="0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DE73-626A-2F0C-6973-EA2B5362D3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67" t="8686" b="1"/>
          <a:stretch/>
        </p:blipFill>
        <p:spPr>
          <a:xfrm>
            <a:off x="221456" y="4693443"/>
            <a:ext cx="1769618" cy="3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7412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608833-048E-1D94-5061-6D127CF137BD}"/>
              </a:ext>
            </a:extLst>
          </p:cNvPr>
          <p:cNvSpPr/>
          <p:nvPr/>
        </p:nvSpPr>
        <p:spPr>
          <a:xfrm>
            <a:off x="6183272" y="625492"/>
            <a:ext cx="2743940" cy="3809120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3" name="Picture 2" descr="A picture containing window&#10;&#10;Description automatically generated">
            <a:extLst>
              <a:ext uri="{FF2B5EF4-FFF2-40B4-BE49-F238E27FC236}">
                <a16:creationId xmlns:a16="http://schemas.microsoft.com/office/drawing/2014/main" id="{570BAFE7-7497-4B4F-025D-3C771E12833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81" y="1291427"/>
            <a:ext cx="1458000" cy="1104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FB1DED-82B7-8DF2-2101-DF4EC5927949}"/>
              </a:ext>
            </a:extLst>
          </p:cNvPr>
          <p:cNvSpPr/>
          <p:nvPr/>
        </p:nvSpPr>
        <p:spPr>
          <a:xfrm>
            <a:off x="209889" y="599998"/>
            <a:ext cx="2743940" cy="3809120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1A9A8C-E71E-90BF-E3C7-443491CA30A6}"/>
              </a:ext>
            </a:extLst>
          </p:cNvPr>
          <p:cNvSpPr/>
          <p:nvPr/>
        </p:nvSpPr>
        <p:spPr>
          <a:xfrm>
            <a:off x="3182588" y="599998"/>
            <a:ext cx="2743940" cy="3809120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29" name="Picture 28" descr="A row of houses&#10;&#10;Description automatically generated with medium confidence">
            <a:extLst>
              <a:ext uri="{FF2B5EF4-FFF2-40B4-BE49-F238E27FC236}">
                <a16:creationId xmlns:a16="http://schemas.microsoft.com/office/drawing/2014/main" id="{A357C2CF-2ABC-E1A8-364B-A95EE19C4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39" y="2170060"/>
            <a:ext cx="1458000" cy="972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indoor, aisle, lined, altar&#10;&#10;Description automatically generated">
            <a:extLst>
              <a:ext uri="{FF2B5EF4-FFF2-40B4-BE49-F238E27FC236}">
                <a16:creationId xmlns:a16="http://schemas.microsoft.com/office/drawing/2014/main" id="{DB305ED7-27E8-7B6B-3206-C440F2F492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62" y="1195582"/>
            <a:ext cx="1458000" cy="972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Two people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2D944F93-D20E-2A48-4A48-0B536CF41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1" y="1186792"/>
            <a:ext cx="1458000" cy="972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erson and a child in a kitchen&#10;&#10;Description automatically generated with low confidence">
            <a:extLst>
              <a:ext uri="{FF2B5EF4-FFF2-40B4-BE49-F238E27FC236}">
                <a16:creationId xmlns:a16="http://schemas.microsoft.com/office/drawing/2014/main" id="{E000F722-B657-05E7-9767-6A543B7343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23" y="2299649"/>
            <a:ext cx="1458000" cy="921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48AF52-25E7-28F4-5C0C-05AB5C25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100"/>
              <a:t>We’ve come a long, long 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83823-9FD3-9FC2-C37F-8B9A8CC8DE2F}"/>
              </a:ext>
            </a:extLst>
          </p:cNvPr>
          <p:cNvSpPr txBox="1"/>
          <p:nvPr/>
        </p:nvSpPr>
        <p:spPr>
          <a:xfrm>
            <a:off x="827440" y="599998"/>
            <a:ext cx="13892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350" b="1">
                <a:solidFill>
                  <a:srgbClr val="F5AEB6">
                    <a:lumMod val="75000"/>
                  </a:srgbClr>
                </a:solidFill>
                <a:latin typeface="Grifo M" panose="02050803090505060204" pitchFamily="18" charset="0"/>
              </a:rPr>
              <a:t>AGING SOCIETY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27A78-D503-99AA-852A-7D10A2ABED6A}"/>
              </a:ext>
            </a:extLst>
          </p:cNvPr>
          <p:cNvSpPr txBox="1"/>
          <p:nvPr/>
        </p:nvSpPr>
        <p:spPr>
          <a:xfrm>
            <a:off x="6577499" y="625493"/>
            <a:ext cx="195548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350" b="1">
                <a:solidFill>
                  <a:srgbClr val="44AC8A"/>
                </a:solidFill>
                <a:latin typeface="Grifo M" panose="02050803090505060204" pitchFamily="18" charset="0"/>
              </a:rPr>
              <a:t>INCREASED OPENNESS &amp; DIVERSITY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9E7CC-B159-D8DC-FF90-EB5BC9B92BA0}"/>
              </a:ext>
            </a:extLst>
          </p:cNvPr>
          <p:cNvSpPr txBox="1"/>
          <p:nvPr/>
        </p:nvSpPr>
        <p:spPr>
          <a:xfrm>
            <a:off x="3602266" y="625492"/>
            <a:ext cx="20678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IE" sz="1350" b="1">
                <a:solidFill>
                  <a:srgbClr val="6699FF"/>
                </a:solidFill>
                <a:latin typeface="Grifo M" panose="02050803090505060204" pitchFamily="18" charset="0"/>
              </a:rPr>
              <a:t>SHIFTING MILESTONES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BD655B-F009-CBF9-690A-877716611048}"/>
              </a:ext>
            </a:extLst>
          </p:cNvPr>
          <p:cNvSpPr/>
          <p:nvPr/>
        </p:nvSpPr>
        <p:spPr>
          <a:xfrm>
            <a:off x="956171" y="1186848"/>
            <a:ext cx="1458000" cy="1095289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E2989-7B35-62AD-7C98-F3A21B75BC7B}"/>
              </a:ext>
            </a:extLst>
          </p:cNvPr>
          <p:cNvSpPr txBox="1"/>
          <p:nvPr/>
        </p:nvSpPr>
        <p:spPr>
          <a:xfrm rot="458868">
            <a:off x="1542956" y="928965"/>
            <a:ext cx="1238948" cy="57708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Pension &amp; health service challenges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8E986B-5A50-106A-BA26-91C8E1745E20}"/>
              </a:ext>
            </a:extLst>
          </p:cNvPr>
          <p:cNvSpPr/>
          <p:nvPr/>
        </p:nvSpPr>
        <p:spPr>
          <a:xfrm>
            <a:off x="624012" y="2307668"/>
            <a:ext cx="1458000" cy="1068012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B4C590-E523-8EC8-9C9D-7BA87B00CD99}"/>
              </a:ext>
            </a:extLst>
          </p:cNvPr>
          <p:cNvSpPr txBox="1"/>
          <p:nvPr/>
        </p:nvSpPr>
        <p:spPr>
          <a:xfrm rot="21416144">
            <a:off x="390379" y="2084644"/>
            <a:ext cx="1306340" cy="41549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Slowing birth rate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986EE1-2F1D-9D0A-95E5-E2F25BCF7BA3}"/>
              </a:ext>
            </a:extLst>
          </p:cNvPr>
          <p:cNvSpPr/>
          <p:nvPr/>
        </p:nvSpPr>
        <p:spPr>
          <a:xfrm>
            <a:off x="7123340" y="1263915"/>
            <a:ext cx="1458000" cy="1095289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93A449-867C-858E-6AE6-481400489881}"/>
              </a:ext>
            </a:extLst>
          </p:cNvPr>
          <p:cNvSpPr txBox="1"/>
          <p:nvPr/>
        </p:nvSpPr>
        <p:spPr>
          <a:xfrm rot="419547">
            <a:off x="7541341" y="1083680"/>
            <a:ext cx="1238948" cy="41549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Foreign nationals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E15AE5-A0DB-78CB-9A44-500E8FF4B588}"/>
              </a:ext>
            </a:extLst>
          </p:cNvPr>
          <p:cNvSpPr/>
          <p:nvPr/>
        </p:nvSpPr>
        <p:spPr>
          <a:xfrm>
            <a:off x="3961462" y="1275453"/>
            <a:ext cx="1458000" cy="1040433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DB1A7C-BE87-B187-098D-A600F6317817}"/>
              </a:ext>
            </a:extLst>
          </p:cNvPr>
          <p:cNvSpPr/>
          <p:nvPr/>
        </p:nvSpPr>
        <p:spPr>
          <a:xfrm>
            <a:off x="3535451" y="2163170"/>
            <a:ext cx="1458000" cy="1058178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0226B4-BA08-D89D-D14A-9EA50BF1964D}"/>
              </a:ext>
            </a:extLst>
          </p:cNvPr>
          <p:cNvSpPr txBox="1"/>
          <p:nvPr/>
        </p:nvSpPr>
        <p:spPr>
          <a:xfrm rot="21354305">
            <a:off x="3712197" y="1013717"/>
            <a:ext cx="2068748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Decline in influence of church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3CF62B-AD90-FCF1-E8D2-86EAD6B3D3FB}"/>
              </a:ext>
            </a:extLst>
          </p:cNvPr>
          <p:cNvSpPr txBox="1"/>
          <p:nvPr/>
        </p:nvSpPr>
        <p:spPr>
          <a:xfrm rot="170271">
            <a:off x="3576653" y="2081645"/>
            <a:ext cx="1962440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Milestones delayed or out of reach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BD5FE-9B97-98B0-03AB-9502B88C0037}"/>
              </a:ext>
            </a:extLst>
          </p:cNvPr>
          <p:cNvSpPr txBox="1"/>
          <p:nvPr/>
        </p:nvSpPr>
        <p:spPr>
          <a:xfrm>
            <a:off x="426409" y="3267380"/>
            <a:ext cx="2372074" cy="859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lnSpc>
                <a:spcPct val="95000"/>
              </a:lnSpc>
            </a:pPr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By 2050, Ireland’s population of over 65’s will double to reach over 1.5 million people - with Ireland also experiencing a slower birth rate.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03D328-04B7-90F7-2D43-B4791E7875FB}"/>
              </a:ext>
            </a:extLst>
          </p:cNvPr>
          <p:cNvSpPr txBox="1"/>
          <p:nvPr/>
        </p:nvSpPr>
        <p:spPr>
          <a:xfrm>
            <a:off x="3376372" y="3273531"/>
            <a:ext cx="2372074" cy="1013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lnSpc>
                <a:spcPct val="95000"/>
              </a:lnSpc>
            </a:pPr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People still want to reach traditional life milestones. However, they are happening later and later in life. The average age of first time mother is now 32 years.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A05162-F917-BEEA-42FD-C68EE0341A2C}"/>
              </a:ext>
            </a:extLst>
          </p:cNvPr>
          <p:cNvSpPr txBox="1"/>
          <p:nvPr/>
        </p:nvSpPr>
        <p:spPr>
          <a:xfrm>
            <a:off x="6210907" y="3277648"/>
            <a:ext cx="2694629" cy="114377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 defTabSz="342900">
              <a:lnSpc>
                <a:spcPct val="95000"/>
              </a:lnSpc>
            </a:pPr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A vastly different country from the mid 90’s when only 1.5% of the population (53,000) were residents born outside of Ireland. </a:t>
            </a:r>
          </a:p>
          <a:p>
            <a:pPr algn="ctr" defTabSz="342900">
              <a:lnSpc>
                <a:spcPct val="95000"/>
              </a:lnSpc>
            </a:pPr>
            <a:r>
              <a:rPr lang="en-US" sz="1050">
                <a:solidFill>
                  <a:srgbClr val="000033"/>
                </a:solidFill>
                <a:latin typeface="Work Sans" pitchFamily="2" charset="0"/>
              </a:rPr>
              <a:t>Nearly 70,000 arriving from Ukraine, into Ireland in 2022 alone. Dublin in particular is more diverse.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0012E0-0D80-EE31-3A83-443AD14D800D}"/>
              </a:ext>
            </a:extLst>
          </p:cNvPr>
          <p:cNvSpPr txBox="1"/>
          <p:nvPr/>
        </p:nvSpPr>
        <p:spPr>
          <a:xfrm>
            <a:off x="0" y="4428006"/>
            <a:ext cx="9144000" cy="47421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89000" tIns="0" rIns="189000" bIns="0" rtlCol="0" anchor="ctr">
            <a:no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 b="1">
                <a:solidFill>
                  <a:prstClr val="white"/>
                </a:solidFill>
              </a:defRPr>
            </a:lvl1pPr>
          </a:lstStyle>
          <a:p>
            <a:pPr defTabSz="342900">
              <a:lnSpc>
                <a:spcPct val="110000"/>
              </a:lnSpc>
            </a:pPr>
            <a:r>
              <a:rPr lang="en-US" sz="1200">
                <a:latin typeface="Work Sans" pitchFamily="2" charset="0"/>
              </a:rPr>
              <a:t>There are significant demographic changes in train. Important for brands to adjust to this new Ireland. </a:t>
            </a:r>
          </a:p>
        </p:txBody>
      </p:sp>
      <p:pic>
        <p:nvPicPr>
          <p:cNvPr id="5" name="Picture 4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7F33845B-C743-646A-5B1E-9A097F1FB8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66" y="2192547"/>
            <a:ext cx="1458000" cy="990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63AE4-B5C1-48C1-3B7A-84A38FC0340C}"/>
              </a:ext>
            </a:extLst>
          </p:cNvPr>
          <p:cNvSpPr/>
          <p:nvPr/>
        </p:nvSpPr>
        <p:spPr>
          <a:xfrm>
            <a:off x="6467666" y="2190596"/>
            <a:ext cx="1458000" cy="1002686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0E836-B2A9-71AA-525B-FFD421CA7F18}"/>
              </a:ext>
            </a:extLst>
          </p:cNvPr>
          <p:cNvSpPr txBox="1"/>
          <p:nvPr/>
        </p:nvSpPr>
        <p:spPr>
          <a:xfrm rot="21298571">
            <a:off x="6270932" y="2140998"/>
            <a:ext cx="1458000" cy="25391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IE" sz="1050">
                <a:solidFill>
                  <a:srgbClr val="000033"/>
                </a:solidFill>
                <a:latin typeface="Work Sans" pitchFamily="2" charset="0"/>
              </a:rPr>
              <a:t>Identity fluidity</a:t>
            </a:r>
          </a:p>
        </p:txBody>
      </p:sp>
    </p:spTree>
    <p:extLst>
      <p:ext uri="{BB962C8B-B14F-4D97-AF65-F5344CB8AC3E}">
        <p14:creationId xmlns:p14="http://schemas.microsoft.com/office/powerpoint/2010/main" val="418902765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holding a sign&#10;&#10;Description automatically generated">
            <a:extLst>
              <a:ext uri="{FF2B5EF4-FFF2-40B4-BE49-F238E27FC236}">
                <a16:creationId xmlns:a16="http://schemas.microsoft.com/office/drawing/2014/main" id="{9D6451BF-15E6-F5E0-3DC9-859950274C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3"/>
          <a:stretch/>
        </p:blipFill>
        <p:spPr>
          <a:xfrm>
            <a:off x="7003372" y="900415"/>
            <a:ext cx="1711472" cy="1637450"/>
          </a:xfrm>
          <a:prstGeom prst="rect">
            <a:avLst/>
          </a:prstGeom>
        </p:spPr>
      </p:pic>
      <p:sp>
        <p:nvSpPr>
          <p:cNvPr id="7" name="Espaço Reservado para Texto 71">
            <a:extLst>
              <a:ext uri="{FF2B5EF4-FFF2-40B4-BE49-F238E27FC236}">
                <a16:creationId xmlns:a16="http://schemas.microsoft.com/office/drawing/2014/main" id="{302679C5-BE10-7381-C435-FBAC06106EAF}"/>
              </a:ext>
            </a:extLst>
          </p:cNvPr>
          <p:cNvSpPr txBox="1">
            <a:spLocks/>
          </p:cNvSpPr>
          <p:nvPr/>
        </p:nvSpPr>
        <p:spPr>
          <a:xfrm>
            <a:off x="7008208" y="2603147"/>
            <a:ext cx="1724213" cy="1847300"/>
          </a:xfrm>
          <a:prstGeom prst="rect">
            <a:avLst/>
          </a:prstGeom>
          <a:solidFill>
            <a:schemeClr val="accent4"/>
          </a:solidFill>
        </p:spPr>
        <p:txBody>
          <a:bodyPr vert="horz" lIns="135000" tIns="135000" rIns="135000" bIns="135000" rtlCol="0" anchor="t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As a country, there is a sense that we have reached a tipping point. A realisation that we need to take our future into our own hands.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63577B-18B5-B6DC-C5CD-A57BF85F419F}"/>
              </a:ext>
            </a:extLst>
          </p:cNvPr>
          <p:cNvSpPr/>
          <p:nvPr/>
        </p:nvSpPr>
        <p:spPr>
          <a:xfrm>
            <a:off x="7012396" y="910100"/>
            <a:ext cx="1711472" cy="1619403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05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8" name="Picture 7" descr="A picture containing chessman&#10;&#10;Description automatically generated">
            <a:extLst>
              <a:ext uri="{FF2B5EF4-FFF2-40B4-BE49-F238E27FC236}">
                <a16:creationId xmlns:a16="http://schemas.microsoft.com/office/drawing/2014/main" id="{C9E8653B-C34F-083E-24EA-00C7C0C338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110" y="900415"/>
            <a:ext cx="2364941" cy="162461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3BCDC17-8CDD-F953-7078-3176C18C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23" y="218862"/>
            <a:ext cx="7303895" cy="342786"/>
          </a:xfrm>
        </p:spPr>
        <p:txBody>
          <a:bodyPr>
            <a:normAutofit/>
          </a:bodyPr>
          <a:lstStyle/>
          <a:p>
            <a:r>
              <a:rPr lang="en-IE" sz="2100"/>
              <a:t>Fading north stars</a:t>
            </a:r>
          </a:p>
        </p:txBody>
      </p:sp>
      <p:sp>
        <p:nvSpPr>
          <p:cNvPr id="2" name="Espaço Reservado para Texto 71">
            <a:extLst>
              <a:ext uri="{FF2B5EF4-FFF2-40B4-BE49-F238E27FC236}">
                <a16:creationId xmlns:a16="http://schemas.microsoft.com/office/drawing/2014/main" id="{6143088F-5A84-C26C-1D6B-247943E63384}"/>
              </a:ext>
            </a:extLst>
          </p:cNvPr>
          <p:cNvSpPr txBox="1">
            <a:spLocks/>
          </p:cNvSpPr>
          <p:nvPr/>
        </p:nvSpPr>
        <p:spPr>
          <a:xfrm>
            <a:off x="455206" y="900415"/>
            <a:ext cx="2097462" cy="1620000"/>
          </a:xfrm>
          <a:prstGeom prst="rect">
            <a:avLst/>
          </a:prstGeom>
          <a:solidFill>
            <a:schemeClr val="accent3"/>
          </a:solidFill>
        </p:spPr>
        <p:txBody>
          <a:bodyPr vert="horz" lIns="135000" tIns="135000" rIns="135000" bIns="135000" rtlCol="0" anchor="t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endParaRPr lang="en-US" sz="150">
              <a:solidFill>
                <a:srgbClr val="FFFFFF"/>
              </a:solidFill>
              <a:latin typeface="Work Sans" pitchFamily="2" charset="0"/>
              <a:cs typeface="Calibri" panose="020F0502020204030204" pitchFamily="34" charset="0"/>
            </a:endParaRPr>
          </a:p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The geopolitical map has taken a pounding – it’s a reminder of  just how quickly things can get out of control.</a:t>
            </a:r>
          </a:p>
        </p:txBody>
      </p:sp>
      <p:sp>
        <p:nvSpPr>
          <p:cNvPr id="6" name="Espaço Reservado para Texto 71">
            <a:extLst>
              <a:ext uri="{FF2B5EF4-FFF2-40B4-BE49-F238E27FC236}">
                <a16:creationId xmlns:a16="http://schemas.microsoft.com/office/drawing/2014/main" id="{4699FC46-786E-9AB1-9368-F3F53A37E222}"/>
              </a:ext>
            </a:extLst>
          </p:cNvPr>
          <p:cNvSpPr txBox="1">
            <a:spLocks/>
          </p:cNvSpPr>
          <p:nvPr/>
        </p:nvSpPr>
        <p:spPr>
          <a:xfrm>
            <a:off x="5127869" y="900415"/>
            <a:ext cx="1801780" cy="1620000"/>
          </a:xfrm>
          <a:prstGeom prst="rect">
            <a:avLst/>
          </a:prstGeom>
          <a:solidFill>
            <a:schemeClr val="accent5"/>
          </a:solidFill>
        </p:spPr>
        <p:txBody>
          <a:bodyPr vert="horz" lIns="135000" tIns="135000" rIns="135000" bIns="135000" rtlCol="0" anchor="t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endParaRPr lang="en-US" sz="1200">
              <a:solidFill>
                <a:srgbClr val="FFFFFF"/>
              </a:solidFill>
              <a:latin typeface="Work Sans" pitchFamily="2" charset="0"/>
              <a:cs typeface="Calibri" panose="020F0502020204030204" pitchFamily="34" charset="0"/>
            </a:endParaRPr>
          </a:p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And we are finding   it hard to find inspiration from    any other country.</a:t>
            </a:r>
            <a:r>
              <a:rPr lang="en-IE" sz="1200">
                <a:solidFill>
                  <a:srgbClr val="FFFFFF"/>
                </a:solidFill>
                <a:latin typeface="Work Sans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E42B8F-AB6E-75CC-DC98-162132C78E83}"/>
              </a:ext>
            </a:extLst>
          </p:cNvPr>
          <p:cNvSpPr/>
          <p:nvPr/>
        </p:nvSpPr>
        <p:spPr>
          <a:xfrm>
            <a:off x="433448" y="803996"/>
            <a:ext cx="844428" cy="322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Brexit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59DE0C-FE59-F47F-0B9D-EE4F54FF3ABA}"/>
              </a:ext>
            </a:extLst>
          </p:cNvPr>
          <p:cNvSpPr/>
          <p:nvPr/>
        </p:nvSpPr>
        <p:spPr>
          <a:xfrm>
            <a:off x="5062105" y="787522"/>
            <a:ext cx="844428" cy="322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US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D41824-9757-E651-F688-31448A6CA2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9583" y="2603147"/>
            <a:ext cx="1490066" cy="185688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29934C9-5EFB-B812-875C-EB892ADBED31}"/>
              </a:ext>
            </a:extLst>
          </p:cNvPr>
          <p:cNvSpPr/>
          <p:nvPr/>
        </p:nvSpPr>
        <p:spPr>
          <a:xfrm>
            <a:off x="2654855" y="903713"/>
            <a:ext cx="2375068" cy="1620000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05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CA5ACF-E49D-E079-1261-CDC2A30FAFDC}"/>
              </a:ext>
            </a:extLst>
          </p:cNvPr>
          <p:cNvSpPr/>
          <p:nvPr/>
        </p:nvSpPr>
        <p:spPr>
          <a:xfrm>
            <a:off x="5439584" y="2594689"/>
            <a:ext cx="1490065" cy="1856883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05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11" name="Picture 10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30AA12F9-0FB8-F29E-F735-4D9E1A8E76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30" y="2603147"/>
            <a:ext cx="2913128" cy="183114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8E13137-CCA6-CF32-C401-E8F866F5719F}"/>
              </a:ext>
            </a:extLst>
          </p:cNvPr>
          <p:cNvSpPr/>
          <p:nvPr/>
        </p:nvSpPr>
        <p:spPr>
          <a:xfrm>
            <a:off x="2460134" y="1350041"/>
            <a:ext cx="1296000" cy="1296000"/>
          </a:xfrm>
          <a:prstGeom prst="ellipse">
            <a:avLst/>
          </a:prstGeom>
          <a:solidFill>
            <a:srgbClr val="0000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85000"/>
              </a:lnSpc>
            </a:pPr>
            <a:r>
              <a:rPr lang="en-IE" sz="1050">
                <a:solidFill>
                  <a:srgbClr val="FFFFFF"/>
                </a:solidFill>
                <a:latin typeface="Work Sans" pitchFamily="2" charset="0"/>
              </a:rPr>
              <a:t>Only </a:t>
            </a:r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5% </a:t>
            </a:r>
            <a:r>
              <a:rPr lang="en-IE" sz="1050">
                <a:solidFill>
                  <a:srgbClr val="FFFFFF"/>
                </a:solidFill>
                <a:latin typeface="Work Sans" pitchFamily="2" charset="0"/>
              </a:rPr>
              <a:t>of people say Ireland should aim to be more like the UK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0C9E31-5256-C298-89A6-0E1B58CE01A3}"/>
              </a:ext>
            </a:extLst>
          </p:cNvPr>
          <p:cNvSpPr/>
          <p:nvPr/>
        </p:nvSpPr>
        <p:spPr>
          <a:xfrm>
            <a:off x="6779322" y="1343459"/>
            <a:ext cx="1296000" cy="1296000"/>
          </a:xfrm>
          <a:prstGeom prst="ellipse">
            <a:avLst/>
          </a:prstGeom>
          <a:solidFill>
            <a:srgbClr val="0000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85000"/>
              </a:lnSpc>
            </a:pPr>
            <a:r>
              <a:rPr lang="en-IE" sz="1050">
                <a:solidFill>
                  <a:srgbClr val="FFFFFF"/>
                </a:solidFill>
                <a:latin typeface="Work Sans" pitchFamily="2" charset="0"/>
              </a:rPr>
              <a:t>Only </a:t>
            </a:r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4% </a:t>
            </a:r>
            <a:r>
              <a:rPr lang="en-IE" sz="1050">
                <a:solidFill>
                  <a:srgbClr val="FFFFFF"/>
                </a:solidFill>
                <a:latin typeface="Work Sans" pitchFamily="2" charset="0"/>
              </a:rPr>
              <a:t>of people say Ireland should aim to be more like the US </a:t>
            </a:r>
          </a:p>
        </p:txBody>
      </p:sp>
      <p:sp>
        <p:nvSpPr>
          <p:cNvPr id="3" name="Espaço Reservado para Texto 71">
            <a:extLst>
              <a:ext uri="{FF2B5EF4-FFF2-40B4-BE49-F238E27FC236}">
                <a16:creationId xmlns:a16="http://schemas.microsoft.com/office/drawing/2014/main" id="{83EC00B4-60CE-F055-A6B5-4D8353813CE5}"/>
              </a:ext>
            </a:extLst>
          </p:cNvPr>
          <p:cNvSpPr txBox="1">
            <a:spLocks/>
          </p:cNvSpPr>
          <p:nvPr/>
        </p:nvSpPr>
        <p:spPr>
          <a:xfrm>
            <a:off x="3427291" y="2628987"/>
            <a:ext cx="1933733" cy="18053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vert="horz" lIns="135000" tIns="135000" rIns="135000" bIns="135000" rtlCol="0" anchor="t" anchorCtr="0">
            <a:noAutofit/>
          </a:bodyPr>
          <a:lstStyle>
            <a:lvl1pPr marL="331142" indent="-331142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68233" indent="-256997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v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03802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545324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986846" indent="-220760" algn="l" defTabSz="441522" rtl="0" eaLnBrk="1" latinLnBrk="0" hangingPunct="1">
              <a:spcBef>
                <a:spcPts val="414"/>
              </a:spcBef>
              <a:spcAft>
                <a:spcPts val="414"/>
              </a:spcAft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428366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9888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1407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2930" indent="-220760" algn="l" defTabSz="441522" rtl="0" eaLnBrk="1" latinLnBrk="0" hangingPunct="1">
              <a:spcBef>
                <a:spcPct val="20000"/>
              </a:spcBef>
              <a:buFont typeface="Arial"/>
              <a:buChar char="•"/>
              <a:defRPr sz="19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endParaRPr lang="en-US" sz="150">
              <a:solidFill>
                <a:srgbClr val="FFFFFF"/>
              </a:solidFill>
              <a:latin typeface="Work Sans" pitchFamily="2" charset="0"/>
              <a:cs typeface="Calibri" panose="020F0502020204030204" pitchFamily="34" charset="0"/>
            </a:endParaRPr>
          </a:p>
          <a:p>
            <a:pPr marL="0" indent="0" defTabSz="331142">
              <a:spcBef>
                <a:spcPts val="310"/>
              </a:spcBef>
              <a:spcAft>
                <a:spcPts val="750"/>
              </a:spcAft>
              <a:buNone/>
            </a:pPr>
            <a:r>
              <a:rPr lang="en-US" sz="1200">
                <a:solidFill>
                  <a:srgbClr val="000033"/>
                </a:solidFill>
                <a:latin typeface="Work Sans" pitchFamily="2" charset="0"/>
                <a:cs typeface="Calibri" panose="020F0502020204030204" pitchFamily="34" charset="0"/>
              </a:rPr>
              <a:t>A situation where multiple crises occur simultaneously, compounding and exacerbating each other.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FB648-35D3-2541-260C-912EAF8337B5}"/>
              </a:ext>
            </a:extLst>
          </p:cNvPr>
          <p:cNvSpPr/>
          <p:nvPr/>
        </p:nvSpPr>
        <p:spPr>
          <a:xfrm>
            <a:off x="3405532" y="2573203"/>
            <a:ext cx="1801779" cy="322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And a ‘</a:t>
            </a:r>
            <a:r>
              <a:rPr lang="en-IE" sz="1050" b="1" err="1">
                <a:solidFill>
                  <a:srgbClr val="FFFFFF"/>
                </a:solidFill>
                <a:latin typeface="Work Sans" pitchFamily="2" charset="0"/>
              </a:rPr>
              <a:t>Polycrisis</a:t>
            </a:r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’ </a:t>
            </a:r>
          </a:p>
          <a:p>
            <a:pPr algn="ctr" defTabSz="342900"/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upon 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170387-E516-FA83-CDC4-91E4E47496C1}"/>
              </a:ext>
            </a:extLst>
          </p:cNvPr>
          <p:cNvSpPr/>
          <p:nvPr/>
        </p:nvSpPr>
        <p:spPr>
          <a:xfrm>
            <a:off x="451830" y="2598671"/>
            <a:ext cx="2913128" cy="1831140"/>
          </a:xfrm>
          <a:prstGeom prst="rect">
            <a:avLst/>
          </a:prstGeom>
          <a:solidFill>
            <a:srgbClr val="E1F3F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IE" sz="1050">
              <a:solidFill>
                <a:srgbClr val="FFFFFF"/>
              </a:solidFill>
              <a:latin typeface="Work San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860E0-11CE-9036-D336-1A04F1FA33AD}"/>
              </a:ext>
            </a:extLst>
          </p:cNvPr>
          <p:cNvSpPr/>
          <p:nvPr/>
        </p:nvSpPr>
        <p:spPr>
          <a:xfrm>
            <a:off x="431065" y="2603147"/>
            <a:ext cx="1428956" cy="488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IE" sz="1050" b="1">
                <a:solidFill>
                  <a:srgbClr val="FFFFFF"/>
                </a:solidFill>
                <a:latin typeface="Work Sans" pitchFamily="2" charset="0"/>
              </a:rPr>
              <a:t>There is even social unrest in Sweden</a:t>
            </a:r>
          </a:p>
        </p:txBody>
      </p:sp>
    </p:spTree>
    <p:extLst>
      <p:ext uri="{BB962C8B-B14F-4D97-AF65-F5344CB8AC3E}">
        <p14:creationId xmlns:p14="http://schemas.microsoft.com/office/powerpoint/2010/main" val="2816973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6DE5EA1E-5217-DA50-03EF-974D9841E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387788" y="0"/>
            <a:ext cx="4756212" cy="42744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BA053C-531D-BFD0-039C-42FB46793389}"/>
              </a:ext>
            </a:extLst>
          </p:cNvPr>
          <p:cNvSpPr/>
          <p:nvPr/>
        </p:nvSpPr>
        <p:spPr>
          <a:xfrm>
            <a:off x="4387789" y="0"/>
            <a:ext cx="4820765" cy="4274441"/>
          </a:xfrm>
          <a:prstGeom prst="rect">
            <a:avLst/>
          </a:prstGeom>
          <a:solidFill>
            <a:srgbClr val="E1F3F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579313-2E93-CBA6-8F1A-F50FE11A62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66" y="140361"/>
            <a:ext cx="626906" cy="3280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F9678A8-F269-7C01-10B0-BB75F224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88" y="206978"/>
            <a:ext cx="4207669" cy="290849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IE" sz="2100" dirty="0"/>
              <a:t>The cultural backdrop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01D56-CF62-BCAE-8010-776C42928CC7}"/>
              </a:ext>
            </a:extLst>
          </p:cNvPr>
          <p:cNvSpPr/>
          <p:nvPr/>
        </p:nvSpPr>
        <p:spPr>
          <a:xfrm>
            <a:off x="412560" y="746239"/>
            <a:ext cx="5016793" cy="3268054"/>
          </a:xfrm>
          <a:prstGeom prst="rect">
            <a:avLst/>
          </a:prstGeom>
          <a:solidFill>
            <a:schemeClr val="accent6">
              <a:lumMod val="20000"/>
              <a:lumOff val="8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rIns="135000" rtlCol="0" anchor="ctr"/>
          <a:lstStyle/>
          <a:p>
            <a:pPr defTabSz="342900" fontAlgn="base">
              <a:spcAft>
                <a:spcPts val="600"/>
              </a:spcAft>
              <a:defRPr/>
            </a:pPr>
            <a:r>
              <a:rPr lang="en-IE" sz="1200">
                <a:solidFill>
                  <a:srgbClr val="000033"/>
                </a:solidFill>
                <a:latin typeface="Work Sans" pitchFamily="2" charset="0"/>
              </a:rPr>
              <a:t>Significant societal change. We are becoming older and much more diverse. </a:t>
            </a:r>
          </a:p>
          <a:p>
            <a:pPr defTabSz="342900" fontAlgn="base">
              <a:spcAft>
                <a:spcPts val="600"/>
              </a:spcAft>
              <a:defRPr/>
            </a:pPr>
            <a:r>
              <a:rPr lang="en-IE" sz="1200" dirty="0">
                <a:solidFill>
                  <a:srgbClr val="000033"/>
                </a:solidFill>
                <a:latin typeface="Work Sans" pitchFamily="2" charset="0"/>
              </a:rPr>
              <a:t>Realisation</a:t>
            </a:r>
            <a:r>
              <a:rPr lang="en-IE" sz="1200">
                <a:solidFill>
                  <a:srgbClr val="000033"/>
                </a:solidFill>
                <a:latin typeface="Work Sans" pitchFamily="2" charset="0"/>
              </a:rPr>
              <a:t> that </a:t>
            </a:r>
            <a:r>
              <a:rPr lang="en-IE" sz="1200" b="1">
                <a:solidFill>
                  <a:srgbClr val="000033"/>
                </a:solidFill>
                <a:latin typeface="Work Sans" pitchFamily="2" charset="0"/>
              </a:rPr>
              <a:t>we need to shape our own future</a:t>
            </a:r>
            <a:r>
              <a:rPr lang="en-IE" sz="1200">
                <a:solidFill>
                  <a:srgbClr val="000033"/>
                </a:solidFill>
                <a:latin typeface="Work Sans" pitchFamily="2" charset="0"/>
              </a:rPr>
              <a:t>.</a:t>
            </a:r>
          </a:p>
          <a:p>
            <a:pPr defTabSz="34290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1200" b="1">
                <a:solidFill>
                  <a:srgbClr val="000033"/>
                </a:solidFill>
                <a:latin typeface="Work Sans" pitchFamily="2" charset="0"/>
              </a:rPr>
              <a:t>Agility and responsiveness to societal trends </a:t>
            </a:r>
            <a:r>
              <a:rPr lang="en-US" sz="1200">
                <a:solidFill>
                  <a:srgbClr val="000033"/>
                </a:solidFill>
                <a:latin typeface="Work Sans" pitchFamily="2" charset="0"/>
              </a:rPr>
              <a:t>are important. </a:t>
            </a:r>
          </a:p>
          <a:p>
            <a:pPr defTabSz="342900">
              <a:lnSpc>
                <a:spcPct val="110000"/>
              </a:lnSpc>
              <a:spcAft>
                <a:spcPts val="600"/>
              </a:spcAft>
              <a:defRPr/>
            </a:pPr>
            <a:r>
              <a:rPr lang="en-IE" sz="1200">
                <a:solidFill>
                  <a:srgbClr val="000033"/>
                </a:solidFill>
                <a:latin typeface="Work Sans" pitchFamily="2" charset="0"/>
              </a:rPr>
              <a:t>However, it is </a:t>
            </a:r>
            <a:r>
              <a:rPr lang="en-IE" sz="1200" b="1">
                <a:solidFill>
                  <a:srgbClr val="000033"/>
                </a:solidFill>
                <a:latin typeface="Work Sans" pitchFamily="2" charset="0"/>
              </a:rPr>
              <a:t>importan</a:t>
            </a:r>
            <a:r>
              <a:rPr lang="en-IE" sz="1200" b="1" dirty="0">
                <a:solidFill>
                  <a:srgbClr val="000033"/>
                </a:solidFill>
                <a:latin typeface="Work Sans" pitchFamily="2" charset="0"/>
              </a:rPr>
              <a:t>t</a:t>
            </a:r>
            <a:r>
              <a:rPr lang="en-IE" sz="1200">
                <a:solidFill>
                  <a:srgbClr val="000033"/>
                </a:solidFill>
                <a:latin typeface="Work Sans" pitchFamily="2" charset="0"/>
              </a:rPr>
              <a:t> to ensure that brands do not lose sight of their </a:t>
            </a:r>
            <a:r>
              <a:rPr lang="en-IE" sz="1200" b="1">
                <a:solidFill>
                  <a:srgbClr val="000033"/>
                </a:solidFill>
                <a:latin typeface="Work Sans" pitchFamily="2" charset="0"/>
              </a:rPr>
              <a:t>core target markets…….</a:t>
            </a:r>
          </a:p>
          <a:p>
            <a:pPr defTabSz="342900">
              <a:lnSpc>
                <a:spcPct val="110000"/>
              </a:lnSpc>
              <a:spcAft>
                <a:spcPts val="600"/>
              </a:spcAft>
              <a:defRPr/>
            </a:pPr>
            <a:r>
              <a:rPr lang="en-IE" sz="1200">
                <a:solidFill>
                  <a:srgbClr val="000033"/>
                </a:solidFill>
                <a:latin typeface="Work Sans" pitchFamily="2" charset="0"/>
              </a:rPr>
              <a:t>Trying to be ‘all things to all people’ will only deliver </a:t>
            </a:r>
            <a:r>
              <a:rPr lang="en-IE" sz="1200" b="1">
                <a:solidFill>
                  <a:srgbClr val="000033"/>
                </a:solidFill>
                <a:latin typeface="Work Sans" pitchFamily="2" charset="0"/>
              </a:rPr>
              <a:t>bland copy</a:t>
            </a:r>
            <a:r>
              <a:rPr lang="en-IE" sz="1200">
                <a:solidFill>
                  <a:srgbClr val="000033"/>
                </a:solidFill>
                <a:latin typeface="Work Sans" pitchFamily="2" charset="0"/>
              </a:rPr>
              <a:t>.</a:t>
            </a:r>
            <a:endParaRPr lang="en-US" sz="1200">
              <a:solidFill>
                <a:srgbClr val="000033"/>
              </a:solidFill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6674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768D9-B632-5ABE-A35E-67516A30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87" y="193853"/>
            <a:ext cx="3921899" cy="277965"/>
          </a:xfrm>
        </p:spPr>
        <p:txBody>
          <a:bodyPr/>
          <a:lstStyle/>
          <a:p>
            <a:r>
              <a:rPr lang="en-US" sz="2100" dirty="0">
                <a:ea typeface="Cambria"/>
              </a:rPr>
              <a:t>Examples of how brands are tapped into our increased ‘openness’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ED13-80BF-AC07-C29F-5B0DFA0A2C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525" y="1276350"/>
            <a:ext cx="4141766" cy="3323561"/>
          </a:xfrm>
          <a:prstGeom prst="rect">
            <a:avLst/>
          </a:prstGeom>
        </p:spPr>
        <p:txBody>
          <a:bodyPr lIns="68580" tIns="34290" rIns="68580" bIns="34290" anchor="t"/>
          <a:lstStyle/>
          <a:p>
            <a:pPr>
              <a:lnSpc>
                <a:spcPct val="100000"/>
              </a:lnSpc>
              <a:spcAft>
                <a:spcPts val="1350"/>
              </a:spcAft>
            </a:pPr>
            <a:r>
              <a:rPr lang="en-US" dirty="0">
                <a:latin typeface="Work Sans" pitchFamily="2" charset="0"/>
              </a:rPr>
              <a:t>Manufacturers focusing on ‘new’ </a:t>
            </a:r>
            <a:r>
              <a:rPr lang="en-US" dirty="0" err="1">
                <a:latin typeface="Work Sans" pitchFamily="2" charset="0"/>
              </a:rPr>
              <a:t>lifestages</a:t>
            </a:r>
            <a:r>
              <a:rPr lang="en-US" dirty="0">
                <a:latin typeface="Work Sans" pitchFamily="2" charset="0"/>
              </a:rPr>
              <a:t> rather than just on a variety of discernable youth.</a:t>
            </a:r>
          </a:p>
          <a:p>
            <a:pPr>
              <a:lnSpc>
                <a:spcPct val="100000"/>
              </a:lnSpc>
              <a:spcAft>
                <a:spcPts val="1350"/>
              </a:spcAft>
            </a:pPr>
            <a:r>
              <a:rPr lang="en-US" b="1" dirty="0">
                <a:solidFill>
                  <a:schemeClr val="accent1"/>
                </a:solidFill>
                <a:latin typeface="Work Sans" pitchFamily="2" charset="0"/>
              </a:rPr>
              <a:t>‘Permission to play’ </a:t>
            </a:r>
            <a:r>
              <a:rPr lang="en-US" dirty="0">
                <a:solidFill>
                  <a:schemeClr val="accent1"/>
                </a:solidFill>
                <a:latin typeface="Work Sans" pitchFamily="2" charset="0"/>
              </a:rPr>
              <a:t>in new challenging spaces is opening up for previously taboo topics</a:t>
            </a:r>
            <a:r>
              <a:rPr lang="en-US" dirty="0">
                <a:latin typeface="Work Sans" pitchFamily="2" charset="0"/>
              </a:rPr>
              <a:t>: men with erectile dysfunction, women in menopause, teens in puberty, etc. </a:t>
            </a:r>
          </a:p>
          <a:p>
            <a:pPr>
              <a:lnSpc>
                <a:spcPct val="100000"/>
              </a:lnSpc>
              <a:spcAft>
                <a:spcPts val="1350"/>
              </a:spcAft>
            </a:pPr>
            <a:r>
              <a:rPr lang="en-US" dirty="0">
                <a:solidFill>
                  <a:schemeClr val="accent1"/>
                </a:solidFill>
                <a:latin typeface="Work Sans" pitchFamily="2" charset="0"/>
              </a:rPr>
              <a:t>A </a:t>
            </a:r>
            <a:r>
              <a:rPr lang="en-US" b="1" dirty="0">
                <a:solidFill>
                  <a:schemeClr val="accent1"/>
                </a:solidFill>
                <a:latin typeface="Work Sans" pitchFamily="2" charset="0"/>
              </a:rPr>
              <a:t>deep understanding of customer needs </a:t>
            </a:r>
            <a:r>
              <a:rPr lang="en-US" dirty="0">
                <a:solidFill>
                  <a:schemeClr val="accent1"/>
                </a:solidFill>
                <a:latin typeface="Work Sans" pitchFamily="2" charset="0"/>
              </a:rPr>
              <a:t>is critical, with consumers seeking out solutions that aid them in their busy lives. </a:t>
            </a:r>
          </a:p>
          <a:p>
            <a:pPr>
              <a:lnSpc>
                <a:spcPct val="100000"/>
              </a:lnSpc>
              <a:spcAft>
                <a:spcPts val="1350"/>
              </a:spcAft>
            </a:pPr>
            <a:r>
              <a:rPr lang="en-IE" dirty="0">
                <a:solidFill>
                  <a:schemeClr val="accent1"/>
                </a:solidFill>
                <a:latin typeface="Work Sans" pitchFamily="2" charset="0"/>
              </a:rPr>
              <a:t>Opportunity for brands to </a:t>
            </a:r>
            <a:r>
              <a:rPr lang="en-US" dirty="0">
                <a:solidFill>
                  <a:schemeClr val="accent1"/>
                </a:solidFill>
                <a:latin typeface="Work Sans" pitchFamily="2" charset="0"/>
              </a:rPr>
              <a:t>connect with consumers on a </a:t>
            </a:r>
            <a:r>
              <a:rPr lang="en-US" b="1" dirty="0">
                <a:solidFill>
                  <a:schemeClr val="accent1"/>
                </a:solidFill>
                <a:latin typeface="Work Sans" pitchFamily="2" charset="0"/>
              </a:rPr>
              <a:t>deeper emotional level</a:t>
            </a:r>
            <a:r>
              <a:rPr lang="en-IE" dirty="0">
                <a:solidFill>
                  <a:schemeClr val="accent1"/>
                </a:solidFill>
                <a:latin typeface="Work Sans" pitchFamily="2" charset="0"/>
              </a:rPr>
              <a:t>.</a:t>
            </a:r>
            <a:endParaRPr lang="en-US" dirty="0">
              <a:solidFill>
                <a:schemeClr val="accent1"/>
              </a:solidFill>
              <a:latin typeface="Work Sans" pitchFamily="2" charset="0"/>
            </a:endParaRPr>
          </a:p>
          <a:p>
            <a:pPr>
              <a:lnSpc>
                <a:spcPct val="100000"/>
              </a:lnSpc>
              <a:spcAft>
                <a:spcPts val="1350"/>
              </a:spcAft>
            </a:pPr>
            <a:endParaRPr lang="en-US" dirty="0">
              <a:solidFill>
                <a:schemeClr val="accent1"/>
              </a:solidFill>
              <a:latin typeface="Work Sans" pitchFamily="2" charset="0"/>
            </a:endParaRPr>
          </a:p>
          <a:p>
            <a:pPr>
              <a:lnSpc>
                <a:spcPct val="100000"/>
              </a:lnSpc>
              <a:spcAft>
                <a:spcPts val="1350"/>
              </a:spcAft>
            </a:pPr>
            <a:endParaRPr lang="en-US" dirty="0">
              <a:latin typeface="Work Sans" pitchFamily="2" charset="0"/>
            </a:endParaRPr>
          </a:p>
          <a:p>
            <a:pPr>
              <a:lnSpc>
                <a:spcPct val="100000"/>
              </a:lnSpc>
              <a:spcAft>
                <a:spcPts val="1350"/>
              </a:spcAft>
            </a:pPr>
            <a:endParaRPr lang="en-US" dirty="0">
              <a:latin typeface="Work Sans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9A52C8-4CD8-BD80-DB8C-6BADAAE05DFB}"/>
              </a:ext>
            </a:extLst>
          </p:cNvPr>
          <p:cNvSpPr/>
          <p:nvPr/>
        </p:nvSpPr>
        <p:spPr>
          <a:xfrm>
            <a:off x="5537579" y="-30093"/>
            <a:ext cx="3606421" cy="4263624"/>
          </a:xfrm>
          <a:prstGeom prst="rect">
            <a:avLst/>
          </a:prstGeom>
          <a:solidFill>
            <a:srgbClr val="E1F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IE" sz="1200">
              <a:solidFill>
                <a:srgbClr val="FFFFFF"/>
              </a:solidFill>
              <a:latin typeface="Work Sans" pitchFamily="2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81A129-A6B4-F694-93D5-01CF6F3A1A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225" y="110390"/>
            <a:ext cx="684239" cy="373221"/>
          </a:xfrm>
          <a:prstGeom prst="rect">
            <a:avLst/>
          </a:prstGeom>
        </p:spPr>
      </p:pic>
      <p:pic>
        <p:nvPicPr>
          <p:cNvPr id="12" name="Picture 2" descr="May be an image of text that says 'NEOVADIOL PERI-MENOPAUSE 05008 VICHY HYPOALLERGENIC FORMULAS TESTED UNDER DERMATOLOGICAL CONTROL ON PERI-MENOPAUSAL WOMEN VICHY REE NEOVADIOL 4GN 155p NEOVADIOL NEOVADIOLPERI-MENPAUSE PERI-MENOPAUSE'">
            <a:extLst>
              <a:ext uri="{FF2B5EF4-FFF2-40B4-BE49-F238E27FC236}">
                <a16:creationId xmlns:a16="http://schemas.microsoft.com/office/drawing/2014/main" id="{16FDBF96-CA90-F48D-10A2-97A90896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95" y="-6169"/>
            <a:ext cx="4697506" cy="428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76FB7E9-6FB9-0B58-9519-538885E344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225" y="131258"/>
            <a:ext cx="684239" cy="3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28010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4715511|-15368417|-11851413|-11645362|Markido&quot;,&quot;Id&quot;:&quot;6424a0c83438316b5493907f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Main slide">
  <a:themeElements>
    <a:clrScheme name="B&amp;A new template 2022">
      <a:dk1>
        <a:srgbClr val="000033"/>
      </a:dk1>
      <a:lt1>
        <a:srgbClr val="FFFFFF"/>
      </a:lt1>
      <a:dk2>
        <a:srgbClr val="0000CC"/>
      </a:dk2>
      <a:lt2>
        <a:srgbClr val="6699FF"/>
      </a:lt2>
      <a:accent1>
        <a:srgbClr val="000033"/>
      </a:accent1>
      <a:accent2>
        <a:srgbClr val="E5D61D"/>
      </a:accent2>
      <a:accent3>
        <a:srgbClr val="68C3CD"/>
      </a:accent3>
      <a:accent4>
        <a:srgbClr val="44AC8A"/>
      </a:accent4>
      <a:accent5>
        <a:srgbClr val="F5AEB6"/>
      </a:accent5>
      <a:accent6>
        <a:srgbClr val="008F9D"/>
      </a:accent6>
      <a:hlink>
        <a:srgbClr val="0000CC"/>
      </a:hlink>
      <a:folHlink>
        <a:srgbClr val="D8D8D8"/>
      </a:folHlink>
    </a:clrScheme>
    <a:fontScheme name="B&amp;A new template 2022">
      <a:majorFont>
        <a:latin typeface="Cambria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coMediaInsights_PPT_Template" id="{BF1589D0-1458-1A45-A666-D4AD977D77FF}" vid="{45A0069F-1F5C-A04A-9CFE-63FE93417D13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ons Grey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DEF05B"/>
    </a:accent2>
    <a:accent3>
      <a:srgbClr val="D0CECE"/>
    </a:accent3>
    <a:accent4>
      <a:srgbClr val="F2A0C4"/>
    </a:accent4>
    <a:accent5>
      <a:srgbClr val="D61D6E"/>
    </a:accent5>
    <a:accent6>
      <a:srgbClr val="901449"/>
    </a:accent6>
    <a:hlink>
      <a:srgbClr val="BFBFBF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Tons Grey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DEF05B"/>
    </a:accent2>
    <a:accent3>
      <a:srgbClr val="D0CECE"/>
    </a:accent3>
    <a:accent4>
      <a:srgbClr val="F2A0C4"/>
    </a:accent4>
    <a:accent5>
      <a:srgbClr val="D61D6E"/>
    </a:accent5>
    <a:accent6>
      <a:srgbClr val="901449"/>
    </a:accent6>
    <a:hlink>
      <a:srgbClr val="BFBFBF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Tons Grey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DEF05B"/>
    </a:accent2>
    <a:accent3>
      <a:srgbClr val="D0CECE"/>
    </a:accent3>
    <a:accent4>
      <a:srgbClr val="F2A0C4"/>
    </a:accent4>
    <a:accent5>
      <a:srgbClr val="D61D6E"/>
    </a:accent5>
    <a:accent6>
      <a:srgbClr val="901449"/>
    </a:accent6>
    <a:hlink>
      <a:srgbClr val="BFBFBF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017563AD733C4FBA05E7C99DBAD8FF" ma:contentTypeVersion="17" ma:contentTypeDescription="Create a new document." ma:contentTypeScope="" ma:versionID="4ae04d186a57109a17844f295e68377e">
  <xsd:schema xmlns:xsd="http://www.w3.org/2001/XMLSchema" xmlns:xs="http://www.w3.org/2001/XMLSchema" xmlns:p="http://schemas.microsoft.com/office/2006/metadata/properties" xmlns:ns2="d670a9eb-71b8-40ac-b35b-54b1c95478ba" xmlns:ns3="29c286f7-3f5c-48c0-b7a5-b9eda8ee27b7" targetNamespace="http://schemas.microsoft.com/office/2006/metadata/properties" ma:root="true" ma:fieldsID="62cb5706e921bbefce9cf05521596464" ns2:_="" ns3:_="">
    <xsd:import namespace="d670a9eb-71b8-40ac-b35b-54b1c95478ba"/>
    <xsd:import namespace="29c286f7-3f5c-48c0-b7a5-b9eda8ee27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0a9eb-71b8-40ac-b35b-54b1c95478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6d22542-5683-4895-8c48-81a8252a22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286f7-3f5c-48c0-b7a5-b9eda8ee2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546ed99-5817-4f99-b67b-fb0f7faf63a3}" ma:internalName="TaxCatchAll" ma:showField="CatchAllData" ma:web="29c286f7-3f5c-48c0-b7a5-b9eda8ee27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32BBD3-697F-4F7E-BB46-F60AF0D883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70a9eb-71b8-40ac-b35b-54b1c95478ba"/>
    <ds:schemaRef ds:uri="29c286f7-3f5c-48c0-b7a5-b9eda8ee2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3CEF31-8FE7-4684-8CDF-91919413E8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2407</Words>
  <Application>Microsoft Office PowerPoint</Application>
  <PresentationFormat>On-screen Show (16:9)</PresentationFormat>
  <Paragraphs>231</Paragraphs>
  <Slides>20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Arial</vt:lpstr>
      <vt:lpstr>Calibri</vt:lpstr>
      <vt:lpstr>Constantia</vt:lpstr>
      <vt:lpstr>DM Serif Display</vt:lpstr>
      <vt:lpstr>Franklin Gothic Book</vt:lpstr>
      <vt:lpstr>Franklin Gothic Demi</vt:lpstr>
      <vt:lpstr>Geomanist</vt:lpstr>
      <vt:lpstr>Geomanist Light</vt:lpstr>
      <vt:lpstr>Georgia</vt:lpstr>
      <vt:lpstr>Gill Sans MT</vt:lpstr>
      <vt:lpstr>Grifo M</vt:lpstr>
      <vt:lpstr>Helvetica Light</vt:lpstr>
      <vt:lpstr>Helvetica Neue</vt:lpstr>
      <vt:lpstr>Helvetica Neue Light</vt:lpstr>
      <vt:lpstr>Helvetica Neue Medium</vt:lpstr>
      <vt:lpstr>Open Sans</vt:lpstr>
      <vt:lpstr>Segoe UI</vt:lpstr>
      <vt:lpstr>TESCO Modern</vt:lpstr>
      <vt:lpstr>Trebuchet MS</vt:lpstr>
      <vt:lpstr>Verdana</vt:lpstr>
      <vt:lpstr>Wingdings</vt:lpstr>
      <vt:lpstr>Work Sans</vt:lpstr>
      <vt:lpstr>Main slide</vt:lpstr>
      <vt:lpstr>White</vt:lpstr>
      <vt:lpstr>Acrobat Document</vt:lpstr>
      <vt:lpstr>PowerPoint Presentation</vt:lpstr>
      <vt:lpstr>PowerPoint Presentation</vt:lpstr>
      <vt:lpstr>The Methodology</vt:lpstr>
      <vt:lpstr>PowerPoint Presentation</vt:lpstr>
      <vt:lpstr>PowerPoint Presentation</vt:lpstr>
      <vt:lpstr>We’ve come a long, long way</vt:lpstr>
      <vt:lpstr>Fading north stars</vt:lpstr>
      <vt:lpstr>The cultural backdrop</vt:lpstr>
      <vt:lpstr>Examples of how brands are tapped into our increased ‘openness’</vt:lpstr>
      <vt:lpstr>PowerPoint Presentation</vt:lpstr>
      <vt:lpstr>A battle-hardened bunch: Most feel equipped to navigate the cost-of-living crisis, having built resilience from the last few years </vt:lpstr>
      <vt:lpstr>However, the financially vulnerable are more vulnerable</vt:lpstr>
      <vt:lpstr>Hence, most are making at least some changes to their buying behaviour</vt:lpstr>
      <vt:lpstr>‘Eagle eyed’ consumers are on the lookout for any shortcuts they notice brands taking</vt:lpstr>
      <vt:lpstr>From graduated needs to compromise decisions</vt:lpstr>
      <vt:lpstr>Despite this, we all still have moments of carpe diem - Brands need to work hard to align with moments of release</vt:lpstr>
      <vt:lpstr>Brands can raise prices </vt:lpstr>
      <vt:lpstr>Trained to endure</vt:lpstr>
      <vt:lpstr>PowerPoint Presentation</vt:lpstr>
      <vt:lpstr>How these themes can inform strategy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QUARTERLY STAFF BRIEFING</dc:title>
  <dc:creator>James Gallagher</dc:creator>
  <cp:lastModifiedBy>Irene McEvoy</cp:lastModifiedBy>
  <cp:revision>278</cp:revision>
  <dcterms:created xsi:type="dcterms:W3CDTF">2020-07-28T13:42:15Z</dcterms:created>
  <dcterms:modified xsi:type="dcterms:W3CDTF">2023-04-03T09:14:53Z</dcterms:modified>
</cp:coreProperties>
</file>