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8" r:id="rId3"/>
    <p:sldId id="262" r:id="rId4"/>
    <p:sldId id="263" r:id="rId5"/>
    <p:sldId id="257" r:id="rId6"/>
    <p:sldId id="258" r:id="rId7"/>
    <p:sldId id="264" r:id="rId8"/>
    <p:sldId id="266" r:id="rId9"/>
    <p:sldId id="267" r:id="rId10"/>
    <p:sldId id="269" r:id="rId11"/>
    <p:sldId id="259" r:id="rId12"/>
    <p:sldId id="260" r:id="rId13"/>
    <p:sldId id="261" r:id="rId14"/>
    <p:sldId id="270"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422"/>
  </p:normalViewPr>
  <p:slideViewPr>
    <p:cSldViewPr snapToGrid="0">
      <p:cViewPr varScale="1">
        <p:scale>
          <a:sx n="52" d="100"/>
          <a:sy n="52" d="100"/>
        </p:scale>
        <p:origin x="12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AE1E8-246F-1840-832A-7FE4F959305F}"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65A1C-13D8-DA48-95B8-73B8D7922D30}" type="slidenum">
              <a:rPr lang="en-US" smtClean="0"/>
              <a:t>‹#›</a:t>
            </a:fld>
            <a:endParaRPr lang="en-US"/>
          </a:p>
        </p:txBody>
      </p:sp>
    </p:spTree>
    <p:extLst>
      <p:ext uri="{BB962C8B-B14F-4D97-AF65-F5344CB8AC3E}">
        <p14:creationId xmlns:p14="http://schemas.microsoft.com/office/powerpoint/2010/main" val="344428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65A1C-13D8-DA48-95B8-73B8D7922D30}" type="slidenum">
              <a:rPr lang="en-US" smtClean="0"/>
              <a:t>2</a:t>
            </a:fld>
            <a:endParaRPr lang="en-US"/>
          </a:p>
        </p:txBody>
      </p:sp>
    </p:spTree>
    <p:extLst>
      <p:ext uri="{BB962C8B-B14F-4D97-AF65-F5344CB8AC3E}">
        <p14:creationId xmlns:p14="http://schemas.microsoft.com/office/powerpoint/2010/main" val="333914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65A1C-13D8-DA48-95B8-73B8D7922D30}" type="slidenum">
              <a:rPr lang="en-US" smtClean="0"/>
              <a:t>4</a:t>
            </a:fld>
            <a:endParaRPr lang="en-US"/>
          </a:p>
        </p:txBody>
      </p:sp>
    </p:spTree>
    <p:extLst>
      <p:ext uri="{BB962C8B-B14F-4D97-AF65-F5344CB8AC3E}">
        <p14:creationId xmlns:p14="http://schemas.microsoft.com/office/powerpoint/2010/main" val="396640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65A1C-13D8-DA48-95B8-73B8D7922D30}" type="slidenum">
              <a:rPr lang="en-US" smtClean="0"/>
              <a:t>7</a:t>
            </a:fld>
            <a:endParaRPr lang="en-US"/>
          </a:p>
        </p:txBody>
      </p:sp>
    </p:spTree>
    <p:extLst>
      <p:ext uri="{BB962C8B-B14F-4D97-AF65-F5344CB8AC3E}">
        <p14:creationId xmlns:p14="http://schemas.microsoft.com/office/powerpoint/2010/main" val="90858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65A1C-13D8-DA48-95B8-73B8D7922D30}" type="slidenum">
              <a:rPr lang="en-US" smtClean="0"/>
              <a:t>8</a:t>
            </a:fld>
            <a:endParaRPr lang="en-US"/>
          </a:p>
        </p:txBody>
      </p:sp>
    </p:spTree>
    <p:extLst>
      <p:ext uri="{BB962C8B-B14F-4D97-AF65-F5344CB8AC3E}">
        <p14:creationId xmlns:p14="http://schemas.microsoft.com/office/powerpoint/2010/main" val="138650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65A1C-13D8-DA48-95B8-73B8D7922D30}" type="slidenum">
              <a:rPr lang="en-US" smtClean="0"/>
              <a:t>12</a:t>
            </a:fld>
            <a:endParaRPr lang="en-US"/>
          </a:p>
        </p:txBody>
      </p:sp>
    </p:spTree>
    <p:extLst>
      <p:ext uri="{BB962C8B-B14F-4D97-AF65-F5344CB8AC3E}">
        <p14:creationId xmlns:p14="http://schemas.microsoft.com/office/powerpoint/2010/main" val="250514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C740-D8A6-7C8F-C185-46C335DDE8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8380F0-3E66-C631-AFB6-6099A263B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007A09-20E4-3D7B-CD66-836DBB659491}"/>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5" name="Footer Placeholder 4">
            <a:extLst>
              <a:ext uri="{FF2B5EF4-FFF2-40B4-BE49-F238E27FC236}">
                <a16:creationId xmlns:a16="http://schemas.microsoft.com/office/drawing/2014/main" id="{BAC3425A-9B97-1AB6-DAAC-2CB938063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E516F-E8C2-98F0-BD91-D583A46F57A3}"/>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198390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F861-2AD6-1383-3668-F6554E86DF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D8DEC7-00DF-64C9-692D-302E761849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DE8CB-AD63-D412-8CF4-034123E60873}"/>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5" name="Footer Placeholder 4">
            <a:extLst>
              <a:ext uri="{FF2B5EF4-FFF2-40B4-BE49-F238E27FC236}">
                <a16:creationId xmlns:a16="http://schemas.microsoft.com/office/drawing/2014/main" id="{DBEAB758-8422-D281-FBC0-67925EF7E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98626-3346-7296-6027-A6325F8C19AD}"/>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33963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0C6B9-DEB5-570A-0CAF-368F3EB7A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1B8E4A-912F-F249-7A13-873938F8E3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74803-DCA8-1ADD-E134-98B90755F0AD}"/>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5" name="Footer Placeholder 4">
            <a:extLst>
              <a:ext uri="{FF2B5EF4-FFF2-40B4-BE49-F238E27FC236}">
                <a16:creationId xmlns:a16="http://schemas.microsoft.com/office/drawing/2014/main" id="{A7BE5EF9-004C-5DB7-2520-5A630DF4E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1FA7D-06B3-877E-B8C0-53DA56EB90E8}"/>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341383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7E81-D9DD-3EDD-C60A-9B88B9B13C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A610CC-27FF-ABE7-0094-7F6A218046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C1CED-5552-8EA1-414F-181ACBE3339B}"/>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5" name="Footer Placeholder 4">
            <a:extLst>
              <a:ext uri="{FF2B5EF4-FFF2-40B4-BE49-F238E27FC236}">
                <a16:creationId xmlns:a16="http://schemas.microsoft.com/office/drawing/2014/main" id="{C2DAE84D-BCC3-E664-74E0-DE91201FA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FB31D-1E96-B728-9C50-5CCD830E6B13}"/>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54566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D757-AA6B-890F-CAE5-6D39C57B1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5111E1-F56E-9BD0-9AF1-D4C9351E96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3D2D21-9D79-BA21-A90E-B17FBCCB3CBF}"/>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5" name="Footer Placeholder 4">
            <a:extLst>
              <a:ext uri="{FF2B5EF4-FFF2-40B4-BE49-F238E27FC236}">
                <a16:creationId xmlns:a16="http://schemas.microsoft.com/office/drawing/2014/main" id="{188E9F8F-0C22-E062-F3F0-70CA94F73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63346-8F28-7296-F8D8-46464D431D6D}"/>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39669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0E1A-97B3-CB1C-7F38-2E548AF897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27A0F-A76F-057C-D7E5-D64884ABC2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4CF41C-12C1-0FE2-55F1-B01DE3F997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37BD1B-CF30-5A35-23A6-F304EAC7C443}"/>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6" name="Footer Placeholder 5">
            <a:extLst>
              <a:ext uri="{FF2B5EF4-FFF2-40B4-BE49-F238E27FC236}">
                <a16:creationId xmlns:a16="http://schemas.microsoft.com/office/drawing/2014/main" id="{CC60AB73-075C-FD7E-11E7-551EBE066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53DB71-6867-9097-221F-579689CDC9EF}"/>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216513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D194-2F63-6D07-2644-483E93B3AA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8FB501-83D9-89B7-4CBD-1DE1742F8C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E217B0-F71A-7F6F-7F41-60CE8F16BE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42A194-C008-34ED-7189-0C079060C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15A4FF-9096-0FC0-7CB4-C163CE059F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D730E4-080A-215A-5DEF-22A29D589F24}"/>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8" name="Footer Placeholder 7">
            <a:extLst>
              <a:ext uri="{FF2B5EF4-FFF2-40B4-BE49-F238E27FC236}">
                <a16:creationId xmlns:a16="http://schemas.microsoft.com/office/drawing/2014/main" id="{63DBAC42-C111-E86A-A57F-AB54A6A89C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C36FA1-95F5-1A01-66E8-E417C6A59D49}"/>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319222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737A-C4A8-500B-3F06-712E66D2D5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82DAF1-9D8E-83D9-C164-63006944F235}"/>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4" name="Footer Placeholder 3">
            <a:extLst>
              <a:ext uri="{FF2B5EF4-FFF2-40B4-BE49-F238E27FC236}">
                <a16:creationId xmlns:a16="http://schemas.microsoft.com/office/drawing/2014/main" id="{E22FDB5C-B2B1-542E-6CE5-03877D18E4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9ADB2F-169D-DF68-E075-CC99C67138F0}"/>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254628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D0345-ED73-80C9-3128-75048A7C045F}"/>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3" name="Footer Placeholder 2">
            <a:extLst>
              <a:ext uri="{FF2B5EF4-FFF2-40B4-BE49-F238E27FC236}">
                <a16:creationId xmlns:a16="http://schemas.microsoft.com/office/drawing/2014/main" id="{086D93EC-BBEA-533D-A52F-2D281AB99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B6B604-D474-078C-E2DB-2D4A16187791}"/>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3642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B0F1-0ACB-6F54-34CB-6BAE1FC96D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847A2D-EF67-8A00-C6FB-4042483EB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6FE31-A6B3-E256-D04E-EFA9A2560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00C96-9B2B-8B53-292F-2652C25C3E2D}"/>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6" name="Footer Placeholder 5">
            <a:extLst>
              <a:ext uri="{FF2B5EF4-FFF2-40B4-BE49-F238E27FC236}">
                <a16:creationId xmlns:a16="http://schemas.microsoft.com/office/drawing/2014/main" id="{0F6B54F6-A85E-0BFC-A666-459E97303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EDE51-5692-36C1-8140-CD57780F829F}"/>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319084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F856-86B0-0EDA-F942-31D040A22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AA0F28-AC8A-D5B3-5C0B-F71603B443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32AD1D-C918-3C24-0092-BE5D42A4F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7BF43-FB9B-6946-D780-6E00FDB06A0B}"/>
              </a:ext>
            </a:extLst>
          </p:cNvPr>
          <p:cNvSpPr>
            <a:spLocks noGrp="1"/>
          </p:cNvSpPr>
          <p:nvPr>
            <p:ph type="dt" sz="half" idx="10"/>
          </p:nvPr>
        </p:nvSpPr>
        <p:spPr/>
        <p:txBody>
          <a:bodyPr/>
          <a:lstStyle/>
          <a:p>
            <a:fld id="{499F112C-D64C-1847-A664-CAD9EB842578}" type="datetimeFigureOut">
              <a:rPr lang="en-US" smtClean="0"/>
              <a:t>4/3/2023</a:t>
            </a:fld>
            <a:endParaRPr lang="en-US"/>
          </a:p>
        </p:txBody>
      </p:sp>
      <p:sp>
        <p:nvSpPr>
          <p:cNvPr id="6" name="Footer Placeholder 5">
            <a:extLst>
              <a:ext uri="{FF2B5EF4-FFF2-40B4-BE49-F238E27FC236}">
                <a16:creationId xmlns:a16="http://schemas.microsoft.com/office/drawing/2014/main" id="{CBF0FCB1-6C17-AC4B-0A36-D091BE6C5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2C4EE-6AFD-F615-CC5D-F443D85158CB}"/>
              </a:ext>
            </a:extLst>
          </p:cNvPr>
          <p:cNvSpPr>
            <a:spLocks noGrp="1"/>
          </p:cNvSpPr>
          <p:nvPr>
            <p:ph type="sldNum" sz="quarter" idx="12"/>
          </p:nvPr>
        </p:nvSpPr>
        <p:spPr/>
        <p:txBody>
          <a:bodyPr/>
          <a:lstStyle/>
          <a:p>
            <a:fld id="{FA6173D1-4CAC-954A-BDF3-8229AAAA365F}" type="slidenum">
              <a:rPr lang="en-US" smtClean="0"/>
              <a:t>‹#›</a:t>
            </a:fld>
            <a:endParaRPr lang="en-US"/>
          </a:p>
        </p:txBody>
      </p:sp>
    </p:spTree>
    <p:extLst>
      <p:ext uri="{BB962C8B-B14F-4D97-AF65-F5344CB8AC3E}">
        <p14:creationId xmlns:p14="http://schemas.microsoft.com/office/powerpoint/2010/main" val="79499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5C5FE-DC41-C736-C865-CA0A820CA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D668EC-7847-0DE9-F938-A978F0223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E415D-4EB8-D9E2-01C2-69A5AE2825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F112C-D64C-1847-A664-CAD9EB842578}" type="datetimeFigureOut">
              <a:rPr lang="en-US" smtClean="0"/>
              <a:t>4/3/2023</a:t>
            </a:fld>
            <a:endParaRPr lang="en-US"/>
          </a:p>
        </p:txBody>
      </p:sp>
      <p:sp>
        <p:nvSpPr>
          <p:cNvPr id="5" name="Footer Placeholder 4">
            <a:extLst>
              <a:ext uri="{FF2B5EF4-FFF2-40B4-BE49-F238E27FC236}">
                <a16:creationId xmlns:a16="http://schemas.microsoft.com/office/drawing/2014/main" id="{29909B6A-73BC-5A27-4130-267B6EC74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BC8AB3-2F13-3CA7-C223-7BE774C01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173D1-4CAC-954A-BDF3-8229AAAA365F}" type="slidenum">
              <a:rPr lang="en-US" smtClean="0"/>
              <a:t>‹#›</a:t>
            </a:fld>
            <a:endParaRPr lang="en-US"/>
          </a:p>
        </p:txBody>
      </p:sp>
    </p:spTree>
    <p:extLst>
      <p:ext uri="{BB962C8B-B14F-4D97-AF65-F5344CB8AC3E}">
        <p14:creationId xmlns:p14="http://schemas.microsoft.com/office/powerpoint/2010/main" val="3300848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upermarketnews.com/retail-financial/here-s-how-food-lion-helping-customers-stay-ahead-infl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4E4C7634-DDA4-00C5-518E-87171BF23D00}"/>
              </a:ext>
            </a:extLst>
          </p:cNvPr>
          <p:cNvPicPr>
            <a:picLocks noChangeAspect="1"/>
          </p:cNvPicPr>
          <p:nvPr/>
        </p:nvPicPr>
        <p:blipFill rotWithShape="1">
          <a:blip r:embed="rId2"/>
          <a:srcRect l="5059" t="1" r="-1" b="60456"/>
          <a:stretch/>
        </p:blipFill>
        <p:spPr>
          <a:xfrm>
            <a:off x="0" y="0"/>
            <a:ext cx="8033189" cy="3345816"/>
          </a:xfrm>
          <a:prstGeom prst="rect">
            <a:avLst/>
          </a:prstGeom>
        </p:spPr>
      </p:pic>
      <p:sp>
        <p:nvSpPr>
          <p:cNvPr id="12" name="Rectangle 11">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9D363B4-5BCA-960B-7295-984F0E7C1BA6}"/>
              </a:ext>
            </a:extLst>
          </p:cNvPr>
          <p:cNvSpPr>
            <a:spLocks noGrp="1"/>
          </p:cNvSpPr>
          <p:nvPr>
            <p:ph type="subTitle" idx="1"/>
          </p:nvPr>
        </p:nvSpPr>
        <p:spPr>
          <a:xfrm>
            <a:off x="1050878" y="3816450"/>
            <a:ext cx="5568285" cy="2233875"/>
          </a:xfrm>
        </p:spPr>
        <p:txBody>
          <a:bodyPr>
            <a:noAutofit/>
          </a:bodyPr>
          <a:lstStyle/>
          <a:p>
            <a:pPr algn="l"/>
            <a:r>
              <a:rPr lang="en-US" sz="2800" dirty="0"/>
              <a:t>Dr. </a:t>
            </a:r>
            <a:r>
              <a:rPr lang="en-US" sz="2800" dirty="0" err="1"/>
              <a:t>Marija</a:t>
            </a:r>
            <a:r>
              <a:rPr lang="en-US" sz="2800" dirty="0"/>
              <a:t> Grishin</a:t>
            </a:r>
          </a:p>
          <a:p>
            <a:pPr algn="l"/>
            <a:r>
              <a:rPr lang="en-US" sz="2800" dirty="0"/>
              <a:t>Assistant Professor in Marketing</a:t>
            </a:r>
          </a:p>
          <a:p>
            <a:pPr algn="l"/>
            <a:r>
              <a:rPr lang="en-US" sz="2800" dirty="0"/>
              <a:t>University College Dublin</a:t>
            </a:r>
          </a:p>
          <a:p>
            <a:pPr algn="l"/>
            <a:r>
              <a:rPr lang="en-US" sz="2800" dirty="0" err="1"/>
              <a:t>marija.grishin@ucd.ie</a:t>
            </a:r>
            <a:endParaRPr lang="en-US" sz="28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84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DD08E5-1E64-DA38-3A45-00537B310406}"/>
              </a:ext>
            </a:extLst>
          </p:cNvPr>
          <p:cNvSpPr txBox="1"/>
          <p:nvPr/>
        </p:nvSpPr>
        <p:spPr>
          <a:xfrm>
            <a:off x="590719" y="2330505"/>
            <a:ext cx="4811460" cy="397958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400" b="0" i="0" u="none" strike="noStrike" dirty="0">
                <a:effectLst/>
              </a:rPr>
              <a:t>weekly specials on its website </a:t>
            </a:r>
          </a:p>
          <a:p>
            <a:pPr marL="285750" indent="-228600">
              <a:lnSpc>
                <a:spcPct val="90000"/>
              </a:lnSpc>
              <a:spcAft>
                <a:spcPts val="600"/>
              </a:spcAft>
              <a:buFont typeface="Arial" panose="020B0604020202020204" pitchFamily="34" charset="0"/>
              <a:buChar char="•"/>
            </a:pPr>
            <a:r>
              <a:rPr lang="en-US" sz="2400" b="0" i="0" u="none" strike="noStrike" dirty="0">
                <a:effectLst/>
              </a:rPr>
              <a:t>loyalty program, with rewards, digital coupons and exclusive pricing</a:t>
            </a:r>
          </a:p>
          <a:p>
            <a:pPr marL="285750" indent="-228600">
              <a:lnSpc>
                <a:spcPct val="90000"/>
              </a:lnSpc>
              <a:spcAft>
                <a:spcPts val="600"/>
              </a:spcAft>
              <a:buFont typeface="Arial" panose="020B0604020202020204" pitchFamily="34" charset="0"/>
              <a:buChar char="•"/>
            </a:pPr>
            <a:r>
              <a:rPr lang="en-US" sz="2400" b="0" i="0" u="none" strike="noStrike" dirty="0">
                <a:effectLst/>
              </a:rPr>
              <a:t>added more private-brand products </a:t>
            </a:r>
            <a:endParaRPr lang="en-US" sz="2400" dirty="0"/>
          </a:p>
          <a:p>
            <a:pPr marL="285750" indent="-228600">
              <a:lnSpc>
                <a:spcPct val="90000"/>
              </a:lnSpc>
              <a:spcAft>
                <a:spcPts val="600"/>
              </a:spcAft>
              <a:buFont typeface="Arial" panose="020B0604020202020204" pitchFamily="34" charset="0"/>
              <a:buChar char="•"/>
            </a:pPr>
            <a:r>
              <a:rPr lang="en-US" sz="2400" dirty="0"/>
              <a:t>affordable recipes</a:t>
            </a:r>
          </a:p>
          <a:p>
            <a:pPr marL="285750" indent="-228600">
              <a:lnSpc>
                <a:spcPct val="90000"/>
              </a:lnSpc>
              <a:spcAft>
                <a:spcPts val="600"/>
              </a:spcAft>
              <a:buFont typeface="Arial" panose="020B0604020202020204" pitchFamily="34" charset="0"/>
              <a:buChar char="•"/>
            </a:pPr>
            <a:r>
              <a:rPr lang="en-US" sz="2400" dirty="0"/>
              <a:t>food donations locally</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19" descr="A picture containing text, outdoor, screenshot, sign&#10;&#10;Description automatically generated">
            <a:hlinkClick r:id="rId2"/>
            <a:extLst>
              <a:ext uri="{FF2B5EF4-FFF2-40B4-BE49-F238E27FC236}">
                <a16:creationId xmlns:a16="http://schemas.microsoft.com/office/drawing/2014/main" id="{94184BE5-131D-FB07-95C1-BB3547DBF83F}"/>
              </a:ext>
            </a:extLst>
          </p:cNvPr>
          <p:cNvPicPr>
            <a:picLocks noGrp="1" noChangeAspect="1"/>
          </p:cNvPicPr>
          <p:nvPr>
            <p:ph idx="1"/>
          </p:nvPr>
        </p:nvPicPr>
        <p:blipFill>
          <a:blip r:embed="rId3"/>
          <a:stretch>
            <a:fillRect/>
          </a:stretch>
        </p:blipFill>
        <p:spPr>
          <a:xfrm>
            <a:off x="5819855" y="1505135"/>
            <a:ext cx="5781426" cy="3847093"/>
          </a:xfrm>
        </p:spPr>
      </p:pic>
    </p:spTree>
    <p:extLst>
      <p:ext uri="{BB962C8B-B14F-4D97-AF65-F5344CB8AC3E}">
        <p14:creationId xmlns:p14="http://schemas.microsoft.com/office/powerpoint/2010/main" val="331927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418BD-B6B2-BD14-838C-B01F4F326126}"/>
              </a:ext>
            </a:extLst>
          </p:cNvPr>
          <p:cNvSpPr>
            <a:spLocks noGrp="1"/>
          </p:cNvSpPr>
          <p:nvPr>
            <p:ph type="title"/>
          </p:nvPr>
        </p:nvSpPr>
        <p:spPr>
          <a:xfrm>
            <a:off x="838200" y="365125"/>
            <a:ext cx="10515600" cy="1325563"/>
          </a:xfrm>
        </p:spPr>
        <p:txBody>
          <a:bodyPr>
            <a:normAutofit/>
          </a:bodyPr>
          <a:lstStyle/>
          <a:p>
            <a:r>
              <a:rPr lang="en-US" sz="5400" dirty="0"/>
              <a:t>Private labels vs. National Brands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DB4C54-FCCF-D38B-A4EB-C75067BEC94E}"/>
              </a:ext>
            </a:extLst>
          </p:cNvPr>
          <p:cNvSpPr>
            <a:spLocks noGrp="1"/>
          </p:cNvSpPr>
          <p:nvPr>
            <p:ph idx="1"/>
          </p:nvPr>
        </p:nvSpPr>
        <p:spPr>
          <a:xfrm>
            <a:off x="838200" y="1929384"/>
            <a:ext cx="10515600" cy="4251960"/>
          </a:xfrm>
        </p:spPr>
        <p:txBody>
          <a:bodyPr>
            <a:normAutofit/>
          </a:bodyPr>
          <a:lstStyle/>
          <a:p>
            <a:r>
              <a:rPr lang="en-US" sz="2200" b="0" i="0" dirty="0">
                <a:effectLst/>
                <a:latin typeface="ibm plex sans" panose="020B0503050203000203" pitchFamily="34" charset="0"/>
              </a:rPr>
              <a:t>Private labels saw the strongest growth YOY, up 35.8% with shoppers spending €19m on these</a:t>
            </a:r>
          </a:p>
          <a:p>
            <a:r>
              <a:rPr lang="en-US" sz="2200" b="0" i="0" dirty="0">
                <a:effectLst/>
                <a:latin typeface="ibm plex sans" panose="020B0503050203000203" pitchFamily="34" charset="0"/>
              </a:rPr>
              <a:t>Private label value share has risen from 42.6% in 2021 to 45% in 2023</a:t>
            </a:r>
          </a:p>
          <a:p>
            <a:pPr marL="0" indent="0">
              <a:buNone/>
            </a:pPr>
            <a:endParaRPr lang="en-US" sz="2200" b="0" i="0" dirty="0">
              <a:effectLst/>
              <a:latin typeface="ibm plex sans" panose="020B0503050203000203" pitchFamily="34" charset="0"/>
            </a:endParaRPr>
          </a:p>
          <a:p>
            <a:pPr marL="0" indent="0" algn="r">
              <a:buNone/>
            </a:pPr>
            <a:r>
              <a:rPr lang="en-US" sz="1600" dirty="0">
                <a:solidFill>
                  <a:schemeClr val="bg1">
                    <a:lumMod val="50000"/>
                  </a:schemeClr>
                </a:solidFill>
                <a:latin typeface="ibm plex sans" panose="020B0503050203000203" pitchFamily="34" charset="0"/>
              </a:rPr>
              <a:t>Kantar Irish Supermarket Data, Feb 2023</a:t>
            </a:r>
            <a:endParaRPr lang="en-US" sz="1600" b="0" i="0" dirty="0">
              <a:solidFill>
                <a:schemeClr val="bg1">
                  <a:lumMod val="50000"/>
                </a:schemeClr>
              </a:solidFill>
              <a:effectLst/>
              <a:latin typeface="ibm plex sans" panose="020B0503050203000203" pitchFamily="34" charset="0"/>
            </a:endParaRPr>
          </a:p>
        </p:txBody>
      </p:sp>
    </p:spTree>
    <p:extLst>
      <p:ext uri="{BB962C8B-B14F-4D97-AF65-F5344CB8AC3E}">
        <p14:creationId xmlns:p14="http://schemas.microsoft.com/office/powerpoint/2010/main" val="346811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EB4E-8B5F-2C83-4927-A021044864F1}"/>
              </a:ext>
            </a:extLst>
          </p:cNvPr>
          <p:cNvSpPr>
            <a:spLocks noGrp="1"/>
          </p:cNvSpPr>
          <p:nvPr>
            <p:ph type="title"/>
          </p:nvPr>
        </p:nvSpPr>
        <p:spPr/>
        <p:txBody>
          <a:bodyPr/>
          <a:lstStyle/>
          <a:p>
            <a:r>
              <a:rPr lang="en-US" dirty="0"/>
              <a:t>Private labels vs. Brands</a:t>
            </a:r>
          </a:p>
        </p:txBody>
      </p:sp>
      <p:sp>
        <p:nvSpPr>
          <p:cNvPr id="3" name="Content Placeholder 2">
            <a:extLst>
              <a:ext uri="{FF2B5EF4-FFF2-40B4-BE49-F238E27FC236}">
                <a16:creationId xmlns:a16="http://schemas.microsoft.com/office/drawing/2014/main" id="{C1FE00CB-7B24-64A1-7A11-DD4656766E6C}"/>
              </a:ext>
            </a:extLst>
          </p:cNvPr>
          <p:cNvSpPr>
            <a:spLocks noGrp="1"/>
          </p:cNvSpPr>
          <p:nvPr>
            <p:ph idx="1"/>
          </p:nvPr>
        </p:nvSpPr>
        <p:spPr/>
        <p:txBody>
          <a:bodyPr/>
          <a:lstStyle/>
          <a:p>
            <a:r>
              <a:rPr lang="en-US" dirty="0"/>
              <a:t>Consumer perception: PL and NB are the same </a:t>
            </a:r>
          </a:p>
          <a:p>
            <a:r>
              <a:rPr lang="en-US" dirty="0"/>
              <a:t>Declining market share leads NBs to increase prices, BUT:</a:t>
            </a:r>
          </a:p>
          <a:p>
            <a:r>
              <a:rPr lang="en-US" dirty="0"/>
              <a:t>WTP increases only when there are perceived differences</a:t>
            </a:r>
          </a:p>
          <a:p>
            <a:pPr lvl="1">
              <a:buFont typeface="Wingdings" pitchFamily="2" charset="2"/>
              <a:buChar char="Ø"/>
            </a:pPr>
            <a:r>
              <a:rPr lang="en-US" dirty="0"/>
              <a:t>Advertising and innovation (do not cut back on these)</a:t>
            </a:r>
          </a:p>
          <a:p>
            <a:pPr lvl="1">
              <a:buFont typeface="Wingdings" pitchFamily="2" charset="2"/>
              <a:buChar char="Ø"/>
            </a:pPr>
            <a:r>
              <a:rPr lang="en-US" dirty="0"/>
              <a:t>Distinct packaging</a:t>
            </a:r>
          </a:p>
          <a:p>
            <a:pPr lvl="1">
              <a:buFont typeface="Wingdings" pitchFamily="2" charset="2"/>
              <a:buChar char="Ø"/>
            </a:pPr>
            <a:r>
              <a:rPr lang="en-US" dirty="0"/>
              <a:t>Price promotions decrease WTP (dilute quality)</a:t>
            </a:r>
          </a:p>
          <a:p>
            <a:pPr lvl="1">
              <a:buFont typeface="Wingdings" pitchFamily="2" charset="2"/>
              <a:buChar char="Ø"/>
            </a:pPr>
            <a:endParaRPr lang="en-US" dirty="0"/>
          </a:p>
          <a:p>
            <a:pPr>
              <a:buFont typeface="Wingdings" pitchFamily="2" charset="2"/>
              <a:buChar char="Ø"/>
            </a:pPr>
            <a:r>
              <a:rPr lang="en-US" dirty="0"/>
              <a:t>Focus on building quality perceptions and personal relevance</a:t>
            </a:r>
          </a:p>
        </p:txBody>
      </p:sp>
      <p:sp>
        <p:nvSpPr>
          <p:cNvPr id="4" name="TextBox 3">
            <a:extLst>
              <a:ext uri="{FF2B5EF4-FFF2-40B4-BE49-F238E27FC236}">
                <a16:creationId xmlns:a16="http://schemas.microsoft.com/office/drawing/2014/main" id="{0FD58F49-604D-AAD6-A38D-20475E8245A3}"/>
              </a:ext>
            </a:extLst>
          </p:cNvPr>
          <p:cNvSpPr txBox="1"/>
          <p:nvPr/>
        </p:nvSpPr>
        <p:spPr>
          <a:xfrm>
            <a:off x="6853882" y="5699909"/>
            <a:ext cx="5206313" cy="830997"/>
          </a:xfrm>
          <a:prstGeom prst="rect">
            <a:avLst/>
          </a:prstGeom>
          <a:noFill/>
        </p:spPr>
        <p:txBody>
          <a:bodyPr wrap="square" rtlCol="0">
            <a:spAutoFit/>
          </a:bodyPr>
          <a:lstStyle/>
          <a:p>
            <a:r>
              <a:rPr lang="en-US" sz="1200" b="0" i="0" dirty="0">
                <a:solidFill>
                  <a:schemeClr val="tx1">
                    <a:lumMod val="50000"/>
                    <a:lumOff val="50000"/>
                  </a:schemeClr>
                </a:solidFill>
                <a:effectLst/>
                <a:latin typeface="Arial" panose="020B0604020202020204" pitchFamily="34" charset="0"/>
              </a:rPr>
              <a:t>Steenkamp, Jan-Benedict EM, Harald J. Van </a:t>
            </a:r>
            <a:r>
              <a:rPr lang="en-US" sz="1200" b="0" i="0" dirty="0" err="1">
                <a:solidFill>
                  <a:schemeClr val="tx1">
                    <a:lumMod val="50000"/>
                    <a:lumOff val="50000"/>
                  </a:schemeClr>
                </a:solidFill>
                <a:effectLst/>
                <a:latin typeface="Arial" panose="020B0604020202020204" pitchFamily="34" charset="0"/>
              </a:rPr>
              <a:t>Heerde</a:t>
            </a:r>
            <a:r>
              <a:rPr lang="en-US" sz="1200" b="0" i="0" dirty="0">
                <a:solidFill>
                  <a:schemeClr val="tx1">
                    <a:lumMod val="50000"/>
                    <a:lumOff val="50000"/>
                  </a:schemeClr>
                </a:solidFill>
                <a:effectLst/>
                <a:latin typeface="Arial" panose="020B0604020202020204" pitchFamily="34" charset="0"/>
              </a:rPr>
              <a:t>, and Inge </a:t>
            </a:r>
            <a:r>
              <a:rPr lang="en-US" sz="1200" b="0" i="0" dirty="0" err="1">
                <a:solidFill>
                  <a:schemeClr val="tx1">
                    <a:lumMod val="50000"/>
                    <a:lumOff val="50000"/>
                  </a:schemeClr>
                </a:solidFill>
                <a:effectLst/>
                <a:latin typeface="Arial" panose="020B0604020202020204" pitchFamily="34" charset="0"/>
              </a:rPr>
              <a:t>Geyskens</a:t>
            </a:r>
            <a:r>
              <a:rPr lang="en-US" sz="1200" b="0" i="0" dirty="0">
                <a:solidFill>
                  <a:schemeClr val="tx1">
                    <a:lumMod val="50000"/>
                    <a:lumOff val="50000"/>
                  </a:schemeClr>
                </a:solidFill>
                <a:effectLst/>
                <a:latin typeface="Arial" panose="020B0604020202020204" pitchFamily="34" charset="0"/>
              </a:rPr>
              <a:t>. "What makes consumers willing to pay a price premium for national brands over private labels?." </a:t>
            </a:r>
            <a:r>
              <a:rPr lang="en-US" sz="1200" b="0" i="1" dirty="0">
                <a:solidFill>
                  <a:schemeClr val="tx1">
                    <a:lumMod val="50000"/>
                    <a:lumOff val="50000"/>
                  </a:schemeClr>
                </a:solidFill>
                <a:effectLst/>
                <a:latin typeface="Arial" panose="020B0604020202020204" pitchFamily="34" charset="0"/>
              </a:rPr>
              <a:t>Journal of marketing research</a:t>
            </a:r>
            <a:r>
              <a:rPr lang="en-US" sz="1200" b="0" i="0" dirty="0">
                <a:solidFill>
                  <a:schemeClr val="tx1">
                    <a:lumMod val="50000"/>
                    <a:lumOff val="50000"/>
                  </a:schemeClr>
                </a:solidFill>
                <a:effectLst/>
                <a:latin typeface="Arial" panose="020B0604020202020204" pitchFamily="34" charset="0"/>
              </a:rPr>
              <a:t> 47, no. 6 (2010): 1011-1024.</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58597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C5808B-AF40-F8DB-F8C4-41328C7121CC}"/>
              </a:ext>
            </a:extLst>
          </p:cNvPr>
          <p:cNvSpPr>
            <a:spLocks noGrp="1"/>
          </p:cNvSpPr>
          <p:nvPr>
            <p:ph idx="1"/>
          </p:nvPr>
        </p:nvSpPr>
        <p:spPr>
          <a:xfrm>
            <a:off x="645066" y="2031101"/>
            <a:ext cx="4282984" cy="3511943"/>
          </a:xfrm>
        </p:spPr>
        <p:txBody>
          <a:bodyPr anchor="ctr">
            <a:normAutofit/>
          </a:bodyPr>
          <a:lstStyle/>
          <a:p>
            <a:pPr marL="0" indent="0">
              <a:buNone/>
            </a:pPr>
            <a:r>
              <a:rPr lang="en-US" sz="1800" b="0" i="0">
                <a:effectLst/>
                <a:latin typeface="Open Sans" panose="020B0606030504020204" pitchFamily="34" charset="0"/>
              </a:rPr>
              <a:t>Today Avonmore is the #1 milk brand in Ireland. We believe that it is by sticking to our founding principles of innovation, freshness and quality without compromise that we have achieved our position in the homes of Irish families.</a:t>
            </a:r>
            <a:endParaRPr lang="en-US" sz="1800"/>
          </a:p>
        </p:txBody>
      </p:sp>
      <p:sp>
        <p:nvSpPr>
          <p:cNvPr id="3085" name="Rectangle 308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n image of avonmore whole supermilk 1 litre ">
            <a:extLst>
              <a:ext uri="{FF2B5EF4-FFF2-40B4-BE49-F238E27FC236}">
                <a16:creationId xmlns:a16="http://schemas.microsoft.com/office/drawing/2014/main" id="{3E167246-3B9D-6186-3F23-72D850BC8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871" y="611851"/>
            <a:ext cx="1207545" cy="35414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sco Fresh Milk1ltr">
            <a:extLst>
              <a:ext uri="{FF2B5EF4-FFF2-40B4-BE49-F238E27FC236}">
                <a16:creationId xmlns:a16="http://schemas.microsoft.com/office/drawing/2014/main" id="{FA3C1751-8DD1-86F4-B50A-2EB7AE279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571" y="752104"/>
            <a:ext cx="3513212" cy="35132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EC083DE-998D-C905-FB31-2A714873489C}"/>
              </a:ext>
            </a:extLst>
          </p:cNvPr>
          <p:cNvGrpSpPr/>
          <p:nvPr/>
        </p:nvGrpSpPr>
        <p:grpSpPr>
          <a:xfrm>
            <a:off x="6493590" y="4485633"/>
            <a:ext cx="1332001" cy="469426"/>
            <a:chOff x="6493590" y="4485633"/>
            <a:chExt cx="1332001" cy="469426"/>
          </a:xfrm>
        </p:grpSpPr>
        <p:sp>
          <p:nvSpPr>
            <p:cNvPr id="2" name="Rounded Rectangle 1">
              <a:extLst>
                <a:ext uri="{FF2B5EF4-FFF2-40B4-BE49-F238E27FC236}">
                  <a16:creationId xmlns:a16="http://schemas.microsoft.com/office/drawing/2014/main" id="{BFF178C8-13AE-A2ED-B454-CE6AA8975A75}"/>
                </a:ext>
              </a:extLst>
            </p:cNvPr>
            <p:cNvSpPr/>
            <p:nvPr/>
          </p:nvSpPr>
          <p:spPr>
            <a:xfrm>
              <a:off x="6493590" y="4485633"/>
              <a:ext cx="1155826" cy="469426"/>
            </a:xfrm>
            <a:prstGeom prst="roundRect">
              <a:avLst>
                <a:gd name="adj" fmla="val 1303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63ABEC-5C20-A358-A254-A2C71F99D347}"/>
                </a:ext>
              </a:extLst>
            </p:cNvPr>
            <p:cNvSpPr txBox="1"/>
            <p:nvPr/>
          </p:nvSpPr>
          <p:spPr>
            <a:xfrm>
              <a:off x="6698278" y="4527248"/>
              <a:ext cx="1127313" cy="369332"/>
            </a:xfrm>
            <a:prstGeom prst="rect">
              <a:avLst/>
            </a:prstGeom>
            <a:noFill/>
          </p:spPr>
          <p:txBody>
            <a:bodyPr wrap="square" rtlCol="0">
              <a:spAutoFit/>
            </a:bodyPr>
            <a:lstStyle/>
            <a:p>
              <a:pPr defTabSz="731520">
                <a:spcAft>
                  <a:spcPts val="600"/>
                </a:spcAft>
              </a:pPr>
              <a:r>
                <a:rPr lang="en-US" kern="1200" dirty="0">
                  <a:solidFill>
                    <a:schemeClr val="tx1"/>
                  </a:solidFill>
                  <a:latin typeface="+mn-lt"/>
                  <a:ea typeface="+mn-ea"/>
                  <a:cs typeface="+mn-cs"/>
                </a:rPr>
                <a:t>€1.65</a:t>
              </a:r>
              <a:endParaRPr lang="en-US" dirty="0"/>
            </a:p>
          </p:txBody>
        </p:sp>
      </p:grpSp>
      <p:grpSp>
        <p:nvGrpSpPr>
          <p:cNvPr id="7" name="Group 6">
            <a:extLst>
              <a:ext uri="{FF2B5EF4-FFF2-40B4-BE49-F238E27FC236}">
                <a16:creationId xmlns:a16="http://schemas.microsoft.com/office/drawing/2014/main" id="{5140E1EA-18C0-DDB6-662F-F18919C243BB}"/>
              </a:ext>
            </a:extLst>
          </p:cNvPr>
          <p:cNvGrpSpPr/>
          <p:nvPr/>
        </p:nvGrpSpPr>
        <p:grpSpPr>
          <a:xfrm>
            <a:off x="9476765" y="4505897"/>
            <a:ext cx="1332001" cy="469426"/>
            <a:chOff x="6493590" y="4485633"/>
            <a:chExt cx="1332001" cy="469426"/>
          </a:xfrm>
        </p:grpSpPr>
        <p:sp>
          <p:nvSpPr>
            <p:cNvPr id="8" name="Rounded Rectangle 7">
              <a:extLst>
                <a:ext uri="{FF2B5EF4-FFF2-40B4-BE49-F238E27FC236}">
                  <a16:creationId xmlns:a16="http://schemas.microsoft.com/office/drawing/2014/main" id="{10687B50-CEE8-03B8-8931-EE02B57308B2}"/>
                </a:ext>
              </a:extLst>
            </p:cNvPr>
            <p:cNvSpPr/>
            <p:nvPr/>
          </p:nvSpPr>
          <p:spPr>
            <a:xfrm>
              <a:off x="6493590" y="4485633"/>
              <a:ext cx="1155826" cy="469426"/>
            </a:xfrm>
            <a:prstGeom prst="roundRect">
              <a:avLst>
                <a:gd name="adj" fmla="val 1303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8C7766-9C0E-17E5-59CD-528B4BA2105D}"/>
                </a:ext>
              </a:extLst>
            </p:cNvPr>
            <p:cNvSpPr txBox="1"/>
            <p:nvPr/>
          </p:nvSpPr>
          <p:spPr>
            <a:xfrm>
              <a:off x="6698278" y="4527248"/>
              <a:ext cx="1127313" cy="369332"/>
            </a:xfrm>
            <a:prstGeom prst="rect">
              <a:avLst/>
            </a:prstGeom>
            <a:noFill/>
          </p:spPr>
          <p:txBody>
            <a:bodyPr wrap="square" rtlCol="0">
              <a:spAutoFit/>
            </a:bodyPr>
            <a:lstStyle/>
            <a:p>
              <a:pPr defTabSz="731520">
                <a:spcAft>
                  <a:spcPts val="600"/>
                </a:spcAft>
              </a:pPr>
              <a:r>
                <a:rPr lang="en-US" kern="1200" dirty="0">
                  <a:solidFill>
                    <a:schemeClr val="tx1"/>
                  </a:solidFill>
                  <a:latin typeface="+mn-lt"/>
                  <a:ea typeface="+mn-ea"/>
                  <a:cs typeface="+mn-cs"/>
                </a:rPr>
                <a:t>€1.15</a:t>
              </a:r>
              <a:endParaRPr lang="en-US" dirty="0"/>
            </a:p>
          </p:txBody>
        </p:sp>
      </p:grpSp>
      <p:cxnSp>
        <p:nvCxnSpPr>
          <p:cNvPr id="11" name="Straight Arrow Connector 10">
            <a:extLst>
              <a:ext uri="{FF2B5EF4-FFF2-40B4-BE49-F238E27FC236}">
                <a16:creationId xmlns:a16="http://schemas.microsoft.com/office/drawing/2014/main" id="{712303A1-63E4-5BD1-0359-08D973943824}"/>
              </a:ext>
            </a:extLst>
          </p:cNvPr>
          <p:cNvCxnSpPr/>
          <p:nvPr/>
        </p:nvCxnSpPr>
        <p:spPr>
          <a:xfrm flipH="1">
            <a:off x="7649416" y="1433246"/>
            <a:ext cx="484632" cy="426391"/>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2B6862-6FFD-B11D-82D2-8E138899BAF3}"/>
              </a:ext>
            </a:extLst>
          </p:cNvPr>
          <p:cNvCxnSpPr>
            <a:cxnSpLocks/>
          </p:cNvCxnSpPr>
          <p:nvPr/>
        </p:nvCxnSpPr>
        <p:spPr>
          <a:xfrm>
            <a:off x="9008076" y="1309816"/>
            <a:ext cx="465040" cy="3690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72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AECB22-4680-BF63-13CB-305C25D71A08}"/>
              </a:ext>
            </a:extLst>
          </p:cNvPr>
          <p:cNvSpPr>
            <a:spLocks noGrp="1"/>
          </p:cNvSpPr>
          <p:nvPr>
            <p:ph type="title"/>
          </p:nvPr>
        </p:nvSpPr>
        <p:spPr>
          <a:xfrm>
            <a:off x="4553733" y="548464"/>
            <a:ext cx="6798541" cy="1675623"/>
          </a:xfrm>
        </p:spPr>
        <p:txBody>
          <a:bodyPr anchor="b">
            <a:normAutofit/>
          </a:bodyPr>
          <a:lstStyle/>
          <a:p>
            <a:r>
              <a:rPr lang="en-US" sz="4000" dirty="0"/>
              <a:t>Summary</a:t>
            </a:r>
          </a:p>
        </p:txBody>
      </p:sp>
      <p:pic>
        <p:nvPicPr>
          <p:cNvPr id="5" name="Picture 4" descr="Web of wires showing connections between groups and singles">
            <a:extLst>
              <a:ext uri="{FF2B5EF4-FFF2-40B4-BE49-F238E27FC236}">
                <a16:creationId xmlns:a16="http://schemas.microsoft.com/office/drawing/2014/main" id="{19375146-774C-14DC-AE21-4DBC8A02FDDD}"/>
              </a:ext>
            </a:extLst>
          </p:cNvPr>
          <p:cNvPicPr>
            <a:picLocks noChangeAspect="1"/>
          </p:cNvPicPr>
          <p:nvPr/>
        </p:nvPicPr>
        <p:blipFill rotWithShape="1">
          <a:blip r:embed="rId2"/>
          <a:srcRect l="37270" r="21884"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EACB8062-68E8-4546-22D4-8ED50C9F7C98}"/>
              </a:ext>
            </a:extLst>
          </p:cNvPr>
          <p:cNvSpPr>
            <a:spLocks noGrp="1"/>
          </p:cNvSpPr>
          <p:nvPr>
            <p:ph idx="1"/>
          </p:nvPr>
        </p:nvSpPr>
        <p:spPr>
          <a:xfrm>
            <a:off x="4553734" y="2409830"/>
            <a:ext cx="6798539" cy="3705217"/>
          </a:xfrm>
        </p:spPr>
        <p:txBody>
          <a:bodyPr>
            <a:normAutofit/>
          </a:bodyPr>
          <a:lstStyle/>
          <a:p>
            <a:r>
              <a:rPr lang="en-US" sz="2000" dirty="0"/>
              <a:t>Know your customer segments</a:t>
            </a:r>
          </a:p>
          <a:p>
            <a:r>
              <a:rPr lang="en-US" sz="2000" dirty="0"/>
              <a:t>Pricing decisions involve much more than price setting</a:t>
            </a:r>
          </a:p>
          <a:p>
            <a:r>
              <a:rPr lang="en-US" sz="2000" dirty="0"/>
              <a:t>Marketers are not advised to cut down </a:t>
            </a:r>
            <a:r>
              <a:rPr lang="en-US" sz="2000"/>
              <a:t>on advertising</a:t>
            </a:r>
            <a:endParaRPr lang="en-US" sz="2000" dirty="0"/>
          </a:p>
          <a:p>
            <a:r>
              <a:rPr lang="en-US" sz="2000" dirty="0"/>
              <a:t>Brand building is crucial</a:t>
            </a:r>
          </a:p>
          <a:p>
            <a:r>
              <a:rPr lang="en-US" sz="2000" dirty="0"/>
              <a:t>Empathy with customers to boost trust</a:t>
            </a:r>
          </a:p>
        </p:txBody>
      </p:sp>
    </p:spTree>
    <p:extLst>
      <p:ext uri="{BB962C8B-B14F-4D97-AF65-F5344CB8AC3E}">
        <p14:creationId xmlns:p14="http://schemas.microsoft.com/office/powerpoint/2010/main" val="418411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1D94F-07CB-D424-1590-981312FBFD94}"/>
              </a:ext>
            </a:extLst>
          </p:cNvPr>
          <p:cNvSpPr>
            <a:spLocks noGrp="1"/>
          </p:cNvSpPr>
          <p:nvPr>
            <p:ph type="title"/>
          </p:nvPr>
        </p:nvSpPr>
        <p:spPr>
          <a:xfrm>
            <a:off x="838200" y="365125"/>
            <a:ext cx="10515600" cy="1325563"/>
          </a:xfrm>
        </p:spPr>
        <p:txBody>
          <a:bodyPr>
            <a:normAutofit/>
          </a:bodyPr>
          <a:lstStyle/>
          <a:p>
            <a:r>
              <a:rPr lang="en-US" sz="5400"/>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1AB594-0CF4-ED5D-9DBD-A90A506F5513}"/>
              </a:ext>
            </a:extLst>
          </p:cNvPr>
          <p:cNvSpPr>
            <a:spLocks noGrp="1"/>
          </p:cNvSpPr>
          <p:nvPr>
            <p:ph idx="1"/>
          </p:nvPr>
        </p:nvSpPr>
        <p:spPr>
          <a:xfrm>
            <a:off x="838200" y="1929384"/>
            <a:ext cx="10515600" cy="4251960"/>
          </a:xfrm>
        </p:spPr>
        <p:txBody>
          <a:bodyPr>
            <a:normAutofit/>
          </a:bodyPr>
          <a:lstStyle/>
          <a:p>
            <a:r>
              <a:rPr lang="en-IE" sz="2200" i="0" u="none" strike="noStrike" dirty="0">
                <a:effectLst/>
              </a:rPr>
              <a:t>Kahneman, Daniel, and Amos Tversky. "Prospect theory: An analysis of decision under risk." In Handbook of the fundamentals of financial decision making: Part I, pp. 99-127. 2013.</a:t>
            </a:r>
          </a:p>
          <a:p>
            <a:r>
              <a:rPr lang="en-IE" sz="2200" i="0" u="none" strike="noStrike" dirty="0">
                <a:effectLst/>
              </a:rPr>
              <a:t>Rick, Scott. "Tightwads and spendthrifts: An interdisciplinary review." </a:t>
            </a:r>
            <a:r>
              <a:rPr lang="en-IE" sz="2200" i="1" u="none" strike="noStrike" dirty="0">
                <a:effectLst/>
              </a:rPr>
              <a:t>Financial Planning Review</a:t>
            </a:r>
            <a:r>
              <a:rPr lang="en-IE" sz="2200" i="0" u="none" strike="noStrike" dirty="0">
                <a:effectLst/>
              </a:rPr>
              <a:t> 1, no. 1-2 (2018): e1010.</a:t>
            </a:r>
          </a:p>
          <a:p>
            <a:r>
              <a:rPr lang="en-US" sz="2200" dirty="0"/>
              <a:t>Steenkamp, Jan-Benedict EM, Harald J. Van </a:t>
            </a:r>
            <a:r>
              <a:rPr lang="en-US" sz="2200" dirty="0" err="1"/>
              <a:t>Heerde</a:t>
            </a:r>
            <a:r>
              <a:rPr lang="en-US" sz="2200" dirty="0"/>
              <a:t>, and Inge </a:t>
            </a:r>
            <a:r>
              <a:rPr lang="en-US" sz="2200" dirty="0" err="1"/>
              <a:t>Geyskens</a:t>
            </a:r>
            <a:r>
              <a:rPr lang="en-US" sz="2200" dirty="0"/>
              <a:t>. "What makes consumers willing to pay a price premium for national brands over private labels?" Journal of marketing research 47, no. 6 (2010): 1011-1024.</a:t>
            </a:r>
          </a:p>
          <a:p>
            <a:r>
              <a:rPr lang="en-IE" sz="2200" i="0" u="none" strike="noStrike" dirty="0" err="1">
                <a:effectLst/>
              </a:rPr>
              <a:t>Ariely</a:t>
            </a:r>
            <a:r>
              <a:rPr lang="en-IE" sz="2200" i="0" u="none" strike="noStrike" dirty="0">
                <a:effectLst/>
              </a:rPr>
              <a:t>, Dan. “Predictably Irrational, Revised and Expanded Edition: The Hidden Forces That Shape Our </a:t>
            </a:r>
            <a:r>
              <a:rPr lang="en-IE" sz="2200" dirty="0"/>
              <a:t>Decisions” (2010) </a:t>
            </a:r>
            <a:endParaRPr lang="en-US" sz="2200" dirty="0"/>
          </a:p>
          <a:p>
            <a:endParaRPr lang="en-US" sz="2200" dirty="0"/>
          </a:p>
          <a:p>
            <a:endParaRPr lang="en-US" sz="2200" dirty="0"/>
          </a:p>
        </p:txBody>
      </p:sp>
    </p:spTree>
    <p:extLst>
      <p:ext uri="{BB962C8B-B14F-4D97-AF65-F5344CB8AC3E}">
        <p14:creationId xmlns:p14="http://schemas.microsoft.com/office/powerpoint/2010/main" val="207941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95B98-1631-E4B5-11A2-87EFCAFDFC14}"/>
              </a:ext>
            </a:extLst>
          </p:cNvPr>
          <p:cNvSpPr>
            <a:spLocks noGrp="1"/>
          </p:cNvSpPr>
          <p:nvPr>
            <p:ph type="title"/>
          </p:nvPr>
        </p:nvSpPr>
        <p:spPr>
          <a:xfrm>
            <a:off x="686834" y="1153572"/>
            <a:ext cx="3200400" cy="4461163"/>
          </a:xfrm>
        </p:spPr>
        <p:txBody>
          <a:bodyPr>
            <a:normAutofit/>
          </a:bodyPr>
          <a:lstStyle/>
          <a:p>
            <a:r>
              <a:rPr lang="en-US">
                <a:solidFill>
                  <a:srgbClr val="FFFFFF"/>
                </a:solidFill>
              </a:rPr>
              <a:t>Inflation and Consumer Behaviour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8AB43CE9-BC71-6C69-5765-3D03E7C01045}"/>
              </a:ext>
            </a:extLst>
          </p:cNvPr>
          <p:cNvSpPr>
            <a:spLocks noGrp="1"/>
          </p:cNvSpPr>
          <p:nvPr>
            <p:ph idx="1"/>
          </p:nvPr>
        </p:nvSpPr>
        <p:spPr>
          <a:xfrm>
            <a:off x="4447308" y="591344"/>
            <a:ext cx="6906491" cy="5585619"/>
          </a:xfrm>
        </p:spPr>
        <p:txBody>
          <a:bodyPr anchor="ctr">
            <a:normAutofit/>
          </a:bodyPr>
          <a:lstStyle/>
          <a:p>
            <a:r>
              <a:rPr lang="en-US" dirty="0"/>
              <a:t>Perceptions of changes in pricing are based on subjective observations</a:t>
            </a:r>
          </a:p>
          <a:p>
            <a:pPr marL="457200" lvl="1" indent="0">
              <a:buNone/>
            </a:pPr>
            <a:endParaRPr lang="en-US" dirty="0"/>
          </a:p>
          <a:p>
            <a:r>
              <a:rPr lang="en-US" dirty="0"/>
              <a:t>Changed </a:t>
            </a:r>
            <a:r>
              <a:rPr lang="en-US" dirty="0" err="1"/>
              <a:t>behaviour</a:t>
            </a:r>
            <a:endParaRPr lang="en-US" dirty="0"/>
          </a:p>
          <a:p>
            <a:pPr lvl="1"/>
            <a:r>
              <a:rPr lang="en-US" dirty="0"/>
              <a:t>Buy what is on sale</a:t>
            </a:r>
          </a:p>
          <a:p>
            <a:pPr lvl="1"/>
            <a:r>
              <a:rPr lang="en-US" dirty="0"/>
              <a:t>Trade down to store brands</a:t>
            </a:r>
          </a:p>
          <a:p>
            <a:pPr lvl="1"/>
            <a:r>
              <a:rPr lang="en-US" dirty="0"/>
              <a:t>Choose cheaper retailers (Aldi, Lidl) </a:t>
            </a:r>
          </a:p>
          <a:p>
            <a:pPr lvl="1"/>
            <a:r>
              <a:rPr lang="en-US" dirty="0">
                <a:solidFill>
                  <a:srgbClr val="C00000"/>
                </a:solidFill>
              </a:rPr>
              <a:t>Buy more (bulk discounts)</a:t>
            </a:r>
          </a:p>
          <a:p>
            <a:pPr lvl="1"/>
            <a:r>
              <a:rPr lang="en-US" dirty="0">
                <a:solidFill>
                  <a:srgbClr val="C00000"/>
                </a:solidFill>
              </a:rPr>
              <a:t>Buy nicer things (due to savings elsewhere)</a:t>
            </a:r>
          </a:p>
          <a:p>
            <a:pPr lvl="1"/>
            <a:endParaRPr lang="en-US" dirty="0"/>
          </a:p>
          <a:p>
            <a:endParaRPr lang="en-US" dirty="0"/>
          </a:p>
        </p:txBody>
      </p:sp>
    </p:spTree>
    <p:extLst>
      <p:ext uri="{BB962C8B-B14F-4D97-AF65-F5344CB8AC3E}">
        <p14:creationId xmlns:p14="http://schemas.microsoft.com/office/powerpoint/2010/main" val="400065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ED41EC-DCD7-D187-3A48-1767568C0575}"/>
              </a:ext>
            </a:extLst>
          </p:cNvPr>
          <p:cNvSpPr>
            <a:spLocks noGrp="1"/>
          </p:cNvSpPr>
          <p:nvPr>
            <p:ph type="title"/>
          </p:nvPr>
        </p:nvSpPr>
        <p:spPr>
          <a:xfrm>
            <a:off x="640080" y="325369"/>
            <a:ext cx="4368602" cy="1956841"/>
          </a:xfrm>
        </p:spPr>
        <p:txBody>
          <a:bodyPr anchor="b">
            <a:normAutofit/>
          </a:bodyPr>
          <a:lstStyle/>
          <a:p>
            <a:r>
              <a:rPr lang="en-US" sz="5400"/>
              <a:t>Stress of uncertainty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6D90E3-09EE-94AE-1E91-26F33E04E963}"/>
              </a:ext>
            </a:extLst>
          </p:cNvPr>
          <p:cNvSpPr>
            <a:spLocks noGrp="1"/>
          </p:cNvSpPr>
          <p:nvPr>
            <p:ph idx="1"/>
          </p:nvPr>
        </p:nvSpPr>
        <p:spPr>
          <a:xfrm>
            <a:off x="640080" y="2872899"/>
            <a:ext cx="4243589" cy="3320668"/>
          </a:xfrm>
        </p:spPr>
        <p:txBody>
          <a:bodyPr>
            <a:normAutofit/>
          </a:bodyPr>
          <a:lstStyle/>
          <a:p>
            <a:r>
              <a:rPr lang="en-US" sz="2200" dirty="0"/>
              <a:t>Shrinkflation (decreasing product sizes)</a:t>
            </a:r>
          </a:p>
          <a:p>
            <a:r>
              <a:rPr lang="en-US" sz="2200" dirty="0" err="1"/>
              <a:t>Greedflation</a:t>
            </a:r>
            <a:r>
              <a:rPr lang="en-US" sz="2200" dirty="0"/>
              <a:t> (companies increasing profitability at consumers expense)</a:t>
            </a:r>
          </a:p>
        </p:txBody>
      </p:sp>
      <p:pic>
        <p:nvPicPr>
          <p:cNvPr id="5" name="Picture 4" descr="Graph on document with pen">
            <a:extLst>
              <a:ext uri="{FF2B5EF4-FFF2-40B4-BE49-F238E27FC236}">
                <a16:creationId xmlns:a16="http://schemas.microsoft.com/office/drawing/2014/main" id="{9D668DC3-2A40-C4FB-1B8C-6CCAC6716AFD}"/>
              </a:ext>
            </a:extLst>
          </p:cNvPr>
          <p:cNvPicPr>
            <a:picLocks noChangeAspect="1"/>
          </p:cNvPicPr>
          <p:nvPr/>
        </p:nvPicPr>
        <p:blipFill rotWithShape="1">
          <a:blip r:embed="rId2"/>
          <a:srcRect l="23385" r="966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descr="A picture containing text, person, screenshot&#10;&#10;Description automatically generated">
            <a:extLst>
              <a:ext uri="{FF2B5EF4-FFF2-40B4-BE49-F238E27FC236}">
                <a16:creationId xmlns:a16="http://schemas.microsoft.com/office/drawing/2014/main" id="{3A78DEB6-667B-C380-85DE-C4EC5BB42FAE}"/>
              </a:ext>
            </a:extLst>
          </p:cNvPr>
          <p:cNvPicPr>
            <a:picLocks noChangeAspect="1"/>
          </p:cNvPicPr>
          <p:nvPr/>
        </p:nvPicPr>
        <p:blipFill rotWithShape="1">
          <a:blip r:embed="rId3"/>
          <a:srcRect t="8851"/>
          <a:stretch/>
        </p:blipFill>
        <p:spPr>
          <a:xfrm>
            <a:off x="5367384" y="325369"/>
            <a:ext cx="4953000" cy="6123717"/>
          </a:xfrm>
          <a:prstGeom prst="rect">
            <a:avLst/>
          </a:prstGeom>
        </p:spPr>
      </p:pic>
      <p:pic>
        <p:nvPicPr>
          <p:cNvPr id="8" name="Picture 7" descr="Text&#10;&#10;Description automatically generated">
            <a:extLst>
              <a:ext uri="{FF2B5EF4-FFF2-40B4-BE49-F238E27FC236}">
                <a16:creationId xmlns:a16="http://schemas.microsoft.com/office/drawing/2014/main" id="{D97AFA22-918C-6FE5-11C6-E33ED92FAE50}"/>
              </a:ext>
            </a:extLst>
          </p:cNvPr>
          <p:cNvPicPr>
            <a:picLocks noChangeAspect="1"/>
          </p:cNvPicPr>
          <p:nvPr/>
        </p:nvPicPr>
        <p:blipFill>
          <a:blip r:embed="rId4"/>
          <a:stretch>
            <a:fillRect/>
          </a:stretch>
        </p:blipFill>
        <p:spPr>
          <a:xfrm>
            <a:off x="5357902" y="803780"/>
            <a:ext cx="5178169" cy="5297665"/>
          </a:xfrm>
          <a:prstGeom prst="rect">
            <a:avLst/>
          </a:prstGeom>
        </p:spPr>
      </p:pic>
    </p:spTree>
    <p:extLst>
      <p:ext uri="{BB962C8B-B14F-4D97-AF65-F5344CB8AC3E}">
        <p14:creationId xmlns:p14="http://schemas.microsoft.com/office/powerpoint/2010/main" val="316509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EE0DA-2CF1-3D32-295A-BAD2F935A49C}"/>
              </a:ext>
            </a:extLst>
          </p:cNvPr>
          <p:cNvSpPr>
            <a:spLocks noGrp="1"/>
          </p:cNvSpPr>
          <p:nvPr>
            <p:ph type="title"/>
          </p:nvPr>
        </p:nvSpPr>
        <p:spPr>
          <a:xfrm>
            <a:off x="589560" y="856180"/>
            <a:ext cx="4560584" cy="1128068"/>
          </a:xfrm>
        </p:spPr>
        <p:txBody>
          <a:bodyPr anchor="ctr">
            <a:normAutofit/>
          </a:bodyPr>
          <a:lstStyle/>
          <a:p>
            <a:r>
              <a:rPr lang="en-US" sz="4000"/>
              <a:t>Pain of payment</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AADDA5-414D-C78C-F7B8-4F6DFFA42D90}"/>
              </a:ext>
            </a:extLst>
          </p:cNvPr>
          <p:cNvSpPr>
            <a:spLocks noGrp="1"/>
          </p:cNvSpPr>
          <p:nvPr>
            <p:ph idx="1"/>
          </p:nvPr>
        </p:nvSpPr>
        <p:spPr>
          <a:xfrm>
            <a:off x="590719" y="2118001"/>
            <a:ext cx="4559425" cy="3979585"/>
          </a:xfrm>
        </p:spPr>
        <p:txBody>
          <a:bodyPr anchor="ctr">
            <a:normAutofit/>
          </a:bodyPr>
          <a:lstStyle/>
          <a:p>
            <a:r>
              <a:rPr lang="en-US" sz="2000" dirty="0"/>
              <a:t>Losses loom larger than gains</a:t>
            </a:r>
          </a:p>
          <a:p>
            <a:r>
              <a:rPr lang="en-US" sz="2000" dirty="0"/>
              <a:t>People are generally loss-averse</a:t>
            </a:r>
          </a:p>
          <a:p>
            <a:r>
              <a:rPr lang="en-US" sz="2000" dirty="0"/>
              <a:t>Handing over money is perceived as loss and cases pain (more so for cash than cards)</a:t>
            </a:r>
          </a:p>
          <a:p>
            <a:r>
              <a:rPr lang="en-US" sz="2000" dirty="0"/>
              <a:t>Tightwads vs. spendthrifts</a:t>
            </a:r>
          </a:p>
          <a:p>
            <a:pPr lvl="1"/>
            <a:r>
              <a:rPr lang="en-US" sz="2000" dirty="0"/>
              <a:t>Marketing messages reduce the difference</a:t>
            </a:r>
          </a:p>
          <a:p>
            <a:endParaRPr lang="en-US" sz="2000" dirty="0"/>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10;&#10;Description automatically generated">
            <a:extLst>
              <a:ext uri="{FF2B5EF4-FFF2-40B4-BE49-F238E27FC236}">
                <a16:creationId xmlns:a16="http://schemas.microsoft.com/office/drawing/2014/main" id="{67F58001-75BA-A3DE-D3EE-580DA9208E3D}"/>
              </a:ext>
            </a:extLst>
          </p:cNvPr>
          <p:cNvPicPr>
            <a:picLocks noChangeAspect="1"/>
          </p:cNvPicPr>
          <p:nvPr/>
        </p:nvPicPr>
        <p:blipFill>
          <a:blip r:embed="rId3"/>
          <a:stretch>
            <a:fillRect/>
          </a:stretch>
        </p:blipFill>
        <p:spPr>
          <a:xfrm>
            <a:off x="6096000" y="1205523"/>
            <a:ext cx="5334543" cy="4174860"/>
          </a:xfrm>
          <a:prstGeom prst="rect">
            <a:avLst/>
          </a:prstGeom>
        </p:spPr>
      </p:pic>
      <p:sp>
        <p:nvSpPr>
          <p:cNvPr id="4" name="TextBox 3">
            <a:extLst>
              <a:ext uri="{FF2B5EF4-FFF2-40B4-BE49-F238E27FC236}">
                <a16:creationId xmlns:a16="http://schemas.microsoft.com/office/drawing/2014/main" id="{B8F5A92C-1810-777D-13E4-464FE218C58C}"/>
              </a:ext>
            </a:extLst>
          </p:cNvPr>
          <p:cNvSpPr txBox="1"/>
          <p:nvPr/>
        </p:nvSpPr>
        <p:spPr>
          <a:xfrm>
            <a:off x="332542" y="6001820"/>
            <a:ext cx="4962765" cy="646331"/>
          </a:xfrm>
          <a:prstGeom prst="rect">
            <a:avLst/>
          </a:prstGeom>
          <a:noFill/>
        </p:spPr>
        <p:txBody>
          <a:bodyPr wrap="square" rtlCol="0">
            <a:spAutoFit/>
          </a:bodyPr>
          <a:lstStyle/>
          <a:p>
            <a:r>
              <a:rPr lang="en-IE" sz="1200" i="0" u="none" strike="noStrike" dirty="0">
                <a:solidFill>
                  <a:schemeClr val="bg1">
                    <a:lumMod val="50000"/>
                  </a:schemeClr>
                </a:solidFill>
                <a:effectLst/>
              </a:rPr>
              <a:t>Kahneman, Daniel, and Amos Tversky. "Prospect theory: An analysis of decision under risk." In Handbook of the fundamentals of financial decision making: Part I, pp. 99-127. 2013.</a:t>
            </a:r>
          </a:p>
        </p:txBody>
      </p:sp>
    </p:spTree>
    <p:extLst>
      <p:ext uri="{BB962C8B-B14F-4D97-AF65-F5344CB8AC3E}">
        <p14:creationId xmlns:p14="http://schemas.microsoft.com/office/powerpoint/2010/main" val="34632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C9CD0-430E-07D0-80CB-FEFA90E6A9E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Consumers behave differently</a:t>
            </a:r>
          </a:p>
        </p:txBody>
      </p:sp>
      <p:pic>
        <p:nvPicPr>
          <p:cNvPr id="1026" name="Picture 2">
            <a:extLst>
              <a:ext uri="{FF2B5EF4-FFF2-40B4-BE49-F238E27FC236}">
                <a16:creationId xmlns:a16="http://schemas.microsoft.com/office/drawing/2014/main" id="{5FBA7C01-6CD1-7DA0-53B9-5C639C4F79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27804" y="204847"/>
            <a:ext cx="7318324" cy="648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7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B4631C-B111-A632-487B-899365A03A0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Marketers need to adapt</a:t>
            </a:r>
          </a:p>
        </p:txBody>
      </p:sp>
      <p:pic>
        <p:nvPicPr>
          <p:cNvPr id="2050" name="Picture 2">
            <a:extLst>
              <a:ext uri="{FF2B5EF4-FFF2-40B4-BE49-F238E27FC236}">
                <a16:creationId xmlns:a16="http://schemas.microsoft.com/office/drawing/2014/main" id="{52F54370-E35C-386A-7605-1F0DF94724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17989" y="244819"/>
            <a:ext cx="6562443" cy="642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33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142303-7D38-6AB5-5842-D56F0B3E4B13}"/>
              </a:ext>
            </a:extLst>
          </p:cNvPr>
          <p:cNvSpPr>
            <a:spLocks noGrp="1"/>
          </p:cNvSpPr>
          <p:nvPr>
            <p:ph type="title"/>
          </p:nvPr>
        </p:nvSpPr>
        <p:spPr>
          <a:xfrm>
            <a:off x="838200" y="365125"/>
            <a:ext cx="10515600" cy="1325563"/>
          </a:xfrm>
        </p:spPr>
        <p:txBody>
          <a:bodyPr>
            <a:normAutofit/>
          </a:bodyPr>
          <a:lstStyle/>
          <a:p>
            <a:r>
              <a:rPr lang="en-US" dirty="0"/>
              <a:t>Marketing actions during recession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1B25832-EF02-0272-029C-3B82AE9A812A}"/>
              </a:ext>
            </a:extLst>
          </p:cNvPr>
          <p:cNvSpPr>
            <a:spLocks noGrp="1"/>
          </p:cNvSpPr>
          <p:nvPr>
            <p:ph idx="1"/>
          </p:nvPr>
        </p:nvSpPr>
        <p:spPr>
          <a:xfrm>
            <a:off x="838200" y="1825625"/>
            <a:ext cx="10515600" cy="4351338"/>
          </a:xfrm>
        </p:spPr>
        <p:txBody>
          <a:bodyPr>
            <a:normAutofit/>
          </a:bodyPr>
          <a:lstStyle/>
          <a:p>
            <a:r>
              <a:rPr lang="en-US" dirty="0"/>
              <a:t>Immediate discounts (cash back at point of sale) are more effective</a:t>
            </a:r>
          </a:p>
          <a:p>
            <a:r>
              <a:rPr lang="en-US" dirty="0"/>
              <a:t>Need to increase the frequency and depth of temporary price promotions</a:t>
            </a:r>
          </a:p>
          <a:p>
            <a:pPr lvl="1"/>
            <a:r>
              <a:rPr lang="en-US" dirty="0"/>
              <a:t>Carefully monitor perceptions of normal price levels</a:t>
            </a:r>
          </a:p>
          <a:p>
            <a:r>
              <a:rPr lang="en-US" dirty="0"/>
              <a:t>Premium brands can benefit from introducing a lower priced version of the same product</a:t>
            </a:r>
          </a:p>
          <a:p>
            <a:r>
              <a:rPr lang="en-US" dirty="0"/>
              <a:t>Use 9-ending prices</a:t>
            </a:r>
          </a:p>
          <a:p>
            <a:pPr lvl="1"/>
            <a:r>
              <a:rPr lang="en-US" dirty="0"/>
              <a:t>24 pack at 5.99 for pained-but-patient consumers and</a:t>
            </a:r>
          </a:p>
          <a:p>
            <a:pPr lvl="1"/>
            <a:r>
              <a:rPr lang="en-US" dirty="0"/>
              <a:t>Two-liter bottle for 99 cents for slam-on the brakes consumers</a:t>
            </a:r>
          </a:p>
        </p:txBody>
      </p:sp>
    </p:spTree>
    <p:extLst>
      <p:ext uri="{BB962C8B-B14F-4D97-AF65-F5344CB8AC3E}">
        <p14:creationId xmlns:p14="http://schemas.microsoft.com/office/powerpoint/2010/main" val="15519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42303-7D38-6AB5-5842-D56F0B3E4B13}"/>
              </a:ext>
            </a:extLst>
          </p:cNvPr>
          <p:cNvSpPr>
            <a:spLocks noGrp="1"/>
          </p:cNvSpPr>
          <p:nvPr>
            <p:ph type="title"/>
          </p:nvPr>
        </p:nvSpPr>
        <p:spPr>
          <a:xfrm>
            <a:off x="589560" y="856180"/>
            <a:ext cx="5279408" cy="1128068"/>
          </a:xfrm>
        </p:spPr>
        <p:txBody>
          <a:bodyPr anchor="ctr">
            <a:normAutofit/>
          </a:bodyPr>
          <a:lstStyle/>
          <a:p>
            <a:r>
              <a:rPr lang="en-US" sz="3700" dirty="0"/>
              <a:t>Marketing actions during recession Contd.</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B25832-EF02-0272-029C-3B82AE9A812A}"/>
              </a:ext>
            </a:extLst>
          </p:cNvPr>
          <p:cNvSpPr>
            <a:spLocks noGrp="1"/>
          </p:cNvSpPr>
          <p:nvPr>
            <p:ph idx="1"/>
          </p:nvPr>
        </p:nvSpPr>
        <p:spPr>
          <a:xfrm>
            <a:off x="590719" y="2330505"/>
            <a:ext cx="5278066" cy="3979585"/>
          </a:xfrm>
        </p:spPr>
        <p:txBody>
          <a:bodyPr anchor="ctr">
            <a:normAutofit/>
          </a:bodyPr>
          <a:lstStyle/>
          <a:p>
            <a:r>
              <a:rPr lang="en-US" sz="2000"/>
              <a:t>Reduce thresholds for quantity discount</a:t>
            </a:r>
          </a:p>
          <a:p>
            <a:r>
              <a:rPr lang="en-US" sz="2000"/>
              <a:t>Reduce item or serving size (but pricing them accordingly)</a:t>
            </a:r>
          </a:p>
          <a:p>
            <a:r>
              <a:rPr lang="en-US" sz="2000"/>
              <a:t>Service businesses</a:t>
            </a:r>
          </a:p>
          <a:p>
            <a:pPr lvl="1"/>
            <a:r>
              <a:rPr lang="en-US" sz="2000"/>
              <a:t>lower up-front adoption costs and penalty charges</a:t>
            </a:r>
          </a:p>
          <a:p>
            <a:pPr lvl="1"/>
            <a:r>
              <a:rPr lang="en-US" sz="2000"/>
              <a:t>Unbundle or bundle depending on consumer sensitivity</a:t>
            </a:r>
          </a:p>
          <a:p>
            <a:pPr lvl="1"/>
            <a:endParaRPr lang="en-US" sz="2000"/>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E727300B-0971-2D68-70A7-0A43BDE8DDBE}"/>
              </a:ext>
            </a:extLst>
          </p:cNvPr>
          <p:cNvPicPr>
            <a:picLocks noChangeAspect="1"/>
          </p:cNvPicPr>
          <p:nvPr/>
        </p:nvPicPr>
        <p:blipFill>
          <a:blip r:embed="rId3"/>
          <a:stretch>
            <a:fillRect/>
          </a:stretch>
        </p:blipFill>
        <p:spPr>
          <a:xfrm>
            <a:off x="7083423" y="1511462"/>
            <a:ext cx="4397433" cy="659615"/>
          </a:xfrm>
          <a:prstGeom prst="rect">
            <a:avLst/>
          </a:prstGeom>
        </p:spPr>
      </p:pic>
      <p:sp>
        <p:nvSpPr>
          <p:cNvPr id="1043" name="Rectangle 104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hrinkflation': Manufacturers fool consumers on all sorts of wares">
            <a:extLst>
              <a:ext uri="{FF2B5EF4-FFF2-40B4-BE49-F238E27FC236}">
                <a16:creationId xmlns:a16="http://schemas.microsoft.com/office/drawing/2014/main" id="{10FDEFAF-26A6-13C3-7F40-E61A35C533B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66203" y="3707894"/>
            <a:ext cx="403000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10FF-ABD7-C55E-8279-07A68D4B2ADB}"/>
              </a:ext>
            </a:extLst>
          </p:cNvPr>
          <p:cNvSpPr>
            <a:spLocks noGrp="1"/>
          </p:cNvSpPr>
          <p:nvPr>
            <p:ph type="title"/>
          </p:nvPr>
        </p:nvSpPr>
        <p:spPr/>
        <p:txBody>
          <a:bodyPr/>
          <a:lstStyle/>
          <a:p>
            <a:r>
              <a:rPr lang="en-US" sz="4400"/>
              <a:t>Marketing actions during recession Contd.</a:t>
            </a:r>
            <a:endParaRPr lang="en-US" dirty="0"/>
          </a:p>
        </p:txBody>
      </p:sp>
      <p:sp>
        <p:nvSpPr>
          <p:cNvPr id="3" name="Content Placeholder 2">
            <a:extLst>
              <a:ext uri="{FF2B5EF4-FFF2-40B4-BE49-F238E27FC236}">
                <a16:creationId xmlns:a16="http://schemas.microsoft.com/office/drawing/2014/main" id="{262B13CA-D938-567A-73ED-4BC0EF581631}"/>
              </a:ext>
            </a:extLst>
          </p:cNvPr>
          <p:cNvSpPr>
            <a:spLocks noGrp="1"/>
          </p:cNvSpPr>
          <p:nvPr>
            <p:ph idx="1"/>
          </p:nvPr>
        </p:nvSpPr>
        <p:spPr>
          <a:xfrm>
            <a:off x="1082493" y="1832700"/>
            <a:ext cx="8963550" cy="3664642"/>
          </a:xfrm>
        </p:spPr>
        <p:txBody>
          <a:bodyPr>
            <a:normAutofit fontScale="92500"/>
          </a:bodyPr>
          <a:lstStyle/>
          <a:p>
            <a:r>
              <a:rPr lang="en-US" b="1" dirty="0"/>
              <a:t>Bolster trust</a:t>
            </a:r>
          </a:p>
          <a:p>
            <a:pPr lvl="1"/>
            <a:r>
              <a:rPr lang="en-US" dirty="0"/>
              <a:t>Reassuring messages to establish an emotional connection</a:t>
            </a:r>
          </a:p>
          <a:p>
            <a:pPr lvl="1"/>
            <a:r>
              <a:rPr lang="en-US" dirty="0"/>
              <a:t>Backed by actions</a:t>
            </a:r>
          </a:p>
          <a:p>
            <a:r>
              <a:rPr lang="en-US" dirty="0"/>
              <a:t>Reward big spenders but also small, frequent shoppers</a:t>
            </a:r>
          </a:p>
          <a:p>
            <a:r>
              <a:rPr lang="en-US" dirty="0"/>
              <a:t>Alert customers before charging fees</a:t>
            </a:r>
          </a:p>
          <a:p>
            <a:r>
              <a:rPr lang="en-US" dirty="0"/>
              <a:t>Educate how to save money</a:t>
            </a:r>
          </a:p>
          <a:p>
            <a:endParaRPr lang="en-US" dirty="0"/>
          </a:p>
          <a:p>
            <a:r>
              <a:rPr lang="en-US" dirty="0"/>
              <a:t>Remind customers that buying your brand is a sound decision</a:t>
            </a:r>
          </a:p>
        </p:txBody>
      </p:sp>
      <p:pic>
        <p:nvPicPr>
          <p:cNvPr id="2050" name="Picture 2" descr="We're In This Together (@wittpodcast) / Twitter">
            <a:extLst>
              <a:ext uri="{FF2B5EF4-FFF2-40B4-BE49-F238E27FC236}">
                <a16:creationId xmlns:a16="http://schemas.microsoft.com/office/drawing/2014/main" id="{36B85D56-A392-C7FC-A526-651C8A029C2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9104870" y="2767913"/>
            <a:ext cx="2150761" cy="215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25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723</Words>
  <Application>Microsoft Office PowerPoint</Application>
  <PresentationFormat>Widescreen</PresentationFormat>
  <Paragraphs>87</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ibm plex sans</vt:lpstr>
      <vt:lpstr>Open Sans</vt:lpstr>
      <vt:lpstr>Wingdings</vt:lpstr>
      <vt:lpstr>Office Theme</vt:lpstr>
      <vt:lpstr>PowerPoint Presentation</vt:lpstr>
      <vt:lpstr>Inflation and Consumer Behaviour</vt:lpstr>
      <vt:lpstr>Stress of uncertainty</vt:lpstr>
      <vt:lpstr>Pain of payment</vt:lpstr>
      <vt:lpstr>Consumers behave differently</vt:lpstr>
      <vt:lpstr>Marketers need to adapt</vt:lpstr>
      <vt:lpstr>Marketing actions during recession</vt:lpstr>
      <vt:lpstr>Marketing actions during recession Contd.</vt:lpstr>
      <vt:lpstr>Marketing actions during recession Contd.</vt:lpstr>
      <vt:lpstr>PowerPoint Presentation</vt:lpstr>
      <vt:lpstr>Private labels vs. National Brands</vt:lpstr>
      <vt:lpstr>Private labels vs. Brands</vt:lpstr>
      <vt:lpstr>PowerPoint Presentation</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 Grishin</dc:creator>
  <cp:lastModifiedBy>Irene McEvoy</cp:lastModifiedBy>
  <cp:revision>12</cp:revision>
  <dcterms:created xsi:type="dcterms:W3CDTF">2023-03-23T15:21:59Z</dcterms:created>
  <dcterms:modified xsi:type="dcterms:W3CDTF">2023-04-03T09:27:45Z</dcterms:modified>
</cp:coreProperties>
</file>