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1371" r:id="rId5"/>
    <p:sldId id="1374" r:id="rId6"/>
    <p:sldId id="1375" r:id="rId7"/>
    <p:sldId id="1376" r:id="rId8"/>
    <p:sldId id="1378" r:id="rId9"/>
    <p:sldId id="1379" r:id="rId10"/>
    <p:sldId id="1382" r:id="rId11"/>
    <p:sldId id="1384" r:id="rId12"/>
    <p:sldId id="1386" r:id="rId13"/>
    <p:sldId id="1383" r:id="rId14"/>
    <p:sldId id="1381" r:id="rId15"/>
    <p:sldId id="1385" r:id="rId16"/>
    <p:sldId id="13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4CB3E6"/>
    <a:srgbClr val="F65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snapToGrid="0">
      <p:cViewPr varScale="1">
        <p:scale>
          <a:sx n="46" d="100"/>
          <a:sy n="46" d="100"/>
        </p:scale>
        <p:origin x="1348"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Staff" userId="5bbc824f-8a24-4ef3-b2d2-91b066d08fd8" providerId="ADAL" clId="{A7BFB9D0-D095-43BC-876C-AA23AC989D65}"/>
    <pc:docChg chg="modSld">
      <pc:chgData name="Naomi Staff" userId="5bbc824f-8a24-4ef3-b2d2-91b066d08fd8" providerId="ADAL" clId="{A7BFB9D0-D095-43BC-876C-AA23AC989D65}" dt="2026-01-27T17:57:13.943" v="0" actId="1076"/>
      <pc:docMkLst>
        <pc:docMk/>
      </pc:docMkLst>
      <pc:sldChg chg="modSp mod">
        <pc:chgData name="Naomi Staff" userId="5bbc824f-8a24-4ef3-b2d2-91b066d08fd8" providerId="ADAL" clId="{A7BFB9D0-D095-43BC-876C-AA23AC989D65}" dt="2026-01-27T17:57:13.943" v="0" actId="1076"/>
        <pc:sldMkLst>
          <pc:docMk/>
          <pc:sldMk cId="2433745897" sldId="1380"/>
        </pc:sldMkLst>
        <pc:picChg chg="mod">
          <ac:chgData name="Naomi Staff" userId="5bbc824f-8a24-4ef3-b2d2-91b066d08fd8" providerId="ADAL" clId="{A7BFB9D0-D095-43BC-876C-AA23AC989D65}" dt="2026-01-27T17:57:13.943" v="0" actId="1076"/>
          <ac:picMkLst>
            <pc:docMk/>
            <pc:sldMk cId="2433745897" sldId="1380"/>
            <ac:picMk id="6" creationId="{3B7A5973-8790-EDCF-2ABA-8CDC78FBAB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2F735-228A-48DC-8896-DE7772468799}" type="datetimeFigureOut">
              <a:rPr lang="en-IE" smtClean="0"/>
              <a:t>27/01/2026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9D067-48DF-4888-A3CE-4E2ABAD4024A}" type="slidenum">
              <a:rPr lang="en-IE" smtClean="0"/>
              <a:t>‹#›</a:t>
            </a:fld>
            <a:endParaRPr lang="en-IE"/>
          </a:p>
        </p:txBody>
      </p:sp>
    </p:spTree>
    <p:extLst>
      <p:ext uri="{BB962C8B-B14F-4D97-AF65-F5344CB8AC3E}">
        <p14:creationId xmlns:p14="http://schemas.microsoft.com/office/powerpoint/2010/main" val="29526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t>We are delighted to be here today. T</a:t>
            </a:r>
            <a:r>
              <a:rPr lang="en-US"/>
              <a:t>his project was particularly meaningful; one we will all remember for a long time to come. </a:t>
            </a: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Every second counts when someone is having a stroke, it’s a medical emergency and urgent treatment is essential – most of us know this…….</a:t>
            </a:r>
            <a:br>
              <a:rPr lang="en-GB"/>
            </a:br>
            <a:r>
              <a:rPr lang="en-GB"/>
              <a:t>……Yet this truth wasn’t always translating into immediate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the story of how we used research to understand that hesitation and turn it into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a:p>
          <a:p>
            <a:r>
              <a:rPr lang="en-GB"/>
              <a:t>.</a:t>
            </a:r>
          </a:p>
        </p:txBody>
      </p:sp>
      <p:sp>
        <p:nvSpPr>
          <p:cNvPr id="4" name="Slide Number Placeholder 3"/>
          <p:cNvSpPr>
            <a:spLocks noGrp="1"/>
          </p:cNvSpPr>
          <p:nvPr>
            <p:ph type="sldNum" sz="quarter" idx="5"/>
          </p:nvPr>
        </p:nvSpPr>
        <p:spPr/>
        <p:txBody>
          <a:bodyPr/>
          <a:lstStyle/>
          <a:p>
            <a:fld id="{6D79D067-48DF-4888-A3CE-4E2ABAD4024A}" type="slidenum">
              <a:rPr lang="en-IE" smtClean="0"/>
              <a:t>1</a:t>
            </a:fld>
            <a:endParaRPr lang="en-IE"/>
          </a:p>
        </p:txBody>
      </p:sp>
    </p:spTree>
    <p:extLst>
      <p:ext uri="{BB962C8B-B14F-4D97-AF65-F5344CB8AC3E}">
        <p14:creationId xmlns:p14="http://schemas.microsoft.com/office/powerpoint/2010/main" val="35568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2244-2A24-C66D-56A2-465D5E473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90BD0-CC36-43BF-8963-A03E28BF8F4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C631E5E8-68E1-E33B-AB54-BB248436E8F3}"/>
              </a:ext>
            </a:extLst>
          </p:cNvPr>
          <p:cNvSpPr>
            <a:spLocks noGrp="1"/>
          </p:cNvSpPr>
          <p:nvPr>
            <p:ph type="body" idx="1"/>
          </p:nvPr>
        </p:nvSpPr>
        <p:spPr/>
        <p:txBody>
          <a:bodyPr/>
          <a:lstStyle/>
          <a:p>
            <a:r>
              <a:rPr lang="en-IE" sz="1200" kern="1200" dirty="0">
                <a:solidFill>
                  <a:schemeClr val="tx1"/>
                </a:solidFill>
                <a:effectLst/>
                <a:latin typeface="+mn-lt"/>
                <a:ea typeface="+mn-ea"/>
                <a:cs typeface="+mn-cs"/>
              </a:rPr>
              <a:t>At the end of Phase 1-4 we had clear recommendations for the campaign messaging and </a:t>
            </a:r>
            <a:r>
              <a:rPr lang="en-IE" dirty="0"/>
              <a:t>direction (using our </a:t>
            </a:r>
            <a:r>
              <a:rPr lang="en-IE" dirty="0" err="1"/>
              <a:t>BioPsychoSocial</a:t>
            </a:r>
            <a:r>
              <a:rPr lang="en-IE" dirty="0"/>
              <a:t> framework). </a:t>
            </a:r>
            <a:endParaRPr lang="en-US" dirty="0"/>
          </a:p>
          <a:p>
            <a:r>
              <a:rPr lang="en-IE" dirty="0"/>
              <a:t>People</a:t>
            </a:r>
            <a:r>
              <a:rPr lang="en-IE" sz="1200" kern="1200" dirty="0">
                <a:solidFill>
                  <a:schemeClr val="tx1"/>
                </a:solidFill>
                <a:effectLst/>
                <a:latin typeface="+mn-lt"/>
                <a:ea typeface="+mn-ea"/>
                <a:cs typeface="+mn-cs"/>
              </a:rPr>
              <a:t> needed to here that </a:t>
            </a:r>
            <a:endParaRPr lang="en-IE" dirty="0">
              <a:ea typeface="+mn-ea"/>
              <a:cs typeface="+mn-cs"/>
            </a:endParaRPr>
          </a:p>
          <a:p>
            <a:pPr marL="228600" indent="-228600">
              <a:buFont typeface="+mj-lt"/>
              <a:buAutoNum type="arabicPeriod"/>
              <a:defRPr/>
            </a:pPr>
            <a:r>
              <a:rPr lang="en-GB" dirty="0"/>
              <a:t>One symptom is enough, - and there are more symptoms than Face, Arms, Speech</a:t>
            </a:r>
          </a:p>
          <a:p>
            <a:pPr marL="228600" indent="-228600">
              <a:buFont typeface="+mj-lt"/>
              <a:buAutoNum type="arabicPeriod"/>
            </a:pPr>
            <a:r>
              <a:rPr lang="en-GB" dirty="0"/>
              <a:t>Stroke can happen to anyone – its not just old people</a:t>
            </a:r>
          </a:p>
          <a:p>
            <a:pPr marL="228600" indent="-228600">
              <a:buFont typeface="+mj-lt"/>
              <a:buAutoNum type="arabicPeriod"/>
              <a:defRPr/>
            </a:pPr>
            <a:r>
              <a:rPr lang="en-GB" dirty="0"/>
              <a:t>Calling 999 is never overreacting – they have specific protocols for suspected Strokes</a:t>
            </a:r>
          </a:p>
          <a:p>
            <a:pPr marL="228600" indent="-228600">
              <a:buFont typeface="+mj-lt"/>
              <a:buAutoNum type="arabicPeriod"/>
            </a:pPr>
            <a:r>
              <a:rPr lang="en-GB" dirty="0"/>
              <a:t>Don’t wait and see. Every second counts and you can play an active role in the outcome. </a:t>
            </a: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We needed to get through to people that every second counts in preventing stroke damage, a focus on the irreversibility of time.</a:t>
            </a:r>
            <a:endParaRPr lang="en-IE" sz="1200" kern="1200" dirty="0">
              <a:solidFill>
                <a:schemeClr val="tx1"/>
              </a:solidFill>
              <a:effectLst/>
              <a:latin typeface="+mn-lt"/>
            </a:endParaRPr>
          </a:p>
        </p:txBody>
      </p:sp>
      <p:sp>
        <p:nvSpPr>
          <p:cNvPr id="4" name="Slide Number Placeholder 3">
            <a:extLst>
              <a:ext uri="{FF2B5EF4-FFF2-40B4-BE49-F238E27FC236}">
                <a16:creationId xmlns:a16="http://schemas.microsoft.com/office/drawing/2014/main" id="{85458493-2582-DDFA-7396-27CA7112F8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841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732E-5996-5FD5-89AC-39FFF3BC2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4DDC0-85EB-E538-6883-E72C4773451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5F0D18B-2D80-11F5-7DA6-F90E1AB37E3B}"/>
              </a:ext>
            </a:extLst>
          </p:cNvPr>
          <p:cNvSpPr>
            <a:spLocks noGrp="1"/>
          </p:cNvSpPr>
          <p:nvPr>
            <p:ph type="body" idx="1"/>
          </p:nvPr>
        </p:nvSpPr>
        <p:spPr/>
        <p:txBody>
          <a:bodyPr/>
          <a:lstStyle/>
          <a:p>
            <a:r>
              <a:rPr lang="en-GB" dirty="0"/>
              <a:t>Three creative routes were rigorously tested through qualitative testing, including direct involvement from the stroke survivors and carers, to assess what genuinely built confidence, challenged optimism bias, and drove action. </a:t>
            </a:r>
          </a:p>
          <a:p>
            <a:r>
              <a:rPr lang="en-GB" dirty="0"/>
              <a:t>This gave us clear, evidence-based recommendations to address the wait and see behaviour that existed, by showing the moments of hesitation </a:t>
            </a:r>
            <a:r>
              <a:rPr lang="en-IE" sz="1200" kern="1200" dirty="0">
                <a:solidFill>
                  <a:schemeClr val="tx1"/>
                </a:solidFill>
                <a:effectLst/>
                <a:latin typeface="+mn-lt"/>
                <a:ea typeface="+mn-ea"/>
                <a:cs typeface="+mn-cs"/>
              </a:rPr>
              <a:t>people feel before recognising stroke, </a:t>
            </a:r>
            <a:r>
              <a:rPr lang="en-GB" dirty="0"/>
              <a:t>emphasising the speed of brain damage, and demonstrating, by using diverse, everyday scenarios </a:t>
            </a:r>
            <a:r>
              <a:rPr lang="en-IE" sz="1200" kern="1200" dirty="0">
                <a:solidFill>
                  <a:schemeClr val="tx1"/>
                </a:solidFill>
                <a:effectLst/>
                <a:latin typeface="+mn-lt"/>
                <a:ea typeface="+mn-ea"/>
                <a:cs typeface="+mn-cs"/>
              </a:rPr>
              <a:t>and age groups to subvert stereotypes. </a:t>
            </a:r>
          </a:p>
          <a:p>
            <a:r>
              <a:rPr lang="en-GB" dirty="0"/>
              <a:t>Although the initial plan was to proceed with a single scenario, our further creative interrogation </a:t>
            </a:r>
            <a:r>
              <a:rPr lang="en-IE" sz="1200" kern="1200" dirty="0">
                <a:solidFill>
                  <a:schemeClr val="tx1"/>
                </a:solidFill>
                <a:effectLst/>
                <a:latin typeface="+mn-lt"/>
                <a:ea typeface="+mn-ea"/>
                <a:cs typeface="+mn-cs"/>
              </a:rPr>
              <a:t>recommended that two scenarios be included in this campaign</a:t>
            </a:r>
            <a:r>
              <a:rPr lang="en-GB" dirty="0"/>
              <a:t>. This approach gives us the opportunity to address a wider range of biases, including gender and age, and to move away from these stereotypes.</a:t>
            </a:r>
            <a:br>
              <a:rPr lang="en-GB" dirty="0">
                <a:cs typeface="+mn-lt"/>
              </a:rPr>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a:extLst>
              <a:ext uri="{FF2B5EF4-FFF2-40B4-BE49-F238E27FC236}">
                <a16:creationId xmlns:a16="http://schemas.microsoft.com/office/drawing/2014/main" id="{0551C071-C338-C1D3-DF36-E0979DC7A0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928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4D12-D340-DACF-2ACF-4BEB9AA6A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64D3C-EBCA-9076-8867-14D55E2DDA8B}"/>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DD8232F8-BA1E-A753-EEC2-82FE3F597531}"/>
              </a:ext>
            </a:extLst>
          </p:cNvPr>
          <p:cNvSpPr>
            <a:spLocks noGrp="1"/>
          </p:cNvSpPr>
          <p:nvPr>
            <p:ph type="body" idx="1"/>
          </p:nvPr>
        </p:nvSpPr>
        <p:spPr/>
        <p:txBody>
          <a:bodyPr/>
          <a:lstStyle/>
          <a:p>
            <a:r>
              <a:rPr lang="en-GB" dirty="0"/>
              <a:t>The campaign was launched in September 2025, with widespread promotional activity, and an ongoing campaign including two prominent TV ads and a radio ad, among others.</a:t>
            </a:r>
          </a:p>
          <a:p>
            <a:r>
              <a:rPr lang="en-GB" dirty="0"/>
              <a:t>Early post-launch tracking showed statistically significant shifts in both knowledge and attitude, and more recent tracking shows further increases.</a:t>
            </a:r>
          </a:p>
          <a:p>
            <a:r>
              <a:rPr lang="en-GB" dirty="0"/>
              <a:t>People feel more confident about what to do if they suspect a stroke, the immediate action required (we saw shifts of 7-8 percentage points after just the first month).</a:t>
            </a:r>
            <a:br>
              <a:rPr lang="en-GB" dirty="0">
                <a:cs typeface="+mn-lt"/>
              </a:rPr>
            </a:br>
            <a:r>
              <a:rPr lang="en-GB" dirty="0"/>
              <a:t>They are less likely to believe stroke only affects older people.</a:t>
            </a:r>
            <a:br>
              <a:rPr lang="en-GB" dirty="0">
                <a:cs typeface="+mn-lt"/>
              </a:rPr>
            </a:br>
            <a:r>
              <a:rPr lang="en-GB" dirty="0"/>
              <a:t>And critically, we saw behaviour change, with activated stroke calls increasing (up 7 percentage points in the period immediately following the campaign launch).</a:t>
            </a:r>
          </a:p>
          <a:p>
            <a:r>
              <a:rPr lang="en-GB" dirty="0"/>
              <a:t>This told us the campaign wasn’t just being noticed, it was changing readiness to act.</a:t>
            </a:r>
          </a:p>
          <a:p>
            <a:endParaRPr lang="en-GB" dirty="0"/>
          </a:p>
          <a:p>
            <a:r>
              <a:rPr lang="en-GB" dirty="0"/>
              <a:t>This is a three years plan and this is only the start.</a:t>
            </a:r>
          </a:p>
          <a:p>
            <a:br>
              <a:rPr lang="en-GB" dirty="0">
                <a:cs typeface="+mn-lt"/>
              </a:rPr>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a:extLst>
              <a:ext uri="{FF2B5EF4-FFF2-40B4-BE49-F238E27FC236}">
                <a16:creationId xmlns:a16="http://schemas.microsoft.com/office/drawing/2014/main" id="{AE168480-514C-07A4-FEFA-3B0ACA3164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051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GB" dirty="0"/>
              <a:t>Thank you – to the team in Core Research, especially, Naomi &amp; Berke, the HSE Communications team for their ongoing partnership, the Stoke specialists in Tallaght University Hospital for their education, collaboration, driving the ethical approval and supporting the inclusion of Stroke Survivors, and Publicis Dublin for listening to our feedback.</a:t>
            </a:r>
          </a:p>
          <a:p>
            <a:r>
              <a:rPr lang="en-GB" dirty="0"/>
              <a:t>This work was shaped by stroke survivors, carers, and community partners and without them, it wouldn’t have the same impact.</a:t>
            </a:r>
            <a:endParaRPr lang="en-GB" dirty="0">
              <a:solidFill>
                <a:srgbClr val="FFFFFF"/>
              </a:solidFill>
            </a:endParaRPr>
          </a:p>
          <a:p>
            <a:r>
              <a:rPr lang="en-GB" dirty="0"/>
              <a:t>And remember: Every Second Counts when you Suspect a Stroke</a:t>
            </a:r>
          </a:p>
        </p:txBody>
      </p:sp>
      <p:sp>
        <p:nvSpPr>
          <p:cNvPr id="4" name="Slide Number Placeholder 3"/>
          <p:cNvSpPr>
            <a:spLocks noGrp="1"/>
          </p:cNvSpPr>
          <p:nvPr>
            <p:ph type="sldNum" sz="quarter" idx="5"/>
          </p:nvPr>
        </p:nvSpPr>
        <p:spPr/>
        <p:txBody>
          <a:bodyPr/>
          <a:lstStyle/>
          <a:p>
            <a:fld id="{6D79D067-48DF-4888-A3CE-4E2ABAD4024A}" type="slidenum">
              <a:rPr lang="en-IE" smtClean="0"/>
              <a:t>13</a:t>
            </a:fld>
            <a:endParaRPr lang="en-IE"/>
          </a:p>
        </p:txBody>
      </p:sp>
    </p:spTree>
    <p:extLst>
      <p:ext uri="{BB962C8B-B14F-4D97-AF65-F5344CB8AC3E}">
        <p14:creationId xmlns:p14="http://schemas.microsoft.com/office/powerpoint/2010/main" val="336031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Stroke is the third leading cause of death in Ireland, and the leading cause of adult neurological disability. The Irish National Audit of Stroke (NAS) found that the proportion of patients reaching hospital within the treatment window was falling significantly. The reasons for delays in getting to hospital within this window were unclear. We set out to understand what was happening between recognising symptoms and taking action.</a:t>
            </a:r>
            <a:endParaRPr lang="en-IE"/>
          </a:p>
          <a:p>
            <a:br>
              <a:rPr lang="en-GB"/>
            </a:br>
            <a:endParaRPr lang="en-IE"/>
          </a:p>
        </p:txBody>
      </p:sp>
      <p:sp>
        <p:nvSpPr>
          <p:cNvPr id="4" name="Slide Number Placeholder 3"/>
          <p:cNvSpPr>
            <a:spLocks noGrp="1"/>
          </p:cNvSpPr>
          <p:nvPr>
            <p:ph type="sldNum" sz="quarter" idx="5"/>
          </p:nvPr>
        </p:nvSpPr>
        <p:spPr/>
        <p:txBody>
          <a:bodyPr/>
          <a:lstStyle/>
          <a:p>
            <a:fld id="{6D79D067-48DF-4888-A3CE-4E2ABAD4024A}" type="slidenum">
              <a:rPr lang="en-IE" smtClean="0"/>
              <a:t>2</a:t>
            </a:fld>
            <a:endParaRPr lang="en-IE"/>
          </a:p>
        </p:txBody>
      </p:sp>
    </p:spTree>
    <p:extLst>
      <p:ext uri="{BB962C8B-B14F-4D97-AF65-F5344CB8AC3E}">
        <p14:creationId xmlns:p14="http://schemas.microsoft.com/office/powerpoint/2010/main" val="5600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DA6A-6EE2-F7C8-5181-381AB7DD5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A2147-425E-BBA2-F513-C30401D29525}"/>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963253A-5EC8-0D28-6884-705111E0D8BC}"/>
              </a:ext>
            </a:extLst>
          </p:cNvPr>
          <p:cNvSpPr>
            <a:spLocks noGrp="1"/>
          </p:cNvSpPr>
          <p:nvPr>
            <p:ph type="body" idx="1"/>
          </p:nvPr>
        </p:nvSpPr>
        <p:spPr/>
        <p:txBody>
          <a:bodyPr/>
          <a:lstStyle/>
          <a:p>
            <a:r>
              <a:rPr lang="en-GB"/>
              <a:t>We wanted to uncover why people might hesitate seeking care, and how to communicate the urgency of acting the moment stroke symptoms appear. We took the time to explore every hesitation and every moment of doubt. </a:t>
            </a:r>
          </a:p>
          <a:p>
            <a:endParaRPr lang="en-GB"/>
          </a:p>
          <a:p>
            <a:endParaRPr lang="en-IE"/>
          </a:p>
        </p:txBody>
      </p:sp>
      <p:sp>
        <p:nvSpPr>
          <p:cNvPr id="4" name="Slide Number Placeholder 3">
            <a:extLst>
              <a:ext uri="{FF2B5EF4-FFF2-40B4-BE49-F238E27FC236}">
                <a16:creationId xmlns:a16="http://schemas.microsoft.com/office/drawing/2014/main" id="{C8FBEDDA-E466-11CB-24DE-5E4CC7A3CCC2}"/>
              </a:ext>
            </a:extLst>
          </p:cNvPr>
          <p:cNvSpPr>
            <a:spLocks noGrp="1"/>
          </p:cNvSpPr>
          <p:nvPr>
            <p:ph type="sldNum" sz="quarter" idx="5"/>
          </p:nvPr>
        </p:nvSpPr>
        <p:spPr/>
        <p:txBody>
          <a:bodyPr/>
          <a:lstStyle/>
          <a:p>
            <a:fld id="{6D79D067-48DF-4888-A3CE-4E2ABAD4024A}" type="slidenum">
              <a:rPr lang="en-IE" smtClean="0"/>
              <a:t>3</a:t>
            </a:fld>
            <a:endParaRPr lang="en-IE"/>
          </a:p>
        </p:txBody>
      </p:sp>
    </p:spTree>
    <p:extLst>
      <p:ext uri="{BB962C8B-B14F-4D97-AF65-F5344CB8AC3E}">
        <p14:creationId xmlns:p14="http://schemas.microsoft.com/office/powerpoint/2010/main" val="64728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759B-5A19-1CA8-B351-F1E5C8933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28523-8BA1-6468-24E5-83732ACF31C1}"/>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05ECEDF6-8ADC-7E31-A49E-BFF4F41157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 applied a biopsychosocial framework to our thinking, design, analysis </a:t>
            </a:r>
            <a:r>
              <a:rPr lang="en-GB" sz="1200" kern="1200">
                <a:solidFill>
                  <a:schemeClr val="tx1"/>
                </a:solidFill>
                <a:effectLst/>
                <a:latin typeface="+mn-lt"/>
                <a:ea typeface="+mn-ea"/>
                <a:cs typeface="+mn-cs"/>
              </a:rPr>
              <a:t>and the recommendations for this new campaign, </a:t>
            </a:r>
            <a:r>
              <a:rPr lang="en-GB"/>
              <a:t>not because it is hard to say and sounds impressive (when said correctly), but because stroke knowledge and stroke response is shaped by biological (the symptoms, the causes), psychological (perceived seriousness and susceptibility), and social factors (culture) simultaneously. </a:t>
            </a:r>
          </a:p>
        </p:txBody>
      </p:sp>
      <p:sp>
        <p:nvSpPr>
          <p:cNvPr id="4" name="Slide Number Placeholder 3">
            <a:extLst>
              <a:ext uri="{FF2B5EF4-FFF2-40B4-BE49-F238E27FC236}">
                <a16:creationId xmlns:a16="http://schemas.microsoft.com/office/drawing/2014/main" id="{26E41F77-C589-A1BB-7123-7712CEA1B2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695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the campaign’s purpose was to emphasise speed of action, our research demanded the opposite, a deliberate, rigorous exploration of why people hesitate, how decisions unfold in real time, and what truly motivates someone to act in a moment of crisis.</a:t>
            </a:r>
            <a:endParaRPr lang="en-IE" sz="1200" kern="1200" dirty="0">
              <a:solidFill>
                <a:schemeClr val="tx1"/>
              </a:solidFill>
              <a:effectLst/>
              <a:latin typeface="+mn-lt"/>
              <a:ea typeface="+mn-ea"/>
              <a:cs typeface="+mn-cs"/>
            </a:endParaRPr>
          </a:p>
          <a:p>
            <a:r>
              <a:rPr lang="en-GB" dirty="0"/>
              <a:t>Through a two-year, multi-phase research journey, we explored both public knowledge and the lived experience of stroke survivors and carers. We combined national quantitative data with deep qualitative work. </a:t>
            </a:r>
            <a:endParaRPr lang="en-IE" dirty="0"/>
          </a:p>
        </p:txBody>
      </p:sp>
      <p:sp>
        <p:nvSpPr>
          <p:cNvPr id="4" name="Slide Number Placeholder 3"/>
          <p:cNvSpPr>
            <a:spLocks noGrp="1"/>
          </p:cNvSpPr>
          <p:nvPr>
            <p:ph type="sldNum" sz="quarter" idx="5"/>
          </p:nvPr>
        </p:nvSpPr>
        <p:spPr/>
        <p:txBody>
          <a:bodyPr/>
          <a:lstStyle/>
          <a:p>
            <a:fld id="{6D79D067-48DF-4888-A3CE-4E2ABAD4024A}" type="slidenum">
              <a:rPr lang="en-IE" smtClean="0"/>
              <a:t>5</a:t>
            </a:fld>
            <a:endParaRPr lang="en-IE"/>
          </a:p>
        </p:txBody>
      </p:sp>
    </p:spTree>
    <p:extLst>
      <p:ext uri="{BB962C8B-B14F-4D97-AF65-F5344CB8AC3E}">
        <p14:creationId xmlns:p14="http://schemas.microsoft.com/office/powerpoint/2010/main" val="241682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7099-7E6B-BFCB-97B9-3CCDAE229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9CBF9-6E4F-3612-BA8C-0EE4CDECBE9A}"/>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25D0DE8C-D63A-718B-DCE8-61746B30D2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was our benchmark. A nationally representative survey measuring knowledge, awareness, perceived seriousness, and how people would act for themselves or a for someone else. We identified the gaps in awareness, the generational differences in confidence, and likelihood to act, this helped to inform the initial media and creative briefs and strategy.</a:t>
            </a:r>
            <a:endParaRPr lang="en-I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a:p>
        </p:txBody>
      </p:sp>
      <p:sp>
        <p:nvSpPr>
          <p:cNvPr id="4" name="Slide Number Placeholder 3">
            <a:extLst>
              <a:ext uri="{FF2B5EF4-FFF2-40B4-BE49-F238E27FC236}">
                <a16:creationId xmlns:a16="http://schemas.microsoft.com/office/drawing/2014/main" id="{F4AFB4B6-D2E4-97E2-FFDA-2CDBA04AAC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41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9B41-B814-E1A5-4B51-3CD41CECD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B2DFA-5369-9CB8-866E-7BE2242FD95D}"/>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0787590D-AC11-CD09-E812-45A756EB9D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Because we would be talking with stroke survivors and carers and exploring potentially distressing experiences, ethical approval was essential. It signalled respect and care to participants, and it shaped how we recruited, questioned, and supported people throughout the research</a:t>
            </a:r>
            <a:endParaRPr lang="en-IE"/>
          </a:p>
        </p:txBody>
      </p:sp>
      <p:sp>
        <p:nvSpPr>
          <p:cNvPr id="4" name="Slide Number Placeholder 3">
            <a:extLst>
              <a:ext uri="{FF2B5EF4-FFF2-40B4-BE49-F238E27FC236}">
                <a16:creationId xmlns:a16="http://schemas.microsoft.com/office/drawing/2014/main" id="{3B9C375B-E2F9-4668-D71E-A27D6AF35D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802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F5DE-65E2-7D93-AB24-FBCA236A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D19BB-25DF-5A99-ABD1-650EE6C8F584}"/>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96D192AD-82A2-4C61-48C7-0A5D7286E0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conducted focus groups with a cross section of the public to assess the knowledge regarding the severity of stroke and the immediate actions required. </a:t>
            </a: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we received ethical approval, we partnered with Tallaght Hospital Group to recruit stroke survivors and carers. We conducted in-depth interviews capturing raw, personal stories of hesitation and hindsight. These revealed the optimism bias, denial, and cultural stoicism that can </a:t>
            </a:r>
            <a:r>
              <a:rPr lang="en-IE" sz="1200" b="1" kern="1200" dirty="0">
                <a:solidFill>
                  <a:schemeClr val="tx1"/>
                </a:solidFill>
                <a:effectLst/>
                <a:latin typeface="+mn-lt"/>
                <a:ea typeface="+mn-ea"/>
                <a:cs typeface="+mn-cs"/>
              </a:rPr>
              <a:t>reduce vigilance</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delay recognition of signs </a:t>
            </a:r>
            <a:r>
              <a:rPr lang="en-IE" sz="1200" kern="1200" dirty="0">
                <a:solidFill>
                  <a:schemeClr val="tx1"/>
                </a:solidFill>
                <a:effectLst/>
                <a:latin typeface="+mn-lt"/>
                <a:ea typeface="+mn-ea"/>
                <a:cs typeface="+mn-cs"/>
              </a:rPr>
              <a:t>and </a:t>
            </a:r>
            <a:r>
              <a:rPr lang="en-IE" sz="1200" b="1" kern="1200" dirty="0">
                <a:solidFill>
                  <a:schemeClr val="tx1"/>
                </a:solidFill>
                <a:effectLst/>
                <a:latin typeface="+mn-lt"/>
                <a:ea typeface="+mn-ea"/>
                <a:cs typeface="+mn-cs"/>
              </a:rPr>
              <a:t>ultimately</a:t>
            </a:r>
            <a:r>
              <a:rPr lang="en-GB" sz="1200" b="1" kern="1200" dirty="0">
                <a:solidFill>
                  <a:schemeClr val="tx1"/>
                </a:solidFill>
                <a:effectLst/>
                <a:latin typeface="+mn-lt"/>
                <a:ea typeface="+mn-ea"/>
                <a:cs typeface="+mn-cs"/>
              </a:rPr>
              <a:t> hospital arrival. </a:t>
            </a:r>
            <a:endParaRPr lang="en-IE" b="1" dirty="0"/>
          </a:p>
        </p:txBody>
      </p:sp>
      <p:sp>
        <p:nvSpPr>
          <p:cNvPr id="4" name="Slide Number Placeholder 3">
            <a:extLst>
              <a:ext uri="{FF2B5EF4-FFF2-40B4-BE49-F238E27FC236}">
                <a16:creationId xmlns:a16="http://schemas.microsoft.com/office/drawing/2014/main" id="{1A980283-F464-ACA1-9374-2EF086483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186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907F1-9F30-8FD0-E35F-B5781F9DD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F8067-35F8-2D5D-93F7-8FBCEA29A229}"/>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7DAF7BBF-1343-B5C8-57BD-60DB166DE5D2}"/>
              </a:ext>
            </a:extLst>
          </p:cNvPr>
          <p:cNvSpPr>
            <a:spLocks noGrp="1"/>
          </p:cNvSpPr>
          <p:nvPr>
            <p:ph type="body" idx="1"/>
          </p:nvPr>
        </p:nvSpPr>
        <p:spPr/>
        <p:txBody>
          <a:bodyPr/>
          <a:lstStyle/>
          <a:p>
            <a:r>
              <a:rPr lang="en-GB" dirty="0"/>
              <a:t>This was the </a:t>
            </a:r>
            <a:r>
              <a:rPr lang="en-GB" b="1" dirty="0"/>
              <a:t>breakthrough insight</a:t>
            </a:r>
          </a:p>
          <a:p>
            <a:r>
              <a:rPr lang="en-GB" dirty="0"/>
              <a:t>People </a:t>
            </a:r>
            <a:r>
              <a:rPr lang="en-GB" b="1" dirty="0"/>
              <a:t>do understand</a:t>
            </a:r>
            <a:r>
              <a:rPr lang="en-GB" dirty="0"/>
              <a:t> that stroke is serious.</a:t>
            </a:r>
            <a:br>
              <a:rPr lang="en-GB" dirty="0"/>
            </a:br>
            <a:r>
              <a:rPr lang="en-GB" dirty="0"/>
              <a:t>What they don’t believe emotionally is that it applies to them, right now. Many </a:t>
            </a:r>
            <a:r>
              <a:rPr lang="en-GB" b="1" dirty="0"/>
              <a:t>assumed they needed multiple symptoms before acting</a:t>
            </a:r>
            <a:r>
              <a:rPr lang="en-GB" dirty="0"/>
              <a:t>. </a:t>
            </a:r>
            <a:r>
              <a:rPr lang="en-IE" sz="1200" kern="1200" dirty="0">
                <a:solidFill>
                  <a:schemeClr val="tx1"/>
                </a:solidFill>
                <a:effectLst/>
                <a:latin typeface="+mn-lt"/>
                <a:ea typeface="+mn-ea"/>
                <a:cs typeface="+mn-cs"/>
              </a:rPr>
              <a:t>Cultural stoicism (“I’ll be grand”) and embarrassment frequently overrode instinct.</a:t>
            </a:r>
            <a:r>
              <a:rPr lang="en-GB" sz="1200" kern="1200" dirty="0">
                <a:solidFill>
                  <a:schemeClr val="tx1"/>
                </a:solidFill>
                <a:effectLst/>
                <a:latin typeface="+mn-lt"/>
                <a:ea typeface="+mn-ea"/>
                <a:cs typeface="+mn-cs"/>
              </a:rPr>
              <a:t> </a:t>
            </a:r>
            <a:r>
              <a:rPr lang="en-GB" dirty="0"/>
              <a:t>Others worried about wasting hospital time.</a:t>
            </a:r>
          </a:p>
          <a:p>
            <a:r>
              <a:rPr lang="en-GB" dirty="0"/>
              <a:t>Hesitation reasonable in the moment until, in hindsight, it became life-changing.</a:t>
            </a:r>
          </a:p>
        </p:txBody>
      </p:sp>
      <p:sp>
        <p:nvSpPr>
          <p:cNvPr id="4" name="Slide Number Placeholder 3">
            <a:extLst>
              <a:ext uri="{FF2B5EF4-FFF2-40B4-BE49-F238E27FC236}">
                <a16:creationId xmlns:a16="http://schemas.microsoft.com/office/drawing/2014/main" id="{BAC18A95-5A4B-A24C-CF3E-4D17D9BCB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D067-48DF-4888-A3CE-4E2ABAD4024A}"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825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creen Presen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670" y="1010594"/>
            <a:ext cx="1252448" cy="5166369"/>
          </a:xfrm>
        </p:spPr>
        <p:txBody>
          <a:bodyPr vert="vert270"/>
          <a:lstStyle>
            <a:lvl1pPr algn="r">
              <a:lnSpc>
                <a:spcPts val="4000"/>
              </a:lnSpc>
              <a:defRPr sz="3200" b="1">
                <a:solidFill>
                  <a:schemeClr val="tx1"/>
                </a:solidFill>
                <a:latin typeface="+mj-lt"/>
              </a:defRPr>
            </a:lvl1pPr>
          </a:lstStyle>
          <a:p>
            <a:r>
              <a:rPr lang="en-US"/>
              <a:t>Large headline</a:t>
            </a:r>
            <a:endParaRPr lang="en-IE"/>
          </a:p>
        </p:txBody>
      </p:sp>
      <p:sp>
        <p:nvSpPr>
          <p:cNvPr id="3" name="Content Placeholder 2"/>
          <p:cNvSpPr>
            <a:spLocks noGrp="1"/>
          </p:cNvSpPr>
          <p:nvPr>
            <p:ph idx="1"/>
          </p:nvPr>
        </p:nvSpPr>
        <p:spPr>
          <a:xfrm>
            <a:off x="2030506" y="1010594"/>
            <a:ext cx="9656397" cy="5166369"/>
          </a:xfrm>
        </p:spPr>
        <p:txBody>
          <a:bodyPr numCol="1">
            <a:normAutofit/>
          </a:bodyPr>
          <a:lstStyle>
            <a:lvl1pPr marL="228600" indent="-228600">
              <a:lnSpc>
                <a:spcPct val="150000"/>
              </a:lnSpc>
              <a:buClr>
                <a:schemeClr val="tx1"/>
              </a:buClr>
              <a:buSzPct val="80000"/>
              <a:buFont typeface="Courier New" panose="02070309020205020404" pitchFamily="49" charset="0"/>
              <a:buChar char="o"/>
              <a:defRPr sz="2400"/>
            </a:lvl1pPr>
            <a:lvl2pPr marL="685800" indent="-228600">
              <a:lnSpc>
                <a:spcPct val="150000"/>
              </a:lnSpc>
              <a:buClr>
                <a:schemeClr val="tx1"/>
              </a:buClr>
              <a:buSzPct val="80000"/>
              <a:buFont typeface="Courier New" panose="02070309020205020404" pitchFamily="49" charset="0"/>
              <a:buChar char="o"/>
              <a:defRPr sz="2400"/>
            </a:lvl2pPr>
            <a:lvl3pPr marL="1143000" indent="-228600">
              <a:lnSpc>
                <a:spcPct val="150000"/>
              </a:lnSpc>
              <a:buClr>
                <a:schemeClr val="tx1"/>
              </a:buClr>
              <a:buSzPct val="80000"/>
              <a:buFont typeface="Courier New" panose="02070309020205020404" pitchFamily="49" charset="0"/>
              <a:buChar char="o"/>
              <a:defRPr sz="2400"/>
            </a:lvl3pPr>
            <a:lvl4pPr marL="1600200" indent="-228600">
              <a:lnSpc>
                <a:spcPct val="150000"/>
              </a:lnSpc>
              <a:buClr>
                <a:schemeClr val="tx1"/>
              </a:buClr>
              <a:buSzPct val="80000"/>
              <a:buFont typeface="Courier New" panose="02070309020205020404" pitchFamily="49" charset="0"/>
              <a:buChar char="o"/>
              <a:defRPr sz="2400"/>
            </a:lvl4pPr>
            <a:lvl5pPr marL="2057400" indent="-228600">
              <a:lnSpc>
                <a:spcPct val="150000"/>
              </a:lnSpc>
              <a:buClr>
                <a:schemeClr val="tx1"/>
              </a:buClr>
              <a:buSzPct val="80000"/>
              <a:buFont typeface="Courier New" panose="02070309020205020404" pitchFamily="49" charset="0"/>
              <a:buChar char="o"/>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DF52FCBF-7D06-6E46-9AD2-41E0F4D4BC76}"/>
              </a:ext>
            </a:extLst>
          </p:cNvPr>
          <p:cNvSpPr>
            <a:spLocks noGrp="1"/>
          </p:cNvSpPr>
          <p:nvPr>
            <p:ph type="ftr" sz="quarter" idx="11"/>
          </p:nvPr>
        </p:nvSpPr>
        <p:spPr>
          <a:xfrm>
            <a:off x="2030506" y="6362699"/>
            <a:ext cx="9118247" cy="365125"/>
          </a:xfrm>
        </p:spPr>
        <p:txBody>
          <a:bodyPr/>
          <a:lstStyle/>
          <a:p>
            <a:endParaRPr lang="en-IE"/>
          </a:p>
        </p:txBody>
      </p:sp>
      <p:sp>
        <p:nvSpPr>
          <p:cNvPr id="7" name="Slide Number Placeholder 6">
            <a:extLst>
              <a:ext uri="{FF2B5EF4-FFF2-40B4-BE49-F238E27FC236}">
                <a16:creationId xmlns:a16="http://schemas.microsoft.com/office/drawing/2014/main" id="{C697D67F-88BE-2045-A471-846D487DCA86}"/>
              </a:ext>
            </a:extLst>
          </p:cNvPr>
          <p:cNvSpPr>
            <a:spLocks noGrp="1"/>
          </p:cNvSpPr>
          <p:nvPr>
            <p:ph type="sldNum" sz="quarter" idx="12"/>
          </p:nvPr>
        </p:nvSpPr>
        <p:spPr>
          <a:xfrm>
            <a:off x="11151908" y="6356350"/>
            <a:ext cx="529467" cy="365125"/>
          </a:xfrm>
        </p:spPr>
        <p:txBody>
          <a:bodyPr/>
          <a:lstStyle/>
          <a:p>
            <a:fld id="{6798F34D-5D55-4F61-A8A4-DC39EA9FCD19}" type="slidenum">
              <a:rPr lang="en-IE" smtClean="0"/>
              <a:t>‹#›</a:t>
            </a:fld>
            <a:endParaRPr lang="en-IE"/>
          </a:p>
        </p:txBody>
      </p:sp>
    </p:spTree>
    <p:extLst>
      <p:ext uri="{BB962C8B-B14F-4D97-AF65-F5344CB8AC3E}">
        <p14:creationId xmlns:p14="http://schemas.microsoft.com/office/powerpoint/2010/main" val="1530552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Screen Presen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130176"/>
            <a:ext cx="8942400" cy="694683"/>
          </a:xfrm>
        </p:spPr>
        <p:txBody>
          <a:bodyPr vert="horz" tIns="46800" anchor="ctr"/>
          <a:lstStyle>
            <a:lvl1pPr>
              <a:lnSpc>
                <a:spcPts val="4000"/>
              </a:lnSpc>
              <a:defRPr sz="3200" b="1">
                <a:solidFill>
                  <a:schemeClr val="tx1"/>
                </a:solidFill>
                <a:latin typeface="+mj-lt"/>
              </a:defRPr>
            </a:lvl1pPr>
          </a:lstStyle>
          <a:p>
            <a:r>
              <a:rPr lang="en-US"/>
              <a:t>Large headline</a:t>
            </a:r>
            <a:endParaRPr lang="en-IE"/>
          </a:p>
        </p:txBody>
      </p:sp>
      <p:sp>
        <p:nvSpPr>
          <p:cNvPr id="3" name="Content Placeholder 2"/>
          <p:cNvSpPr>
            <a:spLocks noGrp="1"/>
          </p:cNvSpPr>
          <p:nvPr>
            <p:ph idx="1"/>
          </p:nvPr>
        </p:nvSpPr>
        <p:spPr>
          <a:xfrm>
            <a:off x="495670" y="1010594"/>
            <a:ext cx="11191233" cy="5166369"/>
          </a:xfrm>
        </p:spPr>
        <p:txBody>
          <a:bodyPr numCol="1">
            <a:normAutofit/>
          </a:bodyPr>
          <a:lstStyle>
            <a:lvl1pPr marL="228600" indent="-228600">
              <a:lnSpc>
                <a:spcPct val="150000"/>
              </a:lnSpc>
              <a:buClr>
                <a:schemeClr val="tx1"/>
              </a:buClr>
              <a:buSzPct val="80000"/>
              <a:buFont typeface="Courier New" panose="02070309020205020404" pitchFamily="49" charset="0"/>
              <a:buChar char="o"/>
              <a:defRPr sz="2400"/>
            </a:lvl1pPr>
            <a:lvl2pPr marL="685800" indent="-228600">
              <a:lnSpc>
                <a:spcPct val="150000"/>
              </a:lnSpc>
              <a:buClr>
                <a:schemeClr val="tx1"/>
              </a:buClr>
              <a:buSzPct val="80000"/>
              <a:buFont typeface="Courier New" panose="02070309020205020404" pitchFamily="49" charset="0"/>
              <a:buChar char="o"/>
              <a:defRPr sz="2400"/>
            </a:lvl2pPr>
            <a:lvl3pPr marL="1143000" indent="-228600">
              <a:lnSpc>
                <a:spcPct val="150000"/>
              </a:lnSpc>
              <a:buClr>
                <a:schemeClr val="tx1"/>
              </a:buClr>
              <a:buSzPct val="80000"/>
              <a:buFont typeface="Courier New" panose="02070309020205020404" pitchFamily="49" charset="0"/>
              <a:buChar char="o"/>
              <a:defRPr sz="2400"/>
            </a:lvl3pPr>
            <a:lvl4pPr marL="1600200" indent="-228600">
              <a:lnSpc>
                <a:spcPct val="150000"/>
              </a:lnSpc>
              <a:buClr>
                <a:schemeClr val="tx1"/>
              </a:buClr>
              <a:buSzPct val="80000"/>
              <a:buFont typeface="Courier New" panose="02070309020205020404" pitchFamily="49" charset="0"/>
              <a:buChar char="o"/>
              <a:defRPr sz="2400"/>
            </a:lvl4pPr>
            <a:lvl5pPr marL="2057400" indent="-228600">
              <a:lnSpc>
                <a:spcPct val="150000"/>
              </a:lnSpc>
              <a:buClr>
                <a:schemeClr val="tx1"/>
              </a:buClr>
              <a:buSzPct val="80000"/>
              <a:buFont typeface="Courier New" panose="02070309020205020404" pitchFamily="49" charset="0"/>
              <a:buChar char="o"/>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DF52FCBF-7D06-6E46-9AD2-41E0F4D4BC76}"/>
              </a:ext>
            </a:extLst>
          </p:cNvPr>
          <p:cNvSpPr>
            <a:spLocks noGrp="1"/>
          </p:cNvSpPr>
          <p:nvPr>
            <p:ph type="ftr" sz="quarter" idx="11"/>
          </p:nvPr>
        </p:nvSpPr>
        <p:spPr>
          <a:xfrm>
            <a:off x="495670" y="6362699"/>
            <a:ext cx="10653083" cy="365125"/>
          </a:xfrm>
        </p:spPr>
        <p:txBody>
          <a:bodyPr/>
          <a:lstStyle/>
          <a:p>
            <a:endParaRPr lang="en-IE"/>
          </a:p>
        </p:txBody>
      </p:sp>
      <p:sp>
        <p:nvSpPr>
          <p:cNvPr id="7" name="Slide Number Placeholder 6">
            <a:extLst>
              <a:ext uri="{FF2B5EF4-FFF2-40B4-BE49-F238E27FC236}">
                <a16:creationId xmlns:a16="http://schemas.microsoft.com/office/drawing/2014/main" id="{C697D67F-88BE-2045-A471-846D487DCA86}"/>
              </a:ext>
            </a:extLst>
          </p:cNvPr>
          <p:cNvSpPr>
            <a:spLocks noGrp="1"/>
          </p:cNvSpPr>
          <p:nvPr>
            <p:ph type="sldNum" sz="quarter" idx="12"/>
          </p:nvPr>
        </p:nvSpPr>
        <p:spPr>
          <a:xfrm>
            <a:off x="11151908" y="6356350"/>
            <a:ext cx="529467" cy="365125"/>
          </a:xfrm>
        </p:spPr>
        <p:txBody>
          <a:bodyPr/>
          <a:lstStyle/>
          <a:p>
            <a:fld id="{6798F34D-5D55-4F61-A8A4-DC39EA9FCD19}" type="slidenum">
              <a:rPr lang="en-IE" smtClean="0"/>
              <a:t>‹#›</a:t>
            </a:fld>
            <a:endParaRPr lang="en-IE"/>
          </a:p>
        </p:txBody>
      </p:sp>
      <p:cxnSp>
        <p:nvCxnSpPr>
          <p:cNvPr id="5" name="Straight Arrow Connector 4">
            <a:extLst>
              <a:ext uri="{FF2B5EF4-FFF2-40B4-BE49-F238E27FC236}">
                <a16:creationId xmlns:a16="http://schemas.microsoft.com/office/drawing/2014/main" id="{D87D0B83-3FFF-FB49-81C8-8192A8592E38}"/>
              </a:ext>
            </a:extLst>
          </p:cNvPr>
          <p:cNvCxnSpPr/>
          <p:nvPr userDrawn="1"/>
        </p:nvCxnSpPr>
        <p:spPr>
          <a:xfrm>
            <a:off x="0" y="824858"/>
            <a:ext cx="7821637"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37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port - Text or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094" y="1011600"/>
            <a:ext cx="8261281" cy="5170124"/>
          </a:xfrm>
        </p:spPr>
        <p:txBody>
          <a:bodyPr>
            <a:normAutofit/>
          </a:bodyPr>
          <a:lstStyle>
            <a:lvl1pPr marL="228600" indent="-228600" algn="l" defTabSz="914400" rtl="0" eaLnBrk="1" latinLnBrk="0" hangingPunct="1">
              <a:lnSpc>
                <a:spcPts val="1440"/>
              </a:lnSpc>
              <a:buFont typeface="Arial" panose="020B0604020202020204" pitchFamily="34" charset="0"/>
              <a:buChar char="•"/>
              <a:defRPr lang="en-US" sz="1200" kern="1200" dirty="0">
                <a:solidFill>
                  <a:schemeClr val="tx2"/>
                </a:solidFill>
                <a:latin typeface="+mn-lt"/>
                <a:ea typeface="+mn-ea"/>
                <a:cs typeface="+mn-cs"/>
              </a:defRPr>
            </a:lvl1pPr>
            <a:lvl2pPr marL="685800" indent="-228600" algn="l" defTabSz="914400" rtl="0" eaLnBrk="1" latinLnBrk="0" hangingPunct="1">
              <a:lnSpc>
                <a:spcPts val="1440"/>
              </a:lnSpc>
              <a:buFont typeface="Arial" panose="020B0604020202020204" pitchFamily="34" charset="0"/>
              <a:buChar char="•"/>
              <a:defRPr lang="en-US" sz="1200" kern="1200" dirty="0">
                <a:solidFill>
                  <a:schemeClr val="tx2"/>
                </a:solidFill>
                <a:latin typeface="+mn-lt"/>
                <a:ea typeface="+mn-ea"/>
                <a:cs typeface="+mn-cs"/>
              </a:defRPr>
            </a:lvl2pPr>
            <a:lvl3pPr marL="1143000" indent="-228600" algn="l" defTabSz="914400" rtl="0" eaLnBrk="1" latinLnBrk="0" hangingPunct="1">
              <a:lnSpc>
                <a:spcPts val="1440"/>
              </a:lnSpc>
              <a:buFont typeface="Arial" panose="020B0604020202020204" pitchFamily="34" charset="0"/>
              <a:buChar char="•"/>
              <a:defRPr lang="en-US" sz="1200" kern="1200" dirty="0">
                <a:solidFill>
                  <a:schemeClr val="tx2"/>
                </a:solidFill>
                <a:latin typeface="+mn-lt"/>
                <a:ea typeface="+mn-ea"/>
                <a:cs typeface="+mn-cs"/>
              </a:defRPr>
            </a:lvl3pPr>
            <a:lvl4pPr marL="1600200" indent="-228600" algn="l" defTabSz="914400" rtl="0" eaLnBrk="1" latinLnBrk="0" hangingPunct="1">
              <a:lnSpc>
                <a:spcPts val="1440"/>
              </a:lnSpc>
              <a:buFont typeface="Arial" panose="020B0604020202020204" pitchFamily="34" charset="0"/>
              <a:buChar char="•"/>
              <a:defRPr lang="en-US" sz="1200" kern="1200" dirty="0">
                <a:solidFill>
                  <a:schemeClr val="tx2"/>
                </a:solidFill>
                <a:latin typeface="+mn-lt"/>
                <a:ea typeface="+mn-ea"/>
                <a:cs typeface="+mn-cs"/>
              </a:defRPr>
            </a:lvl4pPr>
            <a:lvl5pPr marL="2057400" indent="-228600" algn="l" defTabSz="914400" rtl="0" eaLnBrk="1" latinLnBrk="0" hangingPunct="1">
              <a:lnSpc>
                <a:spcPts val="1440"/>
              </a:lnSpc>
              <a:buFont typeface="Arial" panose="020B0604020202020204" pitchFamily="34" charset="0"/>
              <a:buChar char="•"/>
              <a:defRPr lang="en-IE" sz="1200" kern="1200" dirty="0">
                <a:solidFill>
                  <a:schemeClr val="tx2"/>
                </a:solidFill>
                <a:latin typeface="+mn-lt"/>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hasCustomPrompt="1"/>
          </p:nvPr>
        </p:nvSpPr>
        <p:spPr>
          <a:xfrm>
            <a:off x="495301" y="2451601"/>
            <a:ext cx="2700370" cy="3730123"/>
          </a:xfrm>
        </p:spPr>
        <p:txBody>
          <a:bodyPr numCol="1" anchor="t" anchorCtr="0">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Commentary</a:t>
            </a:r>
          </a:p>
        </p:txBody>
      </p:sp>
      <p:sp>
        <p:nvSpPr>
          <p:cNvPr id="5" name="Date Placeholder 4"/>
          <p:cNvSpPr>
            <a:spLocks noGrp="1"/>
          </p:cNvSpPr>
          <p:nvPr>
            <p:ph type="dt" sz="half" idx="10"/>
          </p:nvPr>
        </p:nvSpPr>
        <p:spPr/>
        <p:txBody>
          <a:bodyPr/>
          <a:lstStyle/>
          <a:p>
            <a:fld id="{BBDAABC7-0622-4707-AA15-E5511E0C339E}" type="datetime1">
              <a:rPr lang="en-IE" smtClean="0"/>
              <a:t>27/01/2026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11151908" y="6356350"/>
            <a:ext cx="529467" cy="365125"/>
          </a:xfrm>
        </p:spPr>
        <p:txBody>
          <a:bodyPr/>
          <a:lstStyle/>
          <a:p>
            <a:fld id="{6798F34D-5D55-4F61-A8A4-DC39EA9FCD19}" type="slidenum">
              <a:rPr lang="en-IE" smtClean="0"/>
              <a:t>‹#›</a:t>
            </a:fld>
            <a:endParaRPr lang="en-IE"/>
          </a:p>
        </p:txBody>
      </p:sp>
      <p:sp>
        <p:nvSpPr>
          <p:cNvPr id="8" name="Title 7"/>
          <p:cNvSpPr>
            <a:spLocks noGrp="1"/>
          </p:cNvSpPr>
          <p:nvPr>
            <p:ph type="title" hasCustomPrompt="1"/>
          </p:nvPr>
        </p:nvSpPr>
        <p:spPr>
          <a:xfrm>
            <a:off x="495670" y="1011601"/>
            <a:ext cx="2700000" cy="1440000"/>
          </a:xfrm>
          <a:solidFill>
            <a:schemeClr val="bg1">
              <a:alpha val="50000"/>
            </a:schemeClr>
          </a:solidFill>
        </p:spPr>
        <p:txBody>
          <a:bodyPr/>
          <a:lstStyle>
            <a:lvl1pPr algn="l" defTabSz="914400" rtl="0" eaLnBrk="1" latinLnBrk="0" hangingPunct="1">
              <a:lnSpc>
                <a:spcPct val="100000"/>
              </a:lnSpc>
              <a:spcBef>
                <a:spcPct val="0"/>
              </a:spcBef>
              <a:buNone/>
              <a:defRPr lang="en-IE" sz="2400" b="1" kern="1200" dirty="0">
                <a:solidFill>
                  <a:schemeClr val="tx2"/>
                </a:solidFill>
                <a:latin typeface="+mj-lt"/>
                <a:ea typeface="+mj-ea"/>
                <a:cs typeface="+mj-cs"/>
              </a:defRPr>
            </a:lvl1pPr>
          </a:lstStyle>
          <a:p>
            <a:r>
              <a:rPr lang="en-US"/>
              <a:t>Headline, chart </a:t>
            </a:r>
            <a:br>
              <a:rPr lang="en-US"/>
            </a:br>
            <a:r>
              <a:rPr lang="en-US"/>
              <a:t>and commentary</a:t>
            </a:r>
            <a:endParaRPr lang="en-IE"/>
          </a:p>
        </p:txBody>
      </p:sp>
    </p:spTree>
    <p:extLst>
      <p:ext uri="{BB962C8B-B14F-4D97-AF65-F5344CB8AC3E}">
        <p14:creationId xmlns:p14="http://schemas.microsoft.com/office/powerpoint/2010/main" val="1591137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ight Full Image">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BF574A78-E41B-1D47-A56D-6FEFE3754C2C}"/>
              </a:ext>
            </a:extLst>
          </p:cNvPr>
          <p:cNvGrpSpPr>
            <a:grpSpLocks noChangeAspect="1"/>
          </p:cNvGrpSpPr>
          <p:nvPr userDrawn="1"/>
        </p:nvGrpSpPr>
        <p:grpSpPr bwMode="auto">
          <a:xfrm>
            <a:off x="11113" y="0"/>
            <a:ext cx="12180887" cy="6864350"/>
            <a:chOff x="7" y="0"/>
            <a:chExt cx="7673" cy="4324"/>
          </a:xfrm>
          <a:solidFill>
            <a:srgbClr val="4CB4E7">
              <a:alpha val="20000"/>
            </a:srgbClr>
          </a:solidFill>
        </p:grpSpPr>
        <p:sp>
          <p:nvSpPr>
            <p:cNvPr id="7" name="Freeform 12">
              <a:extLst>
                <a:ext uri="{FF2B5EF4-FFF2-40B4-BE49-F238E27FC236}">
                  <a16:creationId xmlns:a16="http://schemas.microsoft.com/office/drawing/2014/main" id="{6488B0F0-5F92-5742-8E6D-0F305D622290}"/>
                </a:ext>
              </a:extLst>
            </p:cNvPr>
            <p:cNvSpPr>
              <a:spLocks/>
            </p:cNvSpPr>
            <p:nvPr userDrawn="1"/>
          </p:nvSpPr>
          <p:spPr bwMode="auto">
            <a:xfrm>
              <a:off x="6390" y="0"/>
              <a:ext cx="68" cy="31"/>
            </a:xfrm>
            <a:custGeom>
              <a:avLst/>
              <a:gdLst>
                <a:gd name="T0" fmla="*/ 34 w 68"/>
                <a:gd name="T1" fmla="*/ 31 h 31"/>
                <a:gd name="T2" fmla="*/ 68 w 68"/>
                <a:gd name="T3" fmla="*/ 0 h 31"/>
                <a:gd name="T4" fmla="*/ 0 w 68"/>
                <a:gd name="T5" fmla="*/ 0 h 31"/>
                <a:gd name="T6" fmla="*/ 34 w 68"/>
                <a:gd name="T7" fmla="*/ 31 h 31"/>
              </a:gdLst>
              <a:ahLst/>
              <a:cxnLst>
                <a:cxn ang="0">
                  <a:pos x="T0" y="T1"/>
                </a:cxn>
                <a:cxn ang="0">
                  <a:pos x="T2" y="T3"/>
                </a:cxn>
                <a:cxn ang="0">
                  <a:pos x="T4" y="T5"/>
                </a:cxn>
                <a:cxn ang="0">
                  <a:pos x="T6" y="T7"/>
                </a:cxn>
              </a:cxnLst>
              <a:rect l="0" t="0" r="r" b="b"/>
              <a:pathLst>
                <a:path w="68" h="31">
                  <a:moveTo>
                    <a:pt x="34" y="31"/>
                  </a:moveTo>
                  <a:cubicBezTo>
                    <a:pt x="52" y="31"/>
                    <a:pt x="66" y="17"/>
                    <a:pt x="68" y="0"/>
                  </a:cubicBezTo>
                  <a:cubicBezTo>
                    <a:pt x="0" y="0"/>
                    <a:pt x="0" y="0"/>
                    <a:pt x="0" y="0"/>
                  </a:cubicBezTo>
                  <a:cubicBezTo>
                    <a:pt x="2" y="17"/>
                    <a:pt x="16" y="31"/>
                    <a:pt x="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Freeform 13">
              <a:extLst>
                <a:ext uri="{FF2B5EF4-FFF2-40B4-BE49-F238E27FC236}">
                  <a16:creationId xmlns:a16="http://schemas.microsoft.com/office/drawing/2014/main" id="{B602B3A0-C450-1748-AC0E-5E7CA25F9E24}"/>
                </a:ext>
              </a:extLst>
            </p:cNvPr>
            <p:cNvSpPr>
              <a:spLocks/>
            </p:cNvSpPr>
            <p:nvPr userDrawn="1"/>
          </p:nvSpPr>
          <p:spPr bwMode="auto">
            <a:xfrm>
              <a:off x="1976" y="0"/>
              <a:ext cx="67" cy="31"/>
            </a:xfrm>
            <a:custGeom>
              <a:avLst/>
              <a:gdLst>
                <a:gd name="T0" fmla="*/ 34 w 67"/>
                <a:gd name="T1" fmla="*/ 31 h 31"/>
                <a:gd name="T2" fmla="*/ 67 w 67"/>
                <a:gd name="T3" fmla="*/ 0 h 31"/>
                <a:gd name="T4" fmla="*/ 0 w 67"/>
                <a:gd name="T5" fmla="*/ 0 h 31"/>
                <a:gd name="T6" fmla="*/ 34 w 67"/>
                <a:gd name="T7" fmla="*/ 31 h 31"/>
              </a:gdLst>
              <a:ahLst/>
              <a:cxnLst>
                <a:cxn ang="0">
                  <a:pos x="T0" y="T1"/>
                </a:cxn>
                <a:cxn ang="0">
                  <a:pos x="T2" y="T3"/>
                </a:cxn>
                <a:cxn ang="0">
                  <a:pos x="T4" y="T5"/>
                </a:cxn>
                <a:cxn ang="0">
                  <a:pos x="T6" y="T7"/>
                </a:cxn>
              </a:cxnLst>
              <a:rect l="0" t="0" r="r" b="b"/>
              <a:pathLst>
                <a:path w="67" h="31">
                  <a:moveTo>
                    <a:pt x="34" y="31"/>
                  </a:moveTo>
                  <a:cubicBezTo>
                    <a:pt x="51" y="31"/>
                    <a:pt x="66" y="17"/>
                    <a:pt x="67" y="0"/>
                  </a:cubicBezTo>
                  <a:cubicBezTo>
                    <a:pt x="0" y="0"/>
                    <a:pt x="0" y="0"/>
                    <a:pt x="0" y="0"/>
                  </a:cubicBezTo>
                  <a:cubicBezTo>
                    <a:pt x="1" y="17"/>
                    <a:pt x="16" y="31"/>
                    <a:pt x="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Freeform 14">
              <a:extLst>
                <a:ext uri="{FF2B5EF4-FFF2-40B4-BE49-F238E27FC236}">
                  <a16:creationId xmlns:a16="http://schemas.microsoft.com/office/drawing/2014/main" id="{C62CC9A0-C8FE-5D49-80BF-28AC78DFC675}"/>
                </a:ext>
              </a:extLst>
            </p:cNvPr>
            <p:cNvSpPr>
              <a:spLocks noEditPoints="1"/>
            </p:cNvSpPr>
            <p:nvPr userDrawn="1"/>
          </p:nvSpPr>
          <p:spPr bwMode="auto">
            <a:xfrm>
              <a:off x="7" y="0"/>
              <a:ext cx="7673" cy="4324"/>
            </a:xfrm>
            <a:custGeom>
              <a:avLst/>
              <a:gdLst>
                <a:gd name="T0" fmla="*/ 5712 w 7668"/>
                <a:gd name="T1" fmla="*/ 0 h 4320"/>
                <a:gd name="T2" fmla="*/ 4241 w 7668"/>
                <a:gd name="T3" fmla="*/ 0 h 4320"/>
                <a:gd name="T4" fmla="*/ 2771 w 7668"/>
                <a:gd name="T5" fmla="*/ 0 h 4320"/>
                <a:gd name="T6" fmla="*/ 560 w 7668"/>
                <a:gd name="T7" fmla="*/ 14 h 4320"/>
                <a:gd name="T8" fmla="*/ 0 w 7668"/>
                <a:gd name="T9" fmla="*/ 1252 h 4320"/>
                <a:gd name="T10" fmla="*/ 549 w 7668"/>
                <a:gd name="T11" fmla="*/ 2134 h 4320"/>
                <a:gd name="T12" fmla="*/ 1235 w 7668"/>
                <a:gd name="T13" fmla="*/ 2175 h 4320"/>
                <a:gd name="T14" fmla="*/ 523 w 7668"/>
                <a:gd name="T15" fmla="*/ 2921 h 4320"/>
                <a:gd name="T16" fmla="*/ 523 w 7668"/>
                <a:gd name="T17" fmla="*/ 4293 h 4320"/>
                <a:gd name="T18" fmla="*/ 1994 w 7668"/>
                <a:gd name="T19" fmla="*/ 4293 h 4320"/>
                <a:gd name="T20" fmla="*/ 3443 w 7668"/>
                <a:gd name="T21" fmla="*/ 4308 h 4320"/>
                <a:gd name="T22" fmla="*/ 4935 w 7668"/>
                <a:gd name="T23" fmla="*/ 4293 h 4320"/>
                <a:gd name="T24" fmla="*/ 6405 w 7668"/>
                <a:gd name="T25" fmla="*/ 4293 h 4320"/>
                <a:gd name="T26" fmla="*/ 7668 w 7668"/>
                <a:gd name="T27" fmla="*/ 4126 h 4320"/>
                <a:gd name="T28" fmla="*/ 7178 w 7668"/>
                <a:gd name="T29" fmla="*/ 2905 h 4320"/>
                <a:gd name="T30" fmla="*/ 7179 w 7668"/>
                <a:gd name="T31" fmla="*/ 2148 h 4320"/>
                <a:gd name="T32" fmla="*/ 7668 w 7668"/>
                <a:gd name="T33" fmla="*/ 919 h 4320"/>
                <a:gd name="T34" fmla="*/ 539 w 7668"/>
                <a:gd name="T35" fmla="*/ 684 h 4320"/>
                <a:gd name="T36" fmla="*/ 539 w 7668"/>
                <a:gd name="T37" fmla="*/ 3575 h 4320"/>
                <a:gd name="T38" fmla="*/ 1261 w 7668"/>
                <a:gd name="T39" fmla="*/ 3574 h 4320"/>
                <a:gd name="T40" fmla="*/ 1248 w 7668"/>
                <a:gd name="T41" fmla="*/ 1471 h 4320"/>
                <a:gd name="T42" fmla="*/ 1972 w 7668"/>
                <a:gd name="T43" fmla="*/ 699 h 4320"/>
                <a:gd name="T44" fmla="*/ 1277 w 7668"/>
                <a:gd name="T45" fmla="*/ 1474 h 4320"/>
                <a:gd name="T46" fmla="*/ 1277 w 7668"/>
                <a:gd name="T47" fmla="*/ 2855 h 4320"/>
                <a:gd name="T48" fmla="*/ 1972 w 7668"/>
                <a:gd name="T49" fmla="*/ 3625 h 4320"/>
                <a:gd name="T50" fmla="*/ 1984 w 7668"/>
                <a:gd name="T51" fmla="*/ 2859 h 4320"/>
                <a:gd name="T52" fmla="*/ 2034 w 7668"/>
                <a:gd name="T53" fmla="*/ 725 h 4320"/>
                <a:gd name="T54" fmla="*/ 2009 w 7668"/>
                <a:gd name="T55" fmla="*/ 2129 h 4320"/>
                <a:gd name="T56" fmla="*/ 2035 w 7668"/>
                <a:gd name="T57" fmla="*/ 3608 h 4320"/>
                <a:gd name="T58" fmla="*/ 2729 w 7668"/>
                <a:gd name="T59" fmla="*/ 2921 h 4320"/>
                <a:gd name="T60" fmla="*/ 2729 w 7668"/>
                <a:gd name="T61" fmla="*/ 2129 h 4320"/>
                <a:gd name="T62" fmla="*/ 2719 w 7668"/>
                <a:gd name="T63" fmla="*/ 26 h 4320"/>
                <a:gd name="T64" fmla="*/ 3480 w 7668"/>
                <a:gd name="T65" fmla="*/ 1409 h 4320"/>
                <a:gd name="T66" fmla="*/ 4174 w 7668"/>
                <a:gd name="T67" fmla="*/ 2881 h 4320"/>
                <a:gd name="T68" fmla="*/ 2769 w 7668"/>
                <a:gd name="T69" fmla="*/ 2897 h 4320"/>
                <a:gd name="T70" fmla="*/ 2771 w 7668"/>
                <a:gd name="T71" fmla="*/ 2162 h 4320"/>
                <a:gd name="T72" fmla="*/ 2745 w 7668"/>
                <a:gd name="T73" fmla="*/ 30 h 4320"/>
                <a:gd name="T74" fmla="*/ 2758 w 7668"/>
                <a:gd name="T75" fmla="*/ 2135 h 4320"/>
                <a:gd name="T76" fmla="*/ 2755 w 7668"/>
                <a:gd name="T77" fmla="*/ 2916 h 4320"/>
                <a:gd name="T78" fmla="*/ 3505 w 7668"/>
                <a:gd name="T79" fmla="*/ 3615 h 4320"/>
                <a:gd name="T80" fmla="*/ 4173 w 7668"/>
                <a:gd name="T81" fmla="*/ 2162 h 4320"/>
                <a:gd name="T82" fmla="*/ 3504 w 7668"/>
                <a:gd name="T83" fmla="*/ 1432 h 4320"/>
                <a:gd name="T84" fmla="*/ 5649 w 7668"/>
                <a:gd name="T85" fmla="*/ 734 h 4320"/>
                <a:gd name="T86" fmla="*/ 4241 w 7668"/>
                <a:gd name="T87" fmla="*/ 1447 h 4320"/>
                <a:gd name="T88" fmla="*/ 4218 w 7668"/>
                <a:gd name="T89" fmla="*/ 685 h 4320"/>
                <a:gd name="T90" fmla="*/ 4909 w 7668"/>
                <a:gd name="T91" fmla="*/ 2157 h 4320"/>
                <a:gd name="T92" fmla="*/ 4225 w 7668"/>
                <a:gd name="T93" fmla="*/ 4297 h 4320"/>
                <a:gd name="T94" fmla="*/ 4236 w 7668"/>
                <a:gd name="T95" fmla="*/ 2905 h 4320"/>
                <a:gd name="T96" fmla="*/ 5651 w 7668"/>
                <a:gd name="T97" fmla="*/ 2183 h 4320"/>
                <a:gd name="T98" fmla="*/ 5649 w 7668"/>
                <a:gd name="T99" fmla="*/ 3590 h 4320"/>
                <a:gd name="T100" fmla="*/ 4976 w 7668"/>
                <a:gd name="T101" fmla="*/ 2881 h 4320"/>
                <a:gd name="T102" fmla="*/ 5673 w 7668"/>
                <a:gd name="T103" fmla="*/ 1409 h 4320"/>
                <a:gd name="T104" fmla="*/ 5689 w 7668"/>
                <a:gd name="T105" fmla="*/ 685 h 4320"/>
                <a:gd name="T106" fmla="*/ 5705 w 7668"/>
                <a:gd name="T107" fmla="*/ 2183 h 4320"/>
                <a:gd name="T108" fmla="*/ 5699 w 7668"/>
                <a:gd name="T109" fmla="*/ 2135 h 4320"/>
                <a:gd name="T110" fmla="*/ 5689 w 7668"/>
                <a:gd name="T111" fmla="*/ 4293 h 4320"/>
                <a:gd name="T112" fmla="*/ 5711 w 7668"/>
                <a:gd name="T113" fmla="*/ 2897 h 4320"/>
                <a:gd name="T114" fmla="*/ 6431 w 7668"/>
                <a:gd name="T115" fmla="*/ 1413 h 4320"/>
                <a:gd name="T116" fmla="*/ 7120 w 7668"/>
                <a:gd name="T117" fmla="*/ 2870 h 4320"/>
                <a:gd name="T118" fmla="*/ 6431 w 7668"/>
                <a:gd name="T119" fmla="*/ 2916 h 4320"/>
                <a:gd name="T120" fmla="*/ 7115 w 7668"/>
                <a:gd name="T121" fmla="*/ 2162 h 4320"/>
                <a:gd name="T122" fmla="*/ 6445 w 7668"/>
                <a:gd name="T123" fmla="*/ 143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68" h="4320">
                  <a:moveTo>
                    <a:pt x="7167" y="26"/>
                  </a:moveTo>
                  <a:cubicBezTo>
                    <a:pt x="7668" y="517"/>
                    <a:pt x="7668" y="517"/>
                    <a:pt x="7668" y="517"/>
                  </a:cubicBezTo>
                  <a:cubicBezTo>
                    <a:pt x="7668" y="495"/>
                    <a:pt x="7668" y="495"/>
                    <a:pt x="7668" y="495"/>
                  </a:cubicBezTo>
                  <a:cubicBezTo>
                    <a:pt x="7178" y="14"/>
                    <a:pt x="7178" y="14"/>
                    <a:pt x="7178" y="14"/>
                  </a:cubicBezTo>
                  <a:cubicBezTo>
                    <a:pt x="7180" y="10"/>
                    <a:pt x="7182" y="5"/>
                    <a:pt x="7182" y="0"/>
                  </a:cubicBezTo>
                  <a:cubicBezTo>
                    <a:pt x="7115" y="0"/>
                    <a:pt x="7115" y="0"/>
                    <a:pt x="7115" y="0"/>
                  </a:cubicBezTo>
                  <a:cubicBezTo>
                    <a:pt x="7115" y="5"/>
                    <a:pt x="7117" y="10"/>
                    <a:pt x="7119" y="14"/>
                  </a:cubicBezTo>
                  <a:cubicBezTo>
                    <a:pt x="6431" y="688"/>
                    <a:pt x="6431" y="688"/>
                    <a:pt x="6431" y="688"/>
                  </a:cubicBezTo>
                  <a:cubicBezTo>
                    <a:pt x="6426" y="685"/>
                    <a:pt x="6420" y="683"/>
                    <a:pt x="6413" y="683"/>
                  </a:cubicBezTo>
                  <a:cubicBezTo>
                    <a:pt x="6407" y="683"/>
                    <a:pt x="6400" y="685"/>
                    <a:pt x="6395" y="688"/>
                  </a:cubicBezTo>
                  <a:cubicBezTo>
                    <a:pt x="5707" y="14"/>
                    <a:pt x="5707" y="14"/>
                    <a:pt x="5707" y="14"/>
                  </a:cubicBezTo>
                  <a:cubicBezTo>
                    <a:pt x="5710" y="10"/>
                    <a:pt x="5711" y="5"/>
                    <a:pt x="5712" y="0"/>
                  </a:cubicBezTo>
                  <a:cubicBezTo>
                    <a:pt x="5644" y="0"/>
                    <a:pt x="5644" y="0"/>
                    <a:pt x="5644" y="0"/>
                  </a:cubicBezTo>
                  <a:cubicBezTo>
                    <a:pt x="5646" y="16"/>
                    <a:pt x="5657" y="28"/>
                    <a:pt x="5673" y="30"/>
                  </a:cubicBezTo>
                  <a:cubicBezTo>
                    <a:pt x="5673" y="683"/>
                    <a:pt x="5673" y="683"/>
                    <a:pt x="5673" y="683"/>
                  </a:cubicBezTo>
                  <a:cubicBezTo>
                    <a:pt x="5668" y="684"/>
                    <a:pt x="5664" y="686"/>
                    <a:pt x="5660" y="688"/>
                  </a:cubicBezTo>
                  <a:cubicBezTo>
                    <a:pt x="4972" y="14"/>
                    <a:pt x="4972" y="14"/>
                    <a:pt x="4972" y="14"/>
                  </a:cubicBezTo>
                  <a:cubicBezTo>
                    <a:pt x="4974" y="10"/>
                    <a:pt x="4976" y="5"/>
                    <a:pt x="4976" y="0"/>
                  </a:cubicBezTo>
                  <a:cubicBezTo>
                    <a:pt x="4909" y="0"/>
                    <a:pt x="4909" y="0"/>
                    <a:pt x="4909" y="0"/>
                  </a:cubicBezTo>
                  <a:cubicBezTo>
                    <a:pt x="4910" y="15"/>
                    <a:pt x="4921" y="27"/>
                    <a:pt x="4935" y="30"/>
                  </a:cubicBezTo>
                  <a:cubicBezTo>
                    <a:pt x="4935" y="684"/>
                    <a:pt x="4935" y="684"/>
                    <a:pt x="4935" y="684"/>
                  </a:cubicBezTo>
                  <a:cubicBezTo>
                    <a:pt x="4931" y="685"/>
                    <a:pt x="4928" y="686"/>
                    <a:pt x="4925" y="688"/>
                  </a:cubicBezTo>
                  <a:cubicBezTo>
                    <a:pt x="4236" y="14"/>
                    <a:pt x="4236" y="14"/>
                    <a:pt x="4236" y="14"/>
                  </a:cubicBezTo>
                  <a:cubicBezTo>
                    <a:pt x="4239" y="10"/>
                    <a:pt x="4241" y="5"/>
                    <a:pt x="4241" y="0"/>
                  </a:cubicBezTo>
                  <a:cubicBezTo>
                    <a:pt x="4174" y="0"/>
                    <a:pt x="4174" y="0"/>
                    <a:pt x="4174" y="0"/>
                  </a:cubicBezTo>
                  <a:cubicBezTo>
                    <a:pt x="4175" y="14"/>
                    <a:pt x="4184" y="25"/>
                    <a:pt x="4197" y="29"/>
                  </a:cubicBezTo>
                  <a:cubicBezTo>
                    <a:pt x="4197" y="685"/>
                    <a:pt x="4197" y="685"/>
                    <a:pt x="4197" y="685"/>
                  </a:cubicBezTo>
                  <a:cubicBezTo>
                    <a:pt x="4194" y="686"/>
                    <a:pt x="4192" y="687"/>
                    <a:pt x="4189" y="688"/>
                  </a:cubicBezTo>
                  <a:cubicBezTo>
                    <a:pt x="3501" y="14"/>
                    <a:pt x="3501" y="14"/>
                    <a:pt x="3501" y="14"/>
                  </a:cubicBezTo>
                  <a:cubicBezTo>
                    <a:pt x="3504" y="10"/>
                    <a:pt x="3505" y="5"/>
                    <a:pt x="3506" y="0"/>
                  </a:cubicBezTo>
                  <a:cubicBezTo>
                    <a:pt x="3438" y="0"/>
                    <a:pt x="3438" y="0"/>
                    <a:pt x="3438" y="0"/>
                  </a:cubicBezTo>
                  <a:cubicBezTo>
                    <a:pt x="3440" y="15"/>
                    <a:pt x="3450" y="27"/>
                    <a:pt x="3464" y="30"/>
                  </a:cubicBezTo>
                  <a:cubicBezTo>
                    <a:pt x="3464" y="684"/>
                    <a:pt x="3464" y="684"/>
                    <a:pt x="3464" y="684"/>
                  </a:cubicBezTo>
                  <a:cubicBezTo>
                    <a:pt x="3461" y="685"/>
                    <a:pt x="3457" y="686"/>
                    <a:pt x="3454" y="688"/>
                  </a:cubicBezTo>
                  <a:cubicBezTo>
                    <a:pt x="2766" y="14"/>
                    <a:pt x="2766" y="14"/>
                    <a:pt x="2766" y="14"/>
                  </a:cubicBezTo>
                  <a:cubicBezTo>
                    <a:pt x="2768" y="10"/>
                    <a:pt x="2770" y="5"/>
                    <a:pt x="2771" y="0"/>
                  </a:cubicBezTo>
                  <a:cubicBezTo>
                    <a:pt x="2703" y="0"/>
                    <a:pt x="2703" y="0"/>
                    <a:pt x="2703" y="0"/>
                  </a:cubicBezTo>
                  <a:cubicBezTo>
                    <a:pt x="2704" y="5"/>
                    <a:pt x="2705" y="10"/>
                    <a:pt x="2708" y="14"/>
                  </a:cubicBezTo>
                  <a:cubicBezTo>
                    <a:pt x="2020" y="688"/>
                    <a:pt x="2020" y="688"/>
                    <a:pt x="2020" y="688"/>
                  </a:cubicBezTo>
                  <a:cubicBezTo>
                    <a:pt x="2014" y="685"/>
                    <a:pt x="2008" y="683"/>
                    <a:pt x="2002" y="683"/>
                  </a:cubicBezTo>
                  <a:cubicBezTo>
                    <a:pt x="1995" y="683"/>
                    <a:pt x="1989" y="685"/>
                    <a:pt x="1983" y="688"/>
                  </a:cubicBezTo>
                  <a:cubicBezTo>
                    <a:pt x="1295" y="14"/>
                    <a:pt x="1295" y="14"/>
                    <a:pt x="1295" y="14"/>
                  </a:cubicBezTo>
                  <a:cubicBezTo>
                    <a:pt x="1298" y="10"/>
                    <a:pt x="1299" y="5"/>
                    <a:pt x="1300" y="0"/>
                  </a:cubicBezTo>
                  <a:cubicBezTo>
                    <a:pt x="1232" y="0"/>
                    <a:pt x="1232" y="0"/>
                    <a:pt x="1232" y="0"/>
                  </a:cubicBezTo>
                  <a:cubicBezTo>
                    <a:pt x="1234" y="16"/>
                    <a:pt x="1246" y="28"/>
                    <a:pt x="1261" y="30"/>
                  </a:cubicBezTo>
                  <a:cubicBezTo>
                    <a:pt x="1261" y="683"/>
                    <a:pt x="1261" y="683"/>
                    <a:pt x="1261" y="683"/>
                  </a:cubicBezTo>
                  <a:cubicBezTo>
                    <a:pt x="1256" y="684"/>
                    <a:pt x="1252" y="686"/>
                    <a:pt x="1248" y="688"/>
                  </a:cubicBezTo>
                  <a:cubicBezTo>
                    <a:pt x="560" y="14"/>
                    <a:pt x="560" y="14"/>
                    <a:pt x="560" y="14"/>
                  </a:cubicBezTo>
                  <a:cubicBezTo>
                    <a:pt x="563" y="10"/>
                    <a:pt x="564" y="5"/>
                    <a:pt x="565" y="0"/>
                  </a:cubicBezTo>
                  <a:cubicBezTo>
                    <a:pt x="497" y="0"/>
                    <a:pt x="497" y="0"/>
                    <a:pt x="497" y="0"/>
                  </a:cubicBezTo>
                  <a:cubicBezTo>
                    <a:pt x="499" y="15"/>
                    <a:pt x="509" y="27"/>
                    <a:pt x="523" y="30"/>
                  </a:cubicBezTo>
                  <a:cubicBezTo>
                    <a:pt x="523" y="684"/>
                    <a:pt x="523" y="684"/>
                    <a:pt x="523" y="684"/>
                  </a:cubicBezTo>
                  <a:cubicBezTo>
                    <a:pt x="519" y="685"/>
                    <a:pt x="516" y="686"/>
                    <a:pt x="513" y="688"/>
                  </a:cubicBezTo>
                  <a:cubicBezTo>
                    <a:pt x="0" y="186"/>
                    <a:pt x="0" y="186"/>
                    <a:pt x="0" y="186"/>
                  </a:cubicBezTo>
                  <a:cubicBezTo>
                    <a:pt x="0" y="208"/>
                    <a:pt x="0" y="208"/>
                    <a:pt x="0" y="208"/>
                  </a:cubicBezTo>
                  <a:cubicBezTo>
                    <a:pt x="502" y="699"/>
                    <a:pt x="502" y="699"/>
                    <a:pt x="502" y="699"/>
                  </a:cubicBezTo>
                  <a:cubicBezTo>
                    <a:pt x="499" y="705"/>
                    <a:pt x="497" y="710"/>
                    <a:pt x="497" y="717"/>
                  </a:cubicBezTo>
                  <a:cubicBezTo>
                    <a:pt x="497" y="723"/>
                    <a:pt x="499" y="729"/>
                    <a:pt x="502" y="734"/>
                  </a:cubicBezTo>
                  <a:cubicBezTo>
                    <a:pt x="0" y="1230"/>
                    <a:pt x="0" y="1230"/>
                    <a:pt x="0" y="1230"/>
                  </a:cubicBezTo>
                  <a:cubicBezTo>
                    <a:pt x="0" y="1252"/>
                    <a:pt x="0" y="1252"/>
                    <a:pt x="0" y="1252"/>
                  </a:cubicBezTo>
                  <a:cubicBezTo>
                    <a:pt x="513" y="746"/>
                    <a:pt x="513" y="746"/>
                    <a:pt x="513" y="746"/>
                  </a:cubicBezTo>
                  <a:cubicBezTo>
                    <a:pt x="516" y="748"/>
                    <a:pt x="519" y="749"/>
                    <a:pt x="523" y="750"/>
                  </a:cubicBezTo>
                  <a:cubicBezTo>
                    <a:pt x="523" y="1409"/>
                    <a:pt x="523" y="1409"/>
                    <a:pt x="523" y="1409"/>
                  </a:cubicBezTo>
                  <a:cubicBezTo>
                    <a:pt x="512" y="1412"/>
                    <a:pt x="502" y="1421"/>
                    <a:pt x="499" y="1432"/>
                  </a:cubicBezTo>
                  <a:cubicBezTo>
                    <a:pt x="0" y="1432"/>
                    <a:pt x="0" y="1432"/>
                    <a:pt x="0" y="1432"/>
                  </a:cubicBezTo>
                  <a:cubicBezTo>
                    <a:pt x="0" y="1447"/>
                    <a:pt x="0" y="1447"/>
                    <a:pt x="0" y="1447"/>
                  </a:cubicBezTo>
                  <a:cubicBezTo>
                    <a:pt x="497" y="1447"/>
                    <a:pt x="497" y="1447"/>
                    <a:pt x="497" y="1447"/>
                  </a:cubicBezTo>
                  <a:cubicBezTo>
                    <a:pt x="500" y="1464"/>
                    <a:pt x="514" y="1476"/>
                    <a:pt x="531" y="1476"/>
                  </a:cubicBezTo>
                  <a:cubicBezTo>
                    <a:pt x="548" y="1476"/>
                    <a:pt x="562" y="1464"/>
                    <a:pt x="564" y="1447"/>
                  </a:cubicBezTo>
                  <a:cubicBezTo>
                    <a:pt x="1233" y="1447"/>
                    <a:pt x="1233" y="1447"/>
                    <a:pt x="1233" y="1447"/>
                  </a:cubicBezTo>
                  <a:cubicBezTo>
                    <a:pt x="1233" y="1452"/>
                    <a:pt x="1235" y="1456"/>
                    <a:pt x="1237" y="1460"/>
                  </a:cubicBezTo>
                  <a:cubicBezTo>
                    <a:pt x="549" y="2134"/>
                    <a:pt x="549" y="2134"/>
                    <a:pt x="549" y="2134"/>
                  </a:cubicBezTo>
                  <a:cubicBezTo>
                    <a:pt x="544" y="2130"/>
                    <a:pt x="538" y="2128"/>
                    <a:pt x="531" y="2128"/>
                  </a:cubicBezTo>
                  <a:cubicBezTo>
                    <a:pt x="524" y="2128"/>
                    <a:pt x="518" y="2130"/>
                    <a:pt x="513" y="2134"/>
                  </a:cubicBezTo>
                  <a:cubicBezTo>
                    <a:pt x="0" y="1631"/>
                    <a:pt x="0" y="1631"/>
                    <a:pt x="0" y="1631"/>
                  </a:cubicBezTo>
                  <a:cubicBezTo>
                    <a:pt x="0" y="1653"/>
                    <a:pt x="0" y="1653"/>
                    <a:pt x="0" y="1653"/>
                  </a:cubicBezTo>
                  <a:cubicBezTo>
                    <a:pt x="502" y="2145"/>
                    <a:pt x="502" y="2145"/>
                    <a:pt x="502" y="2145"/>
                  </a:cubicBezTo>
                  <a:cubicBezTo>
                    <a:pt x="500" y="2148"/>
                    <a:pt x="498" y="2152"/>
                    <a:pt x="498" y="2157"/>
                  </a:cubicBezTo>
                  <a:cubicBezTo>
                    <a:pt x="0" y="2155"/>
                    <a:pt x="0" y="2155"/>
                    <a:pt x="0" y="2155"/>
                  </a:cubicBezTo>
                  <a:cubicBezTo>
                    <a:pt x="0" y="2171"/>
                    <a:pt x="0" y="2171"/>
                    <a:pt x="0" y="2171"/>
                  </a:cubicBezTo>
                  <a:cubicBezTo>
                    <a:pt x="499" y="2172"/>
                    <a:pt x="499" y="2172"/>
                    <a:pt x="499" y="2172"/>
                  </a:cubicBezTo>
                  <a:cubicBezTo>
                    <a:pt x="503" y="2186"/>
                    <a:pt x="516" y="2196"/>
                    <a:pt x="531" y="2196"/>
                  </a:cubicBezTo>
                  <a:cubicBezTo>
                    <a:pt x="546" y="2196"/>
                    <a:pt x="559" y="2186"/>
                    <a:pt x="563" y="2173"/>
                  </a:cubicBezTo>
                  <a:cubicBezTo>
                    <a:pt x="1235" y="2175"/>
                    <a:pt x="1235" y="2175"/>
                    <a:pt x="1235" y="2175"/>
                  </a:cubicBezTo>
                  <a:cubicBezTo>
                    <a:pt x="1236" y="2178"/>
                    <a:pt x="1237" y="2180"/>
                    <a:pt x="1239" y="2183"/>
                  </a:cubicBezTo>
                  <a:cubicBezTo>
                    <a:pt x="549" y="2859"/>
                    <a:pt x="549" y="2859"/>
                    <a:pt x="549" y="2859"/>
                  </a:cubicBezTo>
                  <a:cubicBezTo>
                    <a:pt x="544" y="2856"/>
                    <a:pt x="538" y="2854"/>
                    <a:pt x="531" y="2854"/>
                  </a:cubicBezTo>
                  <a:cubicBezTo>
                    <a:pt x="524" y="2854"/>
                    <a:pt x="518" y="2856"/>
                    <a:pt x="513" y="2859"/>
                  </a:cubicBezTo>
                  <a:cubicBezTo>
                    <a:pt x="0" y="2353"/>
                    <a:pt x="0" y="2353"/>
                    <a:pt x="0" y="2353"/>
                  </a:cubicBezTo>
                  <a:cubicBezTo>
                    <a:pt x="0" y="2375"/>
                    <a:pt x="0" y="2375"/>
                    <a:pt x="0" y="2375"/>
                  </a:cubicBezTo>
                  <a:cubicBezTo>
                    <a:pt x="502" y="2870"/>
                    <a:pt x="502" y="2870"/>
                    <a:pt x="502" y="2870"/>
                  </a:cubicBezTo>
                  <a:cubicBezTo>
                    <a:pt x="500" y="2873"/>
                    <a:pt x="498" y="2877"/>
                    <a:pt x="498" y="2881"/>
                  </a:cubicBezTo>
                  <a:cubicBezTo>
                    <a:pt x="0" y="2881"/>
                    <a:pt x="0" y="2881"/>
                    <a:pt x="0" y="2881"/>
                  </a:cubicBezTo>
                  <a:cubicBezTo>
                    <a:pt x="0" y="2897"/>
                    <a:pt x="0" y="2897"/>
                    <a:pt x="0" y="2897"/>
                  </a:cubicBezTo>
                  <a:cubicBezTo>
                    <a:pt x="498" y="2897"/>
                    <a:pt x="498" y="2897"/>
                    <a:pt x="498" y="2897"/>
                  </a:cubicBezTo>
                  <a:cubicBezTo>
                    <a:pt x="502" y="2909"/>
                    <a:pt x="511" y="2918"/>
                    <a:pt x="523" y="2921"/>
                  </a:cubicBezTo>
                  <a:cubicBezTo>
                    <a:pt x="523" y="3575"/>
                    <a:pt x="523" y="3575"/>
                    <a:pt x="523" y="3575"/>
                  </a:cubicBezTo>
                  <a:cubicBezTo>
                    <a:pt x="519" y="3575"/>
                    <a:pt x="516" y="3577"/>
                    <a:pt x="513" y="3579"/>
                  </a:cubicBezTo>
                  <a:cubicBezTo>
                    <a:pt x="0" y="3077"/>
                    <a:pt x="0" y="3077"/>
                    <a:pt x="0" y="3077"/>
                  </a:cubicBezTo>
                  <a:cubicBezTo>
                    <a:pt x="0" y="3099"/>
                    <a:pt x="0" y="3099"/>
                    <a:pt x="0" y="3099"/>
                  </a:cubicBezTo>
                  <a:cubicBezTo>
                    <a:pt x="502" y="3590"/>
                    <a:pt x="502" y="3590"/>
                    <a:pt x="502" y="3590"/>
                  </a:cubicBezTo>
                  <a:cubicBezTo>
                    <a:pt x="499" y="3595"/>
                    <a:pt x="497" y="3601"/>
                    <a:pt x="497" y="3608"/>
                  </a:cubicBezTo>
                  <a:cubicBezTo>
                    <a:pt x="497" y="3614"/>
                    <a:pt x="499" y="3620"/>
                    <a:pt x="502" y="3625"/>
                  </a:cubicBezTo>
                  <a:cubicBezTo>
                    <a:pt x="0" y="4115"/>
                    <a:pt x="0" y="4115"/>
                    <a:pt x="0" y="4115"/>
                  </a:cubicBezTo>
                  <a:cubicBezTo>
                    <a:pt x="0" y="4137"/>
                    <a:pt x="0" y="4137"/>
                    <a:pt x="0" y="4137"/>
                  </a:cubicBezTo>
                  <a:cubicBezTo>
                    <a:pt x="513" y="3636"/>
                    <a:pt x="513" y="3636"/>
                    <a:pt x="513" y="3636"/>
                  </a:cubicBezTo>
                  <a:cubicBezTo>
                    <a:pt x="516" y="3638"/>
                    <a:pt x="519" y="3640"/>
                    <a:pt x="523" y="3641"/>
                  </a:cubicBezTo>
                  <a:cubicBezTo>
                    <a:pt x="523" y="4293"/>
                    <a:pt x="523" y="4293"/>
                    <a:pt x="523" y="4293"/>
                  </a:cubicBezTo>
                  <a:cubicBezTo>
                    <a:pt x="510" y="4296"/>
                    <a:pt x="500" y="4307"/>
                    <a:pt x="498" y="4320"/>
                  </a:cubicBezTo>
                  <a:cubicBezTo>
                    <a:pt x="564" y="4320"/>
                    <a:pt x="564" y="4320"/>
                    <a:pt x="564" y="4320"/>
                  </a:cubicBezTo>
                  <a:cubicBezTo>
                    <a:pt x="564" y="4316"/>
                    <a:pt x="562" y="4312"/>
                    <a:pt x="560" y="4308"/>
                  </a:cubicBezTo>
                  <a:cubicBezTo>
                    <a:pt x="1248" y="3636"/>
                    <a:pt x="1248" y="3636"/>
                    <a:pt x="1248" y="3636"/>
                  </a:cubicBezTo>
                  <a:cubicBezTo>
                    <a:pt x="1252" y="3639"/>
                    <a:pt x="1256" y="3640"/>
                    <a:pt x="1261" y="3641"/>
                  </a:cubicBezTo>
                  <a:cubicBezTo>
                    <a:pt x="1261" y="4292"/>
                    <a:pt x="1261" y="4292"/>
                    <a:pt x="1261" y="4292"/>
                  </a:cubicBezTo>
                  <a:cubicBezTo>
                    <a:pt x="1247" y="4294"/>
                    <a:pt x="1235" y="4306"/>
                    <a:pt x="1233" y="4320"/>
                  </a:cubicBezTo>
                  <a:cubicBezTo>
                    <a:pt x="1300" y="4320"/>
                    <a:pt x="1300" y="4320"/>
                    <a:pt x="1300" y="4320"/>
                  </a:cubicBezTo>
                  <a:cubicBezTo>
                    <a:pt x="1299" y="4316"/>
                    <a:pt x="1297" y="4312"/>
                    <a:pt x="1295" y="4308"/>
                  </a:cubicBezTo>
                  <a:cubicBezTo>
                    <a:pt x="1983" y="3636"/>
                    <a:pt x="1983" y="3636"/>
                    <a:pt x="1983" y="3636"/>
                  </a:cubicBezTo>
                  <a:cubicBezTo>
                    <a:pt x="1987" y="3638"/>
                    <a:pt x="1990" y="3640"/>
                    <a:pt x="1994" y="3641"/>
                  </a:cubicBezTo>
                  <a:cubicBezTo>
                    <a:pt x="1994" y="4293"/>
                    <a:pt x="1994" y="4293"/>
                    <a:pt x="1994" y="4293"/>
                  </a:cubicBezTo>
                  <a:cubicBezTo>
                    <a:pt x="1980" y="4296"/>
                    <a:pt x="1970" y="4307"/>
                    <a:pt x="1968" y="4320"/>
                  </a:cubicBezTo>
                  <a:cubicBezTo>
                    <a:pt x="2035" y="4320"/>
                    <a:pt x="2035" y="4320"/>
                    <a:pt x="2035" y="4320"/>
                  </a:cubicBezTo>
                  <a:cubicBezTo>
                    <a:pt x="2034" y="4316"/>
                    <a:pt x="2033" y="4312"/>
                    <a:pt x="2031" y="4308"/>
                  </a:cubicBezTo>
                  <a:cubicBezTo>
                    <a:pt x="2719" y="3636"/>
                    <a:pt x="2719" y="3636"/>
                    <a:pt x="2719" y="3636"/>
                  </a:cubicBezTo>
                  <a:cubicBezTo>
                    <a:pt x="2722" y="3638"/>
                    <a:pt x="2725" y="3640"/>
                    <a:pt x="2729" y="3641"/>
                  </a:cubicBezTo>
                  <a:cubicBezTo>
                    <a:pt x="2729" y="4293"/>
                    <a:pt x="2729" y="4293"/>
                    <a:pt x="2729" y="4293"/>
                  </a:cubicBezTo>
                  <a:cubicBezTo>
                    <a:pt x="2716" y="4296"/>
                    <a:pt x="2706" y="4307"/>
                    <a:pt x="2703" y="4320"/>
                  </a:cubicBezTo>
                  <a:cubicBezTo>
                    <a:pt x="2770" y="4320"/>
                    <a:pt x="2770" y="4320"/>
                    <a:pt x="2770" y="4320"/>
                  </a:cubicBezTo>
                  <a:cubicBezTo>
                    <a:pt x="2768" y="4307"/>
                    <a:pt x="2758" y="4296"/>
                    <a:pt x="2745" y="4293"/>
                  </a:cubicBezTo>
                  <a:cubicBezTo>
                    <a:pt x="2745" y="3641"/>
                    <a:pt x="2745" y="3641"/>
                    <a:pt x="2745" y="3641"/>
                  </a:cubicBezTo>
                  <a:cubicBezTo>
                    <a:pt x="2748" y="3640"/>
                    <a:pt x="2752" y="3638"/>
                    <a:pt x="2755" y="3636"/>
                  </a:cubicBezTo>
                  <a:cubicBezTo>
                    <a:pt x="3443" y="4308"/>
                    <a:pt x="3443" y="4308"/>
                    <a:pt x="3443" y="4308"/>
                  </a:cubicBezTo>
                  <a:cubicBezTo>
                    <a:pt x="3441" y="4312"/>
                    <a:pt x="3439" y="4316"/>
                    <a:pt x="3439" y="4320"/>
                  </a:cubicBezTo>
                  <a:cubicBezTo>
                    <a:pt x="3505" y="4320"/>
                    <a:pt x="3505" y="4320"/>
                    <a:pt x="3505" y="4320"/>
                  </a:cubicBezTo>
                  <a:cubicBezTo>
                    <a:pt x="3505" y="4316"/>
                    <a:pt x="3503" y="4312"/>
                    <a:pt x="3501" y="4308"/>
                  </a:cubicBezTo>
                  <a:cubicBezTo>
                    <a:pt x="4189" y="3636"/>
                    <a:pt x="4189" y="3636"/>
                    <a:pt x="4189" y="3636"/>
                  </a:cubicBezTo>
                  <a:cubicBezTo>
                    <a:pt x="4192" y="3638"/>
                    <a:pt x="4194" y="3639"/>
                    <a:pt x="4197" y="3640"/>
                  </a:cubicBezTo>
                  <a:cubicBezTo>
                    <a:pt x="4197" y="4293"/>
                    <a:pt x="4197" y="4293"/>
                    <a:pt x="4197" y="4293"/>
                  </a:cubicBezTo>
                  <a:cubicBezTo>
                    <a:pt x="4185" y="4297"/>
                    <a:pt x="4176" y="4307"/>
                    <a:pt x="4174" y="4320"/>
                  </a:cubicBezTo>
                  <a:cubicBezTo>
                    <a:pt x="4241" y="4320"/>
                    <a:pt x="4241" y="4320"/>
                    <a:pt x="4241" y="4320"/>
                  </a:cubicBezTo>
                  <a:cubicBezTo>
                    <a:pt x="4240" y="4316"/>
                    <a:pt x="4239" y="4312"/>
                    <a:pt x="4236" y="4308"/>
                  </a:cubicBezTo>
                  <a:cubicBezTo>
                    <a:pt x="4925" y="3636"/>
                    <a:pt x="4925" y="3636"/>
                    <a:pt x="4925" y="3636"/>
                  </a:cubicBezTo>
                  <a:cubicBezTo>
                    <a:pt x="4928" y="3638"/>
                    <a:pt x="4931" y="3640"/>
                    <a:pt x="4935" y="3641"/>
                  </a:cubicBezTo>
                  <a:cubicBezTo>
                    <a:pt x="4935" y="4293"/>
                    <a:pt x="4935" y="4293"/>
                    <a:pt x="4935" y="4293"/>
                  </a:cubicBezTo>
                  <a:cubicBezTo>
                    <a:pt x="4922" y="4296"/>
                    <a:pt x="4911" y="4307"/>
                    <a:pt x="4909" y="4320"/>
                  </a:cubicBezTo>
                  <a:cubicBezTo>
                    <a:pt x="4976" y="4320"/>
                    <a:pt x="4976" y="4320"/>
                    <a:pt x="4976" y="4320"/>
                  </a:cubicBezTo>
                  <a:cubicBezTo>
                    <a:pt x="4975" y="4316"/>
                    <a:pt x="4974" y="4312"/>
                    <a:pt x="4972" y="4308"/>
                  </a:cubicBezTo>
                  <a:cubicBezTo>
                    <a:pt x="5660" y="3636"/>
                    <a:pt x="5660" y="3636"/>
                    <a:pt x="5660" y="3636"/>
                  </a:cubicBezTo>
                  <a:cubicBezTo>
                    <a:pt x="5664" y="3639"/>
                    <a:pt x="5668" y="3640"/>
                    <a:pt x="5673" y="3641"/>
                  </a:cubicBezTo>
                  <a:cubicBezTo>
                    <a:pt x="5673" y="4292"/>
                    <a:pt x="5673" y="4292"/>
                    <a:pt x="5673" y="4292"/>
                  </a:cubicBezTo>
                  <a:cubicBezTo>
                    <a:pt x="5658" y="4294"/>
                    <a:pt x="5647" y="4306"/>
                    <a:pt x="5644" y="4320"/>
                  </a:cubicBezTo>
                  <a:cubicBezTo>
                    <a:pt x="5711" y="4320"/>
                    <a:pt x="5711" y="4320"/>
                    <a:pt x="5711" y="4320"/>
                  </a:cubicBezTo>
                  <a:cubicBezTo>
                    <a:pt x="5711" y="4316"/>
                    <a:pt x="5709" y="4312"/>
                    <a:pt x="5707" y="4308"/>
                  </a:cubicBezTo>
                  <a:cubicBezTo>
                    <a:pt x="6395" y="3636"/>
                    <a:pt x="6395" y="3636"/>
                    <a:pt x="6395" y="3636"/>
                  </a:cubicBezTo>
                  <a:cubicBezTo>
                    <a:pt x="6398" y="3638"/>
                    <a:pt x="6402" y="3640"/>
                    <a:pt x="6405" y="3641"/>
                  </a:cubicBezTo>
                  <a:cubicBezTo>
                    <a:pt x="6405" y="4293"/>
                    <a:pt x="6405" y="4293"/>
                    <a:pt x="6405" y="4293"/>
                  </a:cubicBezTo>
                  <a:cubicBezTo>
                    <a:pt x="6392" y="4296"/>
                    <a:pt x="6382" y="4307"/>
                    <a:pt x="6380" y="4320"/>
                  </a:cubicBezTo>
                  <a:cubicBezTo>
                    <a:pt x="6447" y="4320"/>
                    <a:pt x="6447" y="4320"/>
                    <a:pt x="6447" y="4320"/>
                  </a:cubicBezTo>
                  <a:cubicBezTo>
                    <a:pt x="6446" y="4316"/>
                    <a:pt x="6444" y="4312"/>
                    <a:pt x="6442" y="4308"/>
                  </a:cubicBezTo>
                  <a:cubicBezTo>
                    <a:pt x="7130" y="3636"/>
                    <a:pt x="7130" y="3636"/>
                    <a:pt x="7130" y="3636"/>
                  </a:cubicBezTo>
                  <a:cubicBezTo>
                    <a:pt x="7133" y="3638"/>
                    <a:pt x="7137" y="3640"/>
                    <a:pt x="7141" y="3641"/>
                  </a:cubicBezTo>
                  <a:cubicBezTo>
                    <a:pt x="7141" y="4293"/>
                    <a:pt x="7141" y="4293"/>
                    <a:pt x="7141" y="4293"/>
                  </a:cubicBezTo>
                  <a:cubicBezTo>
                    <a:pt x="7127" y="4296"/>
                    <a:pt x="7117" y="4307"/>
                    <a:pt x="7115" y="4320"/>
                  </a:cubicBezTo>
                  <a:cubicBezTo>
                    <a:pt x="7182" y="4320"/>
                    <a:pt x="7182" y="4320"/>
                    <a:pt x="7182" y="4320"/>
                  </a:cubicBezTo>
                  <a:cubicBezTo>
                    <a:pt x="7180" y="4307"/>
                    <a:pt x="7169" y="4296"/>
                    <a:pt x="7156" y="4293"/>
                  </a:cubicBezTo>
                  <a:cubicBezTo>
                    <a:pt x="7156" y="3641"/>
                    <a:pt x="7156" y="3641"/>
                    <a:pt x="7156" y="3641"/>
                  </a:cubicBezTo>
                  <a:cubicBezTo>
                    <a:pt x="7160" y="3640"/>
                    <a:pt x="7163" y="3638"/>
                    <a:pt x="7167" y="3636"/>
                  </a:cubicBezTo>
                  <a:cubicBezTo>
                    <a:pt x="7668" y="4126"/>
                    <a:pt x="7668" y="4126"/>
                    <a:pt x="7668" y="4126"/>
                  </a:cubicBezTo>
                  <a:cubicBezTo>
                    <a:pt x="7668" y="4104"/>
                    <a:pt x="7668" y="4104"/>
                    <a:pt x="7668" y="4104"/>
                  </a:cubicBezTo>
                  <a:cubicBezTo>
                    <a:pt x="7178" y="3625"/>
                    <a:pt x="7178" y="3625"/>
                    <a:pt x="7178" y="3625"/>
                  </a:cubicBezTo>
                  <a:cubicBezTo>
                    <a:pt x="7179" y="3622"/>
                    <a:pt x="7181" y="3619"/>
                    <a:pt x="7181" y="3615"/>
                  </a:cubicBezTo>
                  <a:cubicBezTo>
                    <a:pt x="7668" y="3615"/>
                    <a:pt x="7668" y="3615"/>
                    <a:pt x="7668" y="3615"/>
                  </a:cubicBezTo>
                  <a:cubicBezTo>
                    <a:pt x="7668" y="3600"/>
                    <a:pt x="7668" y="3600"/>
                    <a:pt x="7668" y="3600"/>
                  </a:cubicBezTo>
                  <a:cubicBezTo>
                    <a:pt x="7181" y="3600"/>
                    <a:pt x="7181" y="3600"/>
                    <a:pt x="7181" y="3600"/>
                  </a:cubicBezTo>
                  <a:cubicBezTo>
                    <a:pt x="7178" y="3587"/>
                    <a:pt x="7169" y="3578"/>
                    <a:pt x="7156" y="3575"/>
                  </a:cubicBezTo>
                  <a:cubicBezTo>
                    <a:pt x="7156" y="2921"/>
                    <a:pt x="7156" y="2921"/>
                    <a:pt x="7156" y="2921"/>
                  </a:cubicBezTo>
                  <a:cubicBezTo>
                    <a:pt x="7160" y="2920"/>
                    <a:pt x="7164" y="2918"/>
                    <a:pt x="7167" y="2916"/>
                  </a:cubicBezTo>
                  <a:cubicBezTo>
                    <a:pt x="7668" y="3407"/>
                    <a:pt x="7668" y="3407"/>
                    <a:pt x="7668" y="3407"/>
                  </a:cubicBezTo>
                  <a:cubicBezTo>
                    <a:pt x="7668" y="3385"/>
                    <a:pt x="7668" y="3385"/>
                    <a:pt x="7668" y="3385"/>
                  </a:cubicBezTo>
                  <a:cubicBezTo>
                    <a:pt x="7178" y="2905"/>
                    <a:pt x="7178" y="2905"/>
                    <a:pt x="7178" y="2905"/>
                  </a:cubicBezTo>
                  <a:cubicBezTo>
                    <a:pt x="7179" y="2902"/>
                    <a:pt x="7180" y="2900"/>
                    <a:pt x="7181" y="2897"/>
                  </a:cubicBezTo>
                  <a:cubicBezTo>
                    <a:pt x="7668" y="2897"/>
                    <a:pt x="7668" y="2897"/>
                    <a:pt x="7668" y="2897"/>
                  </a:cubicBezTo>
                  <a:cubicBezTo>
                    <a:pt x="7668" y="2881"/>
                    <a:pt x="7668" y="2881"/>
                    <a:pt x="7668" y="2881"/>
                  </a:cubicBezTo>
                  <a:cubicBezTo>
                    <a:pt x="7182" y="2881"/>
                    <a:pt x="7182" y="2881"/>
                    <a:pt x="7182" y="2881"/>
                  </a:cubicBezTo>
                  <a:cubicBezTo>
                    <a:pt x="7179" y="2868"/>
                    <a:pt x="7169" y="2858"/>
                    <a:pt x="7156" y="2855"/>
                  </a:cubicBezTo>
                  <a:cubicBezTo>
                    <a:pt x="7156" y="2195"/>
                    <a:pt x="7156" y="2195"/>
                    <a:pt x="7156" y="2195"/>
                  </a:cubicBezTo>
                  <a:cubicBezTo>
                    <a:pt x="7159" y="2195"/>
                    <a:pt x="7161" y="2194"/>
                    <a:pt x="7163" y="2193"/>
                  </a:cubicBezTo>
                  <a:cubicBezTo>
                    <a:pt x="7668" y="2687"/>
                    <a:pt x="7668" y="2687"/>
                    <a:pt x="7668" y="2687"/>
                  </a:cubicBezTo>
                  <a:cubicBezTo>
                    <a:pt x="7668" y="2665"/>
                    <a:pt x="7668" y="2665"/>
                    <a:pt x="7668" y="2665"/>
                  </a:cubicBezTo>
                  <a:cubicBezTo>
                    <a:pt x="7176" y="2183"/>
                    <a:pt x="7176" y="2183"/>
                    <a:pt x="7176" y="2183"/>
                  </a:cubicBezTo>
                  <a:cubicBezTo>
                    <a:pt x="7180" y="2177"/>
                    <a:pt x="7182" y="2170"/>
                    <a:pt x="7182" y="2162"/>
                  </a:cubicBezTo>
                  <a:cubicBezTo>
                    <a:pt x="7182" y="2157"/>
                    <a:pt x="7181" y="2152"/>
                    <a:pt x="7179" y="2148"/>
                  </a:cubicBezTo>
                  <a:cubicBezTo>
                    <a:pt x="7668" y="1665"/>
                    <a:pt x="7668" y="1665"/>
                    <a:pt x="7668" y="1665"/>
                  </a:cubicBezTo>
                  <a:cubicBezTo>
                    <a:pt x="7668" y="1643"/>
                    <a:pt x="7668" y="1643"/>
                    <a:pt x="7668" y="1643"/>
                  </a:cubicBezTo>
                  <a:cubicBezTo>
                    <a:pt x="7169" y="2135"/>
                    <a:pt x="7169" y="2135"/>
                    <a:pt x="7169" y="2135"/>
                  </a:cubicBezTo>
                  <a:cubicBezTo>
                    <a:pt x="7165" y="2133"/>
                    <a:pt x="7161" y="2130"/>
                    <a:pt x="7156" y="2129"/>
                  </a:cubicBezTo>
                  <a:cubicBezTo>
                    <a:pt x="7156" y="1475"/>
                    <a:pt x="7156" y="1475"/>
                    <a:pt x="7156" y="1475"/>
                  </a:cubicBezTo>
                  <a:cubicBezTo>
                    <a:pt x="7170" y="1472"/>
                    <a:pt x="7180" y="1461"/>
                    <a:pt x="7182" y="1447"/>
                  </a:cubicBezTo>
                  <a:cubicBezTo>
                    <a:pt x="7668" y="1447"/>
                    <a:pt x="7668" y="1447"/>
                    <a:pt x="7668" y="1447"/>
                  </a:cubicBezTo>
                  <a:cubicBezTo>
                    <a:pt x="7668" y="1432"/>
                    <a:pt x="7668" y="1432"/>
                    <a:pt x="7668" y="1432"/>
                  </a:cubicBezTo>
                  <a:cubicBezTo>
                    <a:pt x="7181" y="1432"/>
                    <a:pt x="7181" y="1432"/>
                    <a:pt x="7181" y="1432"/>
                  </a:cubicBezTo>
                  <a:cubicBezTo>
                    <a:pt x="7180" y="1429"/>
                    <a:pt x="7179" y="1427"/>
                    <a:pt x="7177" y="1425"/>
                  </a:cubicBezTo>
                  <a:cubicBezTo>
                    <a:pt x="7668" y="941"/>
                    <a:pt x="7668" y="941"/>
                    <a:pt x="7668" y="941"/>
                  </a:cubicBezTo>
                  <a:cubicBezTo>
                    <a:pt x="7668" y="919"/>
                    <a:pt x="7668" y="919"/>
                    <a:pt x="7668" y="919"/>
                  </a:cubicBezTo>
                  <a:cubicBezTo>
                    <a:pt x="7166" y="1414"/>
                    <a:pt x="7166" y="1414"/>
                    <a:pt x="7166" y="1414"/>
                  </a:cubicBezTo>
                  <a:cubicBezTo>
                    <a:pt x="7163" y="1412"/>
                    <a:pt x="7160" y="1410"/>
                    <a:pt x="7156" y="1409"/>
                  </a:cubicBezTo>
                  <a:cubicBezTo>
                    <a:pt x="7156" y="750"/>
                    <a:pt x="7156" y="750"/>
                    <a:pt x="7156" y="750"/>
                  </a:cubicBezTo>
                  <a:cubicBezTo>
                    <a:pt x="7171" y="746"/>
                    <a:pt x="7182" y="733"/>
                    <a:pt x="7182" y="717"/>
                  </a:cubicBezTo>
                  <a:cubicBezTo>
                    <a:pt x="7182" y="701"/>
                    <a:pt x="7171" y="687"/>
                    <a:pt x="7156" y="684"/>
                  </a:cubicBezTo>
                  <a:cubicBezTo>
                    <a:pt x="7156" y="30"/>
                    <a:pt x="7156" y="30"/>
                    <a:pt x="7156" y="30"/>
                  </a:cubicBezTo>
                  <a:cubicBezTo>
                    <a:pt x="7160" y="29"/>
                    <a:pt x="7163" y="28"/>
                    <a:pt x="7167" y="26"/>
                  </a:cubicBezTo>
                  <a:close/>
                  <a:moveTo>
                    <a:pt x="549" y="1414"/>
                  </a:moveTo>
                  <a:cubicBezTo>
                    <a:pt x="546" y="1412"/>
                    <a:pt x="542" y="1410"/>
                    <a:pt x="539" y="1409"/>
                  </a:cubicBezTo>
                  <a:cubicBezTo>
                    <a:pt x="539" y="750"/>
                    <a:pt x="539" y="750"/>
                    <a:pt x="539" y="750"/>
                  </a:cubicBezTo>
                  <a:cubicBezTo>
                    <a:pt x="554" y="746"/>
                    <a:pt x="565" y="733"/>
                    <a:pt x="565" y="717"/>
                  </a:cubicBezTo>
                  <a:cubicBezTo>
                    <a:pt x="565" y="701"/>
                    <a:pt x="554" y="687"/>
                    <a:pt x="539" y="684"/>
                  </a:cubicBezTo>
                  <a:cubicBezTo>
                    <a:pt x="539" y="30"/>
                    <a:pt x="539" y="30"/>
                    <a:pt x="539" y="30"/>
                  </a:cubicBezTo>
                  <a:cubicBezTo>
                    <a:pt x="542" y="29"/>
                    <a:pt x="546" y="28"/>
                    <a:pt x="549" y="26"/>
                  </a:cubicBezTo>
                  <a:cubicBezTo>
                    <a:pt x="1237" y="699"/>
                    <a:pt x="1237" y="699"/>
                    <a:pt x="1237" y="699"/>
                  </a:cubicBezTo>
                  <a:cubicBezTo>
                    <a:pt x="1234" y="705"/>
                    <a:pt x="1232" y="710"/>
                    <a:pt x="1232" y="717"/>
                  </a:cubicBezTo>
                  <a:cubicBezTo>
                    <a:pt x="1232" y="723"/>
                    <a:pt x="1234" y="729"/>
                    <a:pt x="1237" y="734"/>
                  </a:cubicBezTo>
                  <a:lnTo>
                    <a:pt x="549" y="1414"/>
                  </a:lnTo>
                  <a:close/>
                  <a:moveTo>
                    <a:pt x="1237" y="3625"/>
                  </a:moveTo>
                  <a:cubicBezTo>
                    <a:pt x="549" y="4297"/>
                    <a:pt x="549" y="4297"/>
                    <a:pt x="549" y="4297"/>
                  </a:cubicBezTo>
                  <a:cubicBezTo>
                    <a:pt x="546" y="4295"/>
                    <a:pt x="543" y="4293"/>
                    <a:pt x="539" y="4293"/>
                  </a:cubicBezTo>
                  <a:cubicBezTo>
                    <a:pt x="539" y="3641"/>
                    <a:pt x="539" y="3641"/>
                    <a:pt x="539" y="3641"/>
                  </a:cubicBezTo>
                  <a:cubicBezTo>
                    <a:pt x="554" y="3637"/>
                    <a:pt x="565" y="3624"/>
                    <a:pt x="565" y="3608"/>
                  </a:cubicBezTo>
                  <a:cubicBezTo>
                    <a:pt x="565" y="3592"/>
                    <a:pt x="554" y="3578"/>
                    <a:pt x="539" y="3575"/>
                  </a:cubicBezTo>
                  <a:cubicBezTo>
                    <a:pt x="539" y="2921"/>
                    <a:pt x="539" y="2921"/>
                    <a:pt x="539" y="2921"/>
                  </a:cubicBezTo>
                  <a:cubicBezTo>
                    <a:pt x="542" y="2920"/>
                    <a:pt x="546" y="2918"/>
                    <a:pt x="549" y="2916"/>
                  </a:cubicBezTo>
                  <a:cubicBezTo>
                    <a:pt x="1237" y="3590"/>
                    <a:pt x="1237" y="3590"/>
                    <a:pt x="1237" y="3590"/>
                  </a:cubicBezTo>
                  <a:cubicBezTo>
                    <a:pt x="1234" y="3595"/>
                    <a:pt x="1232" y="3601"/>
                    <a:pt x="1232" y="3608"/>
                  </a:cubicBezTo>
                  <a:cubicBezTo>
                    <a:pt x="1232" y="3614"/>
                    <a:pt x="1234" y="3620"/>
                    <a:pt x="1237" y="3625"/>
                  </a:cubicBezTo>
                  <a:close/>
                  <a:moveTo>
                    <a:pt x="1261" y="3574"/>
                  </a:moveTo>
                  <a:cubicBezTo>
                    <a:pt x="1256" y="3575"/>
                    <a:pt x="1252" y="3576"/>
                    <a:pt x="1248" y="3579"/>
                  </a:cubicBezTo>
                  <a:cubicBezTo>
                    <a:pt x="560" y="2905"/>
                    <a:pt x="560" y="2905"/>
                    <a:pt x="560" y="2905"/>
                  </a:cubicBezTo>
                  <a:cubicBezTo>
                    <a:pt x="562" y="2903"/>
                    <a:pt x="563" y="2900"/>
                    <a:pt x="564" y="2897"/>
                  </a:cubicBezTo>
                  <a:cubicBezTo>
                    <a:pt x="1234" y="2897"/>
                    <a:pt x="1234" y="2897"/>
                    <a:pt x="1234" y="2897"/>
                  </a:cubicBezTo>
                  <a:cubicBezTo>
                    <a:pt x="1237" y="2909"/>
                    <a:pt x="1248" y="2919"/>
                    <a:pt x="1261" y="2921"/>
                  </a:cubicBezTo>
                  <a:lnTo>
                    <a:pt x="1261" y="3574"/>
                  </a:lnTo>
                  <a:close/>
                  <a:moveTo>
                    <a:pt x="1261" y="2854"/>
                  </a:moveTo>
                  <a:cubicBezTo>
                    <a:pt x="1247" y="2856"/>
                    <a:pt x="1236" y="2867"/>
                    <a:pt x="1233" y="2881"/>
                  </a:cubicBezTo>
                  <a:cubicBezTo>
                    <a:pt x="564" y="2881"/>
                    <a:pt x="564" y="2881"/>
                    <a:pt x="564" y="2881"/>
                  </a:cubicBezTo>
                  <a:cubicBezTo>
                    <a:pt x="563" y="2877"/>
                    <a:pt x="562" y="2873"/>
                    <a:pt x="560" y="2870"/>
                  </a:cubicBezTo>
                  <a:cubicBezTo>
                    <a:pt x="1251" y="2193"/>
                    <a:pt x="1251" y="2193"/>
                    <a:pt x="1251" y="2193"/>
                  </a:cubicBezTo>
                  <a:cubicBezTo>
                    <a:pt x="1254" y="2194"/>
                    <a:pt x="1258" y="2195"/>
                    <a:pt x="1261" y="2196"/>
                  </a:cubicBezTo>
                  <a:lnTo>
                    <a:pt x="1261" y="2854"/>
                  </a:lnTo>
                  <a:close/>
                  <a:moveTo>
                    <a:pt x="1261" y="2129"/>
                  </a:moveTo>
                  <a:cubicBezTo>
                    <a:pt x="1246" y="2131"/>
                    <a:pt x="1234" y="2143"/>
                    <a:pt x="1232" y="2159"/>
                  </a:cubicBezTo>
                  <a:cubicBezTo>
                    <a:pt x="564" y="2157"/>
                    <a:pt x="564" y="2157"/>
                    <a:pt x="564" y="2157"/>
                  </a:cubicBezTo>
                  <a:cubicBezTo>
                    <a:pt x="564" y="2152"/>
                    <a:pt x="562" y="2148"/>
                    <a:pt x="560" y="2145"/>
                  </a:cubicBezTo>
                  <a:cubicBezTo>
                    <a:pt x="1248" y="1471"/>
                    <a:pt x="1248" y="1471"/>
                    <a:pt x="1248" y="1471"/>
                  </a:cubicBezTo>
                  <a:cubicBezTo>
                    <a:pt x="1252" y="1473"/>
                    <a:pt x="1256" y="1475"/>
                    <a:pt x="1261" y="1476"/>
                  </a:cubicBezTo>
                  <a:lnTo>
                    <a:pt x="1261" y="2129"/>
                  </a:lnTo>
                  <a:close/>
                  <a:moveTo>
                    <a:pt x="1261" y="1409"/>
                  </a:moveTo>
                  <a:cubicBezTo>
                    <a:pt x="1248" y="1411"/>
                    <a:pt x="1238" y="1420"/>
                    <a:pt x="1234" y="1432"/>
                  </a:cubicBezTo>
                  <a:cubicBezTo>
                    <a:pt x="563" y="1432"/>
                    <a:pt x="563" y="1432"/>
                    <a:pt x="563" y="1432"/>
                  </a:cubicBezTo>
                  <a:cubicBezTo>
                    <a:pt x="562" y="1429"/>
                    <a:pt x="561" y="1427"/>
                    <a:pt x="560" y="1425"/>
                  </a:cubicBezTo>
                  <a:cubicBezTo>
                    <a:pt x="1248" y="746"/>
                    <a:pt x="1248" y="746"/>
                    <a:pt x="1248" y="746"/>
                  </a:cubicBezTo>
                  <a:cubicBezTo>
                    <a:pt x="1252" y="748"/>
                    <a:pt x="1256" y="750"/>
                    <a:pt x="1261" y="750"/>
                  </a:cubicBezTo>
                  <a:lnTo>
                    <a:pt x="1261" y="1409"/>
                  </a:lnTo>
                  <a:close/>
                  <a:moveTo>
                    <a:pt x="1277" y="29"/>
                  </a:moveTo>
                  <a:cubicBezTo>
                    <a:pt x="1280" y="28"/>
                    <a:pt x="1282" y="27"/>
                    <a:pt x="1284" y="26"/>
                  </a:cubicBezTo>
                  <a:cubicBezTo>
                    <a:pt x="1972" y="699"/>
                    <a:pt x="1972" y="699"/>
                    <a:pt x="1972" y="699"/>
                  </a:cubicBezTo>
                  <a:cubicBezTo>
                    <a:pt x="1971" y="702"/>
                    <a:pt x="1969" y="706"/>
                    <a:pt x="1969" y="709"/>
                  </a:cubicBezTo>
                  <a:cubicBezTo>
                    <a:pt x="1299" y="709"/>
                    <a:pt x="1299" y="709"/>
                    <a:pt x="1299" y="709"/>
                  </a:cubicBezTo>
                  <a:cubicBezTo>
                    <a:pt x="1296" y="698"/>
                    <a:pt x="1288" y="688"/>
                    <a:pt x="1277" y="685"/>
                  </a:cubicBezTo>
                  <a:lnTo>
                    <a:pt x="1277" y="29"/>
                  </a:lnTo>
                  <a:close/>
                  <a:moveTo>
                    <a:pt x="1277" y="749"/>
                  </a:moveTo>
                  <a:cubicBezTo>
                    <a:pt x="1279" y="748"/>
                    <a:pt x="1282" y="747"/>
                    <a:pt x="1284" y="746"/>
                  </a:cubicBezTo>
                  <a:cubicBezTo>
                    <a:pt x="1973" y="1424"/>
                    <a:pt x="1973" y="1424"/>
                    <a:pt x="1973" y="1424"/>
                  </a:cubicBezTo>
                  <a:cubicBezTo>
                    <a:pt x="1971" y="1427"/>
                    <a:pt x="1970" y="1429"/>
                    <a:pt x="1969" y="1432"/>
                  </a:cubicBezTo>
                  <a:cubicBezTo>
                    <a:pt x="1298" y="1432"/>
                    <a:pt x="1298" y="1432"/>
                    <a:pt x="1298" y="1432"/>
                  </a:cubicBezTo>
                  <a:cubicBezTo>
                    <a:pt x="1295" y="1421"/>
                    <a:pt x="1287" y="1413"/>
                    <a:pt x="1277" y="1410"/>
                  </a:cubicBezTo>
                  <a:lnTo>
                    <a:pt x="1277" y="749"/>
                  </a:lnTo>
                  <a:close/>
                  <a:moveTo>
                    <a:pt x="1277" y="1474"/>
                  </a:moveTo>
                  <a:cubicBezTo>
                    <a:pt x="1289" y="1471"/>
                    <a:pt x="1298" y="1460"/>
                    <a:pt x="1300" y="1447"/>
                  </a:cubicBezTo>
                  <a:cubicBezTo>
                    <a:pt x="1968" y="1447"/>
                    <a:pt x="1968" y="1447"/>
                    <a:pt x="1968" y="1447"/>
                  </a:cubicBezTo>
                  <a:cubicBezTo>
                    <a:pt x="1969" y="1452"/>
                    <a:pt x="1970" y="1456"/>
                    <a:pt x="1972" y="1459"/>
                  </a:cubicBezTo>
                  <a:cubicBezTo>
                    <a:pt x="1287" y="2135"/>
                    <a:pt x="1287" y="2135"/>
                    <a:pt x="1287" y="2135"/>
                  </a:cubicBezTo>
                  <a:cubicBezTo>
                    <a:pt x="1284" y="2133"/>
                    <a:pt x="1281" y="2131"/>
                    <a:pt x="1277" y="2130"/>
                  </a:cubicBezTo>
                  <a:lnTo>
                    <a:pt x="1277" y="1474"/>
                  </a:lnTo>
                  <a:close/>
                  <a:moveTo>
                    <a:pt x="1277" y="2194"/>
                  </a:moveTo>
                  <a:cubicBezTo>
                    <a:pt x="1278" y="2194"/>
                    <a:pt x="1280" y="2193"/>
                    <a:pt x="1281" y="2193"/>
                  </a:cubicBezTo>
                  <a:cubicBezTo>
                    <a:pt x="1973" y="2870"/>
                    <a:pt x="1973" y="2870"/>
                    <a:pt x="1973" y="2870"/>
                  </a:cubicBezTo>
                  <a:cubicBezTo>
                    <a:pt x="1971" y="2873"/>
                    <a:pt x="1969" y="2877"/>
                    <a:pt x="1968" y="2881"/>
                  </a:cubicBezTo>
                  <a:cubicBezTo>
                    <a:pt x="1300" y="2881"/>
                    <a:pt x="1300" y="2881"/>
                    <a:pt x="1300" y="2881"/>
                  </a:cubicBezTo>
                  <a:cubicBezTo>
                    <a:pt x="1297" y="2869"/>
                    <a:pt x="1288" y="2859"/>
                    <a:pt x="1277" y="2855"/>
                  </a:cubicBezTo>
                  <a:lnTo>
                    <a:pt x="1277" y="2194"/>
                  </a:lnTo>
                  <a:close/>
                  <a:moveTo>
                    <a:pt x="1972" y="3625"/>
                  </a:moveTo>
                  <a:cubicBezTo>
                    <a:pt x="1284" y="4297"/>
                    <a:pt x="1284" y="4297"/>
                    <a:pt x="1284" y="4297"/>
                  </a:cubicBezTo>
                  <a:cubicBezTo>
                    <a:pt x="1282" y="4295"/>
                    <a:pt x="1280" y="4294"/>
                    <a:pt x="1277" y="4293"/>
                  </a:cubicBezTo>
                  <a:cubicBezTo>
                    <a:pt x="1277" y="3640"/>
                    <a:pt x="1277" y="3640"/>
                    <a:pt x="1277" y="3640"/>
                  </a:cubicBezTo>
                  <a:cubicBezTo>
                    <a:pt x="1290" y="3635"/>
                    <a:pt x="1300" y="3623"/>
                    <a:pt x="1300" y="3608"/>
                  </a:cubicBezTo>
                  <a:cubicBezTo>
                    <a:pt x="1300" y="3593"/>
                    <a:pt x="1290" y="3580"/>
                    <a:pt x="1277" y="3575"/>
                  </a:cubicBezTo>
                  <a:cubicBezTo>
                    <a:pt x="1277" y="2920"/>
                    <a:pt x="1277" y="2920"/>
                    <a:pt x="1277" y="2920"/>
                  </a:cubicBezTo>
                  <a:cubicBezTo>
                    <a:pt x="1279" y="2919"/>
                    <a:pt x="1282" y="2918"/>
                    <a:pt x="1284" y="2916"/>
                  </a:cubicBezTo>
                  <a:cubicBezTo>
                    <a:pt x="1972" y="3590"/>
                    <a:pt x="1972" y="3590"/>
                    <a:pt x="1972" y="3590"/>
                  </a:cubicBezTo>
                  <a:cubicBezTo>
                    <a:pt x="1969" y="3595"/>
                    <a:pt x="1968" y="3601"/>
                    <a:pt x="1968" y="3608"/>
                  </a:cubicBezTo>
                  <a:cubicBezTo>
                    <a:pt x="1968" y="3614"/>
                    <a:pt x="1969" y="3620"/>
                    <a:pt x="1972" y="3625"/>
                  </a:cubicBezTo>
                  <a:close/>
                  <a:moveTo>
                    <a:pt x="1994" y="3575"/>
                  </a:moveTo>
                  <a:cubicBezTo>
                    <a:pt x="1990" y="3575"/>
                    <a:pt x="1987" y="3577"/>
                    <a:pt x="1983" y="3579"/>
                  </a:cubicBezTo>
                  <a:cubicBezTo>
                    <a:pt x="1295" y="2905"/>
                    <a:pt x="1295" y="2905"/>
                    <a:pt x="1295" y="2905"/>
                  </a:cubicBezTo>
                  <a:cubicBezTo>
                    <a:pt x="1297" y="2903"/>
                    <a:pt x="1298" y="2900"/>
                    <a:pt x="1299" y="2897"/>
                  </a:cubicBezTo>
                  <a:cubicBezTo>
                    <a:pt x="1969" y="2897"/>
                    <a:pt x="1969" y="2897"/>
                    <a:pt x="1969" y="2897"/>
                  </a:cubicBezTo>
                  <a:cubicBezTo>
                    <a:pt x="1972" y="2909"/>
                    <a:pt x="1982" y="2918"/>
                    <a:pt x="1994" y="2921"/>
                  </a:cubicBezTo>
                  <a:lnTo>
                    <a:pt x="1994" y="3575"/>
                  </a:lnTo>
                  <a:close/>
                  <a:moveTo>
                    <a:pt x="1994" y="2129"/>
                  </a:moveTo>
                  <a:cubicBezTo>
                    <a:pt x="1979" y="2133"/>
                    <a:pt x="1968" y="2146"/>
                    <a:pt x="1968" y="2162"/>
                  </a:cubicBezTo>
                  <a:cubicBezTo>
                    <a:pt x="1968" y="2178"/>
                    <a:pt x="1979" y="2192"/>
                    <a:pt x="1994" y="2195"/>
                  </a:cubicBezTo>
                  <a:cubicBezTo>
                    <a:pt x="1994" y="2855"/>
                    <a:pt x="1994" y="2855"/>
                    <a:pt x="1994" y="2855"/>
                  </a:cubicBezTo>
                  <a:cubicBezTo>
                    <a:pt x="1990" y="2855"/>
                    <a:pt x="1987" y="2857"/>
                    <a:pt x="1984" y="2859"/>
                  </a:cubicBezTo>
                  <a:cubicBezTo>
                    <a:pt x="1293" y="2183"/>
                    <a:pt x="1293" y="2183"/>
                    <a:pt x="1293" y="2183"/>
                  </a:cubicBezTo>
                  <a:cubicBezTo>
                    <a:pt x="1298" y="2177"/>
                    <a:pt x="1300" y="2170"/>
                    <a:pt x="1300" y="2162"/>
                  </a:cubicBezTo>
                  <a:cubicBezTo>
                    <a:pt x="1300" y="2157"/>
                    <a:pt x="1299" y="2152"/>
                    <a:pt x="1297" y="2148"/>
                  </a:cubicBezTo>
                  <a:cubicBezTo>
                    <a:pt x="1983" y="1471"/>
                    <a:pt x="1983" y="1471"/>
                    <a:pt x="1983" y="1471"/>
                  </a:cubicBezTo>
                  <a:cubicBezTo>
                    <a:pt x="1986" y="1473"/>
                    <a:pt x="1990" y="1474"/>
                    <a:pt x="1994" y="1475"/>
                  </a:cubicBezTo>
                  <a:lnTo>
                    <a:pt x="1994" y="2129"/>
                  </a:lnTo>
                  <a:close/>
                  <a:moveTo>
                    <a:pt x="1984" y="1413"/>
                  </a:moveTo>
                  <a:cubicBezTo>
                    <a:pt x="1295" y="734"/>
                    <a:pt x="1295" y="734"/>
                    <a:pt x="1295" y="734"/>
                  </a:cubicBezTo>
                  <a:cubicBezTo>
                    <a:pt x="1297" y="731"/>
                    <a:pt x="1298" y="728"/>
                    <a:pt x="1299" y="725"/>
                  </a:cubicBezTo>
                  <a:cubicBezTo>
                    <a:pt x="1969" y="725"/>
                    <a:pt x="1969" y="725"/>
                    <a:pt x="1969" y="725"/>
                  </a:cubicBezTo>
                  <a:cubicBezTo>
                    <a:pt x="1972" y="740"/>
                    <a:pt x="1985" y="751"/>
                    <a:pt x="2002" y="751"/>
                  </a:cubicBezTo>
                  <a:cubicBezTo>
                    <a:pt x="2018" y="751"/>
                    <a:pt x="2031" y="740"/>
                    <a:pt x="2034" y="725"/>
                  </a:cubicBezTo>
                  <a:cubicBezTo>
                    <a:pt x="2704" y="725"/>
                    <a:pt x="2704" y="725"/>
                    <a:pt x="2704" y="725"/>
                  </a:cubicBezTo>
                  <a:cubicBezTo>
                    <a:pt x="2705" y="728"/>
                    <a:pt x="2706" y="731"/>
                    <a:pt x="2708" y="734"/>
                  </a:cubicBezTo>
                  <a:cubicBezTo>
                    <a:pt x="2019" y="1413"/>
                    <a:pt x="2019" y="1413"/>
                    <a:pt x="2019" y="1413"/>
                  </a:cubicBezTo>
                  <a:cubicBezTo>
                    <a:pt x="2014" y="1410"/>
                    <a:pt x="2008" y="1408"/>
                    <a:pt x="2002" y="1408"/>
                  </a:cubicBezTo>
                  <a:cubicBezTo>
                    <a:pt x="1995" y="1408"/>
                    <a:pt x="1989" y="1410"/>
                    <a:pt x="1984" y="1413"/>
                  </a:cubicBezTo>
                  <a:close/>
                  <a:moveTo>
                    <a:pt x="2009" y="2129"/>
                  </a:moveTo>
                  <a:cubicBezTo>
                    <a:pt x="2009" y="1475"/>
                    <a:pt x="2009" y="1475"/>
                    <a:pt x="2009" y="1475"/>
                  </a:cubicBezTo>
                  <a:cubicBezTo>
                    <a:pt x="2023" y="1472"/>
                    <a:pt x="2033" y="1461"/>
                    <a:pt x="2035" y="1447"/>
                  </a:cubicBezTo>
                  <a:cubicBezTo>
                    <a:pt x="2703" y="1447"/>
                    <a:pt x="2703" y="1447"/>
                    <a:pt x="2703" y="1447"/>
                  </a:cubicBezTo>
                  <a:cubicBezTo>
                    <a:pt x="2704" y="1452"/>
                    <a:pt x="2705" y="1456"/>
                    <a:pt x="2708" y="1459"/>
                  </a:cubicBezTo>
                  <a:cubicBezTo>
                    <a:pt x="2022" y="2135"/>
                    <a:pt x="2022" y="2135"/>
                    <a:pt x="2022" y="2135"/>
                  </a:cubicBezTo>
                  <a:cubicBezTo>
                    <a:pt x="2019" y="2133"/>
                    <a:pt x="2014" y="2130"/>
                    <a:pt x="2009" y="2129"/>
                  </a:cubicBezTo>
                  <a:close/>
                  <a:moveTo>
                    <a:pt x="2708" y="2870"/>
                  </a:moveTo>
                  <a:cubicBezTo>
                    <a:pt x="2706" y="2873"/>
                    <a:pt x="2704" y="2877"/>
                    <a:pt x="2704" y="2881"/>
                  </a:cubicBezTo>
                  <a:cubicBezTo>
                    <a:pt x="2035" y="2881"/>
                    <a:pt x="2035" y="2881"/>
                    <a:pt x="2035" y="2881"/>
                  </a:cubicBezTo>
                  <a:cubicBezTo>
                    <a:pt x="2032" y="2868"/>
                    <a:pt x="2022" y="2858"/>
                    <a:pt x="2009" y="2855"/>
                  </a:cubicBezTo>
                  <a:cubicBezTo>
                    <a:pt x="2009" y="2195"/>
                    <a:pt x="2009" y="2195"/>
                    <a:pt x="2009" y="2195"/>
                  </a:cubicBezTo>
                  <a:cubicBezTo>
                    <a:pt x="2012" y="2195"/>
                    <a:pt x="2014" y="2194"/>
                    <a:pt x="2016" y="2193"/>
                  </a:cubicBezTo>
                  <a:lnTo>
                    <a:pt x="2708" y="2870"/>
                  </a:lnTo>
                  <a:close/>
                  <a:moveTo>
                    <a:pt x="2708" y="3625"/>
                  </a:moveTo>
                  <a:cubicBezTo>
                    <a:pt x="2020" y="4297"/>
                    <a:pt x="2020" y="4297"/>
                    <a:pt x="2020" y="4297"/>
                  </a:cubicBezTo>
                  <a:cubicBezTo>
                    <a:pt x="2017" y="4295"/>
                    <a:pt x="2013" y="4293"/>
                    <a:pt x="2009" y="4293"/>
                  </a:cubicBezTo>
                  <a:cubicBezTo>
                    <a:pt x="2009" y="3641"/>
                    <a:pt x="2009" y="3641"/>
                    <a:pt x="2009" y="3641"/>
                  </a:cubicBezTo>
                  <a:cubicBezTo>
                    <a:pt x="2024" y="3637"/>
                    <a:pt x="2035" y="3624"/>
                    <a:pt x="2035" y="3608"/>
                  </a:cubicBezTo>
                  <a:cubicBezTo>
                    <a:pt x="2035" y="3592"/>
                    <a:pt x="2024" y="3578"/>
                    <a:pt x="2009" y="3575"/>
                  </a:cubicBezTo>
                  <a:cubicBezTo>
                    <a:pt x="2009" y="2921"/>
                    <a:pt x="2009" y="2921"/>
                    <a:pt x="2009" y="2921"/>
                  </a:cubicBezTo>
                  <a:cubicBezTo>
                    <a:pt x="2013" y="2920"/>
                    <a:pt x="2016" y="2918"/>
                    <a:pt x="2020" y="2916"/>
                  </a:cubicBezTo>
                  <a:cubicBezTo>
                    <a:pt x="2708" y="3590"/>
                    <a:pt x="2708" y="3590"/>
                    <a:pt x="2708" y="3590"/>
                  </a:cubicBezTo>
                  <a:cubicBezTo>
                    <a:pt x="2705" y="3595"/>
                    <a:pt x="2703" y="3601"/>
                    <a:pt x="2703" y="3608"/>
                  </a:cubicBezTo>
                  <a:cubicBezTo>
                    <a:pt x="2703" y="3614"/>
                    <a:pt x="2705" y="3620"/>
                    <a:pt x="2708" y="3625"/>
                  </a:cubicBezTo>
                  <a:close/>
                  <a:moveTo>
                    <a:pt x="2729" y="3575"/>
                  </a:moveTo>
                  <a:cubicBezTo>
                    <a:pt x="2725" y="3575"/>
                    <a:pt x="2722" y="3577"/>
                    <a:pt x="2719" y="3579"/>
                  </a:cubicBezTo>
                  <a:cubicBezTo>
                    <a:pt x="2031" y="2905"/>
                    <a:pt x="2031" y="2905"/>
                    <a:pt x="2031" y="2905"/>
                  </a:cubicBezTo>
                  <a:cubicBezTo>
                    <a:pt x="2032" y="2903"/>
                    <a:pt x="2033" y="2900"/>
                    <a:pt x="2034" y="2897"/>
                  </a:cubicBezTo>
                  <a:cubicBezTo>
                    <a:pt x="2704" y="2897"/>
                    <a:pt x="2704" y="2897"/>
                    <a:pt x="2704" y="2897"/>
                  </a:cubicBezTo>
                  <a:cubicBezTo>
                    <a:pt x="2707" y="2909"/>
                    <a:pt x="2717" y="2918"/>
                    <a:pt x="2729" y="2921"/>
                  </a:cubicBezTo>
                  <a:lnTo>
                    <a:pt x="2729" y="3575"/>
                  </a:lnTo>
                  <a:close/>
                  <a:moveTo>
                    <a:pt x="2729" y="2129"/>
                  </a:moveTo>
                  <a:cubicBezTo>
                    <a:pt x="2714" y="2133"/>
                    <a:pt x="2703" y="2146"/>
                    <a:pt x="2703" y="2162"/>
                  </a:cubicBezTo>
                  <a:cubicBezTo>
                    <a:pt x="2703" y="2178"/>
                    <a:pt x="2714" y="2192"/>
                    <a:pt x="2729" y="2195"/>
                  </a:cubicBezTo>
                  <a:cubicBezTo>
                    <a:pt x="2729" y="2855"/>
                    <a:pt x="2729" y="2855"/>
                    <a:pt x="2729" y="2855"/>
                  </a:cubicBezTo>
                  <a:cubicBezTo>
                    <a:pt x="2725" y="2855"/>
                    <a:pt x="2722" y="2857"/>
                    <a:pt x="2719" y="2859"/>
                  </a:cubicBezTo>
                  <a:cubicBezTo>
                    <a:pt x="2029" y="2183"/>
                    <a:pt x="2029" y="2183"/>
                    <a:pt x="2029" y="2183"/>
                  </a:cubicBezTo>
                  <a:cubicBezTo>
                    <a:pt x="2033" y="2177"/>
                    <a:pt x="2035" y="2170"/>
                    <a:pt x="2035" y="2162"/>
                  </a:cubicBezTo>
                  <a:cubicBezTo>
                    <a:pt x="2035" y="2157"/>
                    <a:pt x="2034" y="2152"/>
                    <a:pt x="2032" y="2148"/>
                  </a:cubicBezTo>
                  <a:cubicBezTo>
                    <a:pt x="2718" y="1471"/>
                    <a:pt x="2718" y="1471"/>
                    <a:pt x="2718" y="1471"/>
                  </a:cubicBezTo>
                  <a:cubicBezTo>
                    <a:pt x="2722" y="1473"/>
                    <a:pt x="2725" y="1474"/>
                    <a:pt x="2729" y="1475"/>
                  </a:cubicBezTo>
                  <a:lnTo>
                    <a:pt x="2729" y="2129"/>
                  </a:lnTo>
                  <a:close/>
                  <a:moveTo>
                    <a:pt x="2729" y="1409"/>
                  </a:moveTo>
                  <a:cubicBezTo>
                    <a:pt x="2717" y="1412"/>
                    <a:pt x="2708" y="1421"/>
                    <a:pt x="2705" y="1432"/>
                  </a:cubicBezTo>
                  <a:cubicBezTo>
                    <a:pt x="2034" y="1432"/>
                    <a:pt x="2034" y="1432"/>
                    <a:pt x="2034" y="1432"/>
                  </a:cubicBezTo>
                  <a:cubicBezTo>
                    <a:pt x="2033" y="1429"/>
                    <a:pt x="2032" y="1427"/>
                    <a:pt x="2030" y="1424"/>
                  </a:cubicBezTo>
                  <a:cubicBezTo>
                    <a:pt x="2719" y="746"/>
                    <a:pt x="2719" y="746"/>
                    <a:pt x="2719" y="746"/>
                  </a:cubicBezTo>
                  <a:cubicBezTo>
                    <a:pt x="2722" y="748"/>
                    <a:pt x="2725" y="749"/>
                    <a:pt x="2729" y="750"/>
                  </a:cubicBezTo>
                  <a:lnTo>
                    <a:pt x="2729" y="1409"/>
                  </a:lnTo>
                  <a:close/>
                  <a:moveTo>
                    <a:pt x="2729" y="684"/>
                  </a:moveTo>
                  <a:cubicBezTo>
                    <a:pt x="2717" y="687"/>
                    <a:pt x="2707" y="697"/>
                    <a:pt x="2704" y="709"/>
                  </a:cubicBezTo>
                  <a:cubicBezTo>
                    <a:pt x="2034" y="709"/>
                    <a:pt x="2034" y="709"/>
                    <a:pt x="2034" y="709"/>
                  </a:cubicBezTo>
                  <a:cubicBezTo>
                    <a:pt x="2034" y="706"/>
                    <a:pt x="2032" y="702"/>
                    <a:pt x="2031" y="699"/>
                  </a:cubicBezTo>
                  <a:cubicBezTo>
                    <a:pt x="2719" y="26"/>
                    <a:pt x="2719" y="26"/>
                    <a:pt x="2719" y="26"/>
                  </a:cubicBezTo>
                  <a:cubicBezTo>
                    <a:pt x="2722" y="28"/>
                    <a:pt x="2725" y="29"/>
                    <a:pt x="2729" y="30"/>
                  </a:cubicBezTo>
                  <a:lnTo>
                    <a:pt x="2729" y="684"/>
                  </a:lnTo>
                  <a:close/>
                  <a:moveTo>
                    <a:pt x="3480" y="750"/>
                  </a:moveTo>
                  <a:cubicBezTo>
                    <a:pt x="3495" y="746"/>
                    <a:pt x="3506" y="733"/>
                    <a:pt x="3506" y="717"/>
                  </a:cubicBezTo>
                  <a:cubicBezTo>
                    <a:pt x="3506" y="701"/>
                    <a:pt x="3495" y="687"/>
                    <a:pt x="3480" y="684"/>
                  </a:cubicBezTo>
                  <a:cubicBezTo>
                    <a:pt x="3480" y="30"/>
                    <a:pt x="3480" y="30"/>
                    <a:pt x="3480" y="30"/>
                  </a:cubicBezTo>
                  <a:cubicBezTo>
                    <a:pt x="3484" y="29"/>
                    <a:pt x="3487" y="28"/>
                    <a:pt x="3490" y="26"/>
                  </a:cubicBezTo>
                  <a:cubicBezTo>
                    <a:pt x="4178" y="699"/>
                    <a:pt x="4178" y="699"/>
                    <a:pt x="4178" y="699"/>
                  </a:cubicBezTo>
                  <a:cubicBezTo>
                    <a:pt x="4175" y="705"/>
                    <a:pt x="4173" y="710"/>
                    <a:pt x="4173" y="717"/>
                  </a:cubicBezTo>
                  <a:cubicBezTo>
                    <a:pt x="4173" y="723"/>
                    <a:pt x="4175" y="729"/>
                    <a:pt x="4178" y="734"/>
                  </a:cubicBezTo>
                  <a:cubicBezTo>
                    <a:pt x="3490" y="1414"/>
                    <a:pt x="3490" y="1414"/>
                    <a:pt x="3490" y="1414"/>
                  </a:cubicBezTo>
                  <a:cubicBezTo>
                    <a:pt x="3487" y="1412"/>
                    <a:pt x="3484" y="1410"/>
                    <a:pt x="3480" y="1409"/>
                  </a:cubicBezTo>
                  <a:lnTo>
                    <a:pt x="3480" y="750"/>
                  </a:lnTo>
                  <a:close/>
                  <a:moveTo>
                    <a:pt x="3480" y="1475"/>
                  </a:moveTo>
                  <a:cubicBezTo>
                    <a:pt x="3493" y="1472"/>
                    <a:pt x="3503" y="1461"/>
                    <a:pt x="3506" y="1447"/>
                  </a:cubicBezTo>
                  <a:cubicBezTo>
                    <a:pt x="4174" y="1447"/>
                    <a:pt x="4174" y="1447"/>
                    <a:pt x="4174" y="1447"/>
                  </a:cubicBezTo>
                  <a:cubicBezTo>
                    <a:pt x="4175" y="1452"/>
                    <a:pt x="4176" y="1456"/>
                    <a:pt x="4178" y="1459"/>
                  </a:cubicBezTo>
                  <a:cubicBezTo>
                    <a:pt x="3493" y="2135"/>
                    <a:pt x="3493" y="2135"/>
                    <a:pt x="3493" y="2135"/>
                  </a:cubicBezTo>
                  <a:cubicBezTo>
                    <a:pt x="3489" y="2133"/>
                    <a:pt x="3485" y="2130"/>
                    <a:pt x="3480" y="2129"/>
                  </a:cubicBezTo>
                  <a:lnTo>
                    <a:pt x="3480" y="1475"/>
                  </a:lnTo>
                  <a:close/>
                  <a:moveTo>
                    <a:pt x="3480" y="2195"/>
                  </a:moveTo>
                  <a:cubicBezTo>
                    <a:pt x="3482" y="2195"/>
                    <a:pt x="3485" y="2194"/>
                    <a:pt x="3487" y="2193"/>
                  </a:cubicBezTo>
                  <a:cubicBezTo>
                    <a:pt x="4179" y="2870"/>
                    <a:pt x="4179" y="2870"/>
                    <a:pt x="4179" y="2870"/>
                  </a:cubicBezTo>
                  <a:cubicBezTo>
                    <a:pt x="4176" y="2873"/>
                    <a:pt x="4175" y="2877"/>
                    <a:pt x="4174" y="2881"/>
                  </a:cubicBezTo>
                  <a:cubicBezTo>
                    <a:pt x="3505" y="2881"/>
                    <a:pt x="3505" y="2881"/>
                    <a:pt x="3505" y="2881"/>
                  </a:cubicBezTo>
                  <a:cubicBezTo>
                    <a:pt x="3503" y="2868"/>
                    <a:pt x="3493" y="2858"/>
                    <a:pt x="3480" y="2855"/>
                  </a:cubicBezTo>
                  <a:lnTo>
                    <a:pt x="3480" y="2195"/>
                  </a:lnTo>
                  <a:close/>
                  <a:moveTo>
                    <a:pt x="3472" y="2922"/>
                  </a:moveTo>
                  <a:cubicBezTo>
                    <a:pt x="3488" y="2922"/>
                    <a:pt x="3501" y="2911"/>
                    <a:pt x="3505" y="2897"/>
                  </a:cubicBezTo>
                  <a:cubicBezTo>
                    <a:pt x="4175" y="2897"/>
                    <a:pt x="4175" y="2897"/>
                    <a:pt x="4175" y="2897"/>
                  </a:cubicBezTo>
                  <a:cubicBezTo>
                    <a:pt x="4176" y="2900"/>
                    <a:pt x="4177" y="2902"/>
                    <a:pt x="4178" y="2905"/>
                  </a:cubicBezTo>
                  <a:cubicBezTo>
                    <a:pt x="3490" y="3579"/>
                    <a:pt x="3490" y="3579"/>
                    <a:pt x="3490" y="3579"/>
                  </a:cubicBezTo>
                  <a:cubicBezTo>
                    <a:pt x="3485" y="3576"/>
                    <a:pt x="3479" y="3574"/>
                    <a:pt x="3472" y="3574"/>
                  </a:cubicBezTo>
                  <a:cubicBezTo>
                    <a:pt x="3465" y="3574"/>
                    <a:pt x="3459" y="3576"/>
                    <a:pt x="3454" y="3579"/>
                  </a:cubicBezTo>
                  <a:cubicBezTo>
                    <a:pt x="2766" y="2905"/>
                    <a:pt x="2766" y="2905"/>
                    <a:pt x="2766" y="2905"/>
                  </a:cubicBezTo>
                  <a:cubicBezTo>
                    <a:pt x="2768" y="2902"/>
                    <a:pt x="2769" y="2900"/>
                    <a:pt x="2769" y="2897"/>
                  </a:cubicBezTo>
                  <a:cubicBezTo>
                    <a:pt x="3439" y="2897"/>
                    <a:pt x="3439" y="2897"/>
                    <a:pt x="3439" y="2897"/>
                  </a:cubicBezTo>
                  <a:cubicBezTo>
                    <a:pt x="3443" y="2911"/>
                    <a:pt x="3457" y="2922"/>
                    <a:pt x="3472" y="2922"/>
                  </a:cubicBezTo>
                  <a:close/>
                  <a:moveTo>
                    <a:pt x="2767" y="2148"/>
                  </a:moveTo>
                  <a:cubicBezTo>
                    <a:pt x="3454" y="1471"/>
                    <a:pt x="3454" y="1471"/>
                    <a:pt x="3454" y="1471"/>
                  </a:cubicBezTo>
                  <a:cubicBezTo>
                    <a:pt x="3457" y="1473"/>
                    <a:pt x="3460" y="1474"/>
                    <a:pt x="3464" y="1475"/>
                  </a:cubicBezTo>
                  <a:cubicBezTo>
                    <a:pt x="3464" y="2129"/>
                    <a:pt x="3464" y="2129"/>
                    <a:pt x="3464" y="2129"/>
                  </a:cubicBezTo>
                  <a:cubicBezTo>
                    <a:pt x="3449" y="2133"/>
                    <a:pt x="3438" y="2146"/>
                    <a:pt x="3438" y="2162"/>
                  </a:cubicBezTo>
                  <a:cubicBezTo>
                    <a:pt x="3438" y="2178"/>
                    <a:pt x="3449" y="2192"/>
                    <a:pt x="3464" y="2195"/>
                  </a:cubicBezTo>
                  <a:cubicBezTo>
                    <a:pt x="3464" y="2855"/>
                    <a:pt x="3464" y="2855"/>
                    <a:pt x="3464" y="2855"/>
                  </a:cubicBezTo>
                  <a:cubicBezTo>
                    <a:pt x="3461" y="2855"/>
                    <a:pt x="3457" y="2857"/>
                    <a:pt x="3454" y="2859"/>
                  </a:cubicBezTo>
                  <a:cubicBezTo>
                    <a:pt x="2764" y="2183"/>
                    <a:pt x="2764" y="2183"/>
                    <a:pt x="2764" y="2183"/>
                  </a:cubicBezTo>
                  <a:cubicBezTo>
                    <a:pt x="2768" y="2177"/>
                    <a:pt x="2771" y="2170"/>
                    <a:pt x="2771" y="2162"/>
                  </a:cubicBezTo>
                  <a:cubicBezTo>
                    <a:pt x="2771" y="2157"/>
                    <a:pt x="2770" y="2152"/>
                    <a:pt x="2767" y="2148"/>
                  </a:cubicBezTo>
                  <a:close/>
                  <a:moveTo>
                    <a:pt x="3454" y="746"/>
                  </a:moveTo>
                  <a:cubicBezTo>
                    <a:pt x="3457" y="748"/>
                    <a:pt x="3461" y="749"/>
                    <a:pt x="3464" y="750"/>
                  </a:cubicBezTo>
                  <a:cubicBezTo>
                    <a:pt x="3464" y="1409"/>
                    <a:pt x="3464" y="1409"/>
                    <a:pt x="3464" y="1409"/>
                  </a:cubicBezTo>
                  <a:cubicBezTo>
                    <a:pt x="3453" y="1412"/>
                    <a:pt x="3443" y="1421"/>
                    <a:pt x="3440" y="1432"/>
                  </a:cubicBezTo>
                  <a:cubicBezTo>
                    <a:pt x="2769" y="1432"/>
                    <a:pt x="2769" y="1432"/>
                    <a:pt x="2769" y="1432"/>
                  </a:cubicBezTo>
                  <a:cubicBezTo>
                    <a:pt x="2768" y="1429"/>
                    <a:pt x="2767" y="1427"/>
                    <a:pt x="2766" y="1425"/>
                  </a:cubicBezTo>
                  <a:lnTo>
                    <a:pt x="3454" y="746"/>
                  </a:lnTo>
                  <a:close/>
                  <a:moveTo>
                    <a:pt x="2745" y="750"/>
                  </a:moveTo>
                  <a:cubicBezTo>
                    <a:pt x="2760" y="746"/>
                    <a:pt x="2771" y="733"/>
                    <a:pt x="2771" y="717"/>
                  </a:cubicBezTo>
                  <a:cubicBezTo>
                    <a:pt x="2771" y="701"/>
                    <a:pt x="2760" y="687"/>
                    <a:pt x="2745" y="684"/>
                  </a:cubicBezTo>
                  <a:cubicBezTo>
                    <a:pt x="2745" y="30"/>
                    <a:pt x="2745" y="30"/>
                    <a:pt x="2745" y="30"/>
                  </a:cubicBezTo>
                  <a:cubicBezTo>
                    <a:pt x="2748" y="29"/>
                    <a:pt x="2752" y="28"/>
                    <a:pt x="2755" y="26"/>
                  </a:cubicBezTo>
                  <a:cubicBezTo>
                    <a:pt x="3443" y="699"/>
                    <a:pt x="3443" y="699"/>
                    <a:pt x="3443" y="699"/>
                  </a:cubicBezTo>
                  <a:cubicBezTo>
                    <a:pt x="3440" y="705"/>
                    <a:pt x="3438" y="710"/>
                    <a:pt x="3438" y="717"/>
                  </a:cubicBezTo>
                  <a:cubicBezTo>
                    <a:pt x="3438" y="723"/>
                    <a:pt x="3440" y="729"/>
                    <a:pt x="3443" y="734"/>
                  </a:cubicBezTo>
                  <a:cubicBezTo>
                    <a:pt x="2755" y="1414"/>
                    <a:pt x="2755" y="1414"/>
                    <a:pt x="2755" y="1414"/>
                  </a:cubicBezTo>
                  <a:cubicBezTo>
                    <a:pt x="2752" y="1412"/>
                    <a:pt x="2748" y="1410"/>
                    <a:pt x="2745" y="1409"/>
                  </a:cubicBezTo>
                  <a:lnTo>
                    <a:pt x="2745" y="750"/>
                  </a:lnTo>
                  <a:close/>
                  <a:moveTo>
                    <a:pt x="2745" y="1475"/>
                  </a:moveTo>
                  <a:cubicBezTo>
                    <a:pt x="2758" y="1472"/>
                    <a:pt x="2768" y="1461"/>
                    <a:pt x="2770" y="1447"/>
                  </a:cubicBezTo>
                  <a:cubicBezTo>
                    <a:pt x="3439" y="1447"/>
                    <a:pt x="3439" y="1447"/>
                    <a:pt x="3439" y="1447"/>
                  </a:cubicBezTo>
                  <a:cubicBezTo>
                    <a:pt x="3439" y="1452"/>
                    <a:pt x="3441" y="1456"/>
                    <a:pt x="3443" y="1459"/>
                  </a:cubicBezTo>
                  <a:cubicBezTo>
                    <a:pt x="2758" y="2135"/>
                    <a:pt x="2758" y="2135"/>
                    <a:pt x="2758" y="2135"/>
                  </a:cubicBezTo>
                  <a:cubicBezTo>
                    <a:pt x="2754" y="2133"/>
                    <a:pt x="2749" y="2130"/>
                    <a:pt x="2745" y="2129"/>
                  </a:cubicBezTo>
                  <a:lnTo>
                    <a:pt x="2745" y="1475"/>
                  </a:lnTo>
                  <a:close/>
                  <a:moveTo>
                    <a:pt x="2745" y="2195"/>
                  </a:moveTo>
                  <a:cubicBezTo>
                    <a:pt x="2747" y="2195"/>
                    <a:pt x="2750" y="2194"/>
                    <a:pt x="2752" y="2193"/>
                  </a:cubicBezTo>
                  <a:cubicBezTo>
                    <a:pt x="3443" y="2870"/>
                    <a:pt x="3443" y="2870"/>
                    <a:pt x="3443" y="2870"/>
                  </a:cubicBezTo>
                  <a:cubicBezTo>
                    <a:pt x="3441" y="2873"/>
                    <a:pt x="3440" y="2877"/>
                    <a:pt x="3439" y="2881"/>
                  </a:cubicBezTo>
                  <a:cubicBezTo>
                    <a:pt x="2770" y="2881"/>
                    <a:pt x="2770" y="2881"/>
                    <a:pt x="2770" y="2881"/>
                  </a:cubicBezTo>
                  <a:cubicBezTo>
                    <a:pt x="2768" y="2868"/>
                    <a:pt x="2758" y="2858"/>
                    <a:pt x="2745" y="2855"/>
                  </a:cubicBezTo>
                  <a:lnTo>
                    <a:pt x="2745" y="2195"/>
                  </a:lnTo>
                  <a:close/>
                  <a:moveTo>
                    <a:pt x="2745" y="3575"/>
                  </a:moveTo>
                  <a:cubicBezTo>
                    <a:pt x="2745" y="2921"/>
                    <a:pt x="2745" y="2921"/>
                    <a:pt x="2745" y="2921"/>
                  </a:cubicBezTo>
                  <a:cubicBezTo>
                    <a:pt x="2748" y="2920"/>
                    <a:pt x="2752" y="2918"/>
                    <a:pt x="2755" y="2916"/>
                  </a:cubicBezTo>
                  <a:cubicBezTo>
                    <a:pt x="3443" y="3590"/>
                    <a:pt x="3443" y="3590"/>
                    <a:pt x="3443" y="3590"/>
                  </a:cubicBezTo>
                  <a:cubicBezTo>
                    <a:pt x="3441" y="3593"/>
                    <a:pt x="3440" y="3596"/>
                    <a:pt x="3439" y="3600"/>
                  </a:cubicBezTo>
                  <a:cubicBezTo>
                    <a:pt x="2770" y="3600"/>
                    <a:pt x="2770" y="3600"/>
                    <a:pt x="2770" y="3600"/>
                  </a:cubicBezTo>
                  <a:cubicBezTo>
                    <a:pt x="2767" y="3587"/>
                    <a:pt x="2757" y="3578"/>
                    <a:pt x="2745" y="3575"/>
                  </a:cubicBezTo>
                  <a:close/>
                  <a:moveTo>
                    <a:pt x="3490" y="4297"/>
                  </a:moveTo>
                  <a:cubicBezTo>
                    <a:pt x="3485" y="4294"/>
                    <a:pt x="3479" y="4292"/>
                    <a:pt x="3472" y="4292"/>
                  </a:cubicBezTo>
                  <a:cubicBezTo>
                    <a:pt x="3465" y="4292"/>
                    <a:pt x="3459" y="4294"/>
                    <a:pt x="3454" y="4297"/>
                  </a:cubicBezTo>
                  <a:cubicBezTo>
                    <a:pt x="2766" y="3625"/>
                    <a:pt x="2766" y="3625"/>
                    <a:pt x="2766" y="3625"/>
                  </a:cubicBezTo>
                  <a:cubicBezTo>
                    <a:pt x="2768" y="3622"/>
                    <a:pt x="2769" y="3619"/>
                    <a:pt x="2770" y="3615"/>
                  </a:cubicBezTo>
                  <a:cubicBezTo>
                    <a:pt x="3439" y="3615"/>
                    <a:pt x="3439" y="3615"/>
                    <a:pt x="3439" y="3615"/>
                  </a:cubicBezTo>
                  <a:cubicBezTo>
                    <a:pt x="3443" y="3630"/>
                    <a:pt x="3456" y="3641"/>
                    <a:pt x="3472" y="3641"/>
                  </a:cubicBezTo>
                  <a:cubicBezTo>
                    <a:pt x="3488" y="3641"/>
                    <a:pt x="3501" y="3630"/>
                    <a:pt x="3505" y="3615"/>
                  </a:cubicBezTo>
                  <a:cubicBezTo>
                    <a:pt x="4174" y="3615"/>
                    <a:pt x="4174" y="3615"/>
                    <a:pt x="4174" y="3615"/>
                  </a:cubicBezTo>
                  <a:cubicBezTo>
                    <a:pt x="4175" y="3619"/>
                    <a:pt x="4177" y="3622"/>
                    <a:pt x="4178" y="3625"/>
                  </a:cubicBezTo>
                  <a:lnTo>
                    <a:pt x="3490" y="4297"/>
                  </a:lnTo>
                  <a:close/>
                  <a:moveTo>
                    <a:pt x="4197" y="3575"/>
                  </a:moveTo>
                  <a:cubicBezTo>
                    <a:pt x="4186" y="3579"/>
                    <a:pt x="4177" y="3588"/>
                    <a:pt x="4174" y="3600"/>
                  </a:cubicBezTo>
                  <a:cubicBezTo>
                    <a:pt x="3505" y="3600"/>
                    <a:pt x="3505" y="3600"/>
                    <a:pt x="3505" y="3600"/>
                  </a:cubicBezTo>
                  <a:cubicBezTo>
                    <a:pt x="3504" y="3596"/>
                    <a:pt x="3503" y="3593"/>
                    <a:pt x="3501" y="3590"/>
                  </a:cubicBezTo>
                  <a:cubicBezTo>
                    <a:pt x="4189" y="2916"/>
                    <a:pt x="4189" y="2916"/>
                    <a:pt x="4189" y="2916"/>
                  </a:cubicBezTo>
                  <a:cubicBezTo>
                    <a:pt x="4191" y="2918"/>
                    <a:pt x="4194" y="2919"/>
                    <a:pt x="4197" y="2920"/>
                  </a:cubicBezTo>
                  <a:lnTo>
                    <a:pt x="4197" y="3575"/>
                  </a:lnTo>
                  <a:close/>
                  <a:moveTo>
                    <a:pt x="4197" y="2130"/>
                  </a:moveTo>
                  <a:cubicBezTo>
                    <a:pt x="4183" y="2134"/>
                    <a:pt x="4173" y="2147"/>
                    <a:pt x="4173" y="2162"/>
                  </a:cubicBezTo>
                  <a:cubicBezTo>
                    <a:pt x="4173" y="2177"/>
                    <a:pt x="4183" y="2190"/>
                    <a:pt x="4197" y="2194"/>
                  </a:cubicBezTo>
                  <a:cubicBezTo>
                    <a:pt x="4197" y="2855"/>
                    <a:pt x="4197" y="2855"/>
                    <a:pt x="4197" y="2855"/>
                  </a:cubicBezTo>
                  <a:cubicBezTo>
                    <a:pt x="4194" y="2856"/>
                    <a:pt x="4192" y="2857"/>
                    <a:pt x="4190" y="2859"/>
                  </a:cubicBezTo>
                  <a:cubicBezTo>
                    <a:pt x="3499" y="2183"/>
                    <a:pt x="3499" y="2183"/>
                    <a:pt x="3499" y="2183"/>
                  </a:cubicBezTo>
                  <a:cubicBezTo>
                    <a:pt x="3503" y="2177"/>
                    <a:pt x="3506" y="2170"/>
                    <a:pt x="3506" y="2162"/>
                  </a:cubicBezTo>
                  <a:cubicBezTo>
                    <a:pt x="3506" y="2157"/>
                    <a:pt x="3505" y="2152"/>
                    <a:pt x="3503" y="2148"/>
                  </a:cubicBezTo>
                  <a:cubicBezTo>
                    <a:pt x="4189" y="1471"/>
                    <a:pt x="4189" y="1471"/>
                    <a:pt x="4189" y="1471"/>
                  </a:cubicBezTo>
                  <a:cubicBezTo>
                    <a:pt x="4191" y="1472"/>
                    <a:pt x="4194" y="1474"/>
                    <a:pt x="4197" y="1475"/>
                  </a:cubicBezTo>
                  <a:lnTo>
                    <a:pt x="4197" y="2130"/>
                  </a:lnTo>
                  <a:close/>
                  <a:moveTo>
                    <a:pt x="4197" y="1410"/>
                  </a:moveTo>
                  <a:cubicBezTo>
                    <a:pt x="4187" y="1413"/>
                    <a:pt x="4178" y="1421"/>
                    <a:pt x="4175" y="1432"/>
                  </a:cubicBezTo>
                  <a:cubicBezTo>
                    <a:pt x="3504" y="1432"/>
                    <a:pt x="3504" y="1432"/>
                    <a:pt x="3504" y="1432"/>
                  </a:cubicBezTo>
                  <a:cubicBezTo>
                    <a:pt x="3503" y="1429"/>
                    <a:pt x="3502" y="1427"/>
                    <a:pt x="3501" y="1425"/>
                  </a:cubicBezTo>
                  <a:cubicBezTo>
                    <a:pt x="4189" y="746"/>
                    <a:pt x="4189" y="746"/>
                    <a:pt x="4189" y="746"/>
                  </a:cubicBezTo>
                  <a:cubicBezTo>
                    <a:pt x="4192" y="747"/>
                    <a:pt x="4194" y="748"/>
                    <a:pt x="4197" y="749"/>
                  </a:cubicBezTo>
                  <a:lnTo>
                    <a:pt x="4197" y="1410"/>
                  </a:lnTo>
                  <a:close/>
                  <a:moveTo>
                    <a:pt x="4950" y="750"/>
                  </a:moveTo>
                  <a:cubicBezTo>
                    <a:pt x="4965" y="746"/>
                    <a:pt x="4977" y="733"/>
                    <a:pt x="4977" y="717"/>
                  </a:cubicBezTo>
                  <a:cubicBezTo>
                    <a:pt x="4977" y="701"/>
                    <a:pt x="4965" y="687"/>
                    <a:pt x="4950" y="684"/>
                  </a:cubicBezTo>
                  <a:cubicBezTo>
                    <a:pt x="4950" y="30"/>
                    <a:pt x="4950" y="30"/>
                    <a:pt x="4950" y="30"/>
                  </a:cubicBezTo>
                  <a:cubicBezTo>
                    <a:pt x="4954" y="29"/>
                    <a:pt x="4958" y="28"/>
                    <a:pt x="4961" y="26"/>
                  </a:cubicBezTo>
                  <a:cubicBezTo>
                    <a:pt x="5649" y="699"/>
                    <a:pt x="5649" y="699"/>
                    <a:pt x="5649" y="699"/>
                  </a:cubicBezTo>
                  <a:cubicBezTo>
                    <a:pt x="5646" y="705"/>
                    <a:pt x="5644" y="710"/>
                    <a:pt x="5644" y="717"/>
                  </a:cubicBezTo>
                  <a:cubicBezTo>
                    <a:pt x="5644" y="723"/>
                    <a:pt x="5646" y="729"/>
                    <a:pt x="5649" y="734"/>
                  </a:cubicBezTo>
                  <a:cubicBezTo>
                    <a:pt x="4961" y="1414"/>
                    <a:pt x="4961" y="1414"/>
                    <a:pt x="4961" y="1414"/>
                  </a:cubicBezTo>
                  <a:cubicBezTo>
                    <a:pt x="4958" y="1412"/>
                    <a:pt x="4954" y="1410"/>
                    <a:pt x="4950" y="1409"/>
                  </a:cubicBezTo>
                  <a:lnTo>
                    <a:pt x="4950" y="750"/>
                  </a:lnTo>
                  <a:close/>
                  <a:moveTo>
                    <a:pt x="4943" y="1476"/>
                  </a:moveTo>
                  <a:cubicBezTo>
                    <a:pt x="4960" y="1476"/>
                    <a:pt x="4974" y="1464"/>
                    <a:pt x="4976" y="1447"/>
                  </a:cubicBezTo>
                  <a:cubicBezTo>
                    <a:pt x="5644" y="1447"/>
                    <a:pt x="5644" y="1447"/>
                    <a:pt x="5644" y="1447"/>
                  </a:cubicBezTo>
                  <a:cubicBezTo>
                    <a:pt x="5645" y="1452"/>
                    <a:pt x="5647" y="1456"/>
                    <a:pt x="5649" y="1460"/>
                  </a:cubicBezTo>
                  <a:cubicBezTo>
                    <a:pt x="4961" y="2134"/>
                    <a:pt x="4961" y="2134"/>
                    <a:pt x="4961" y="2134"/>
                  </a:cubicBezTo>
                  <a:cubicBezTo>
                    <a:pt x="4955" y="2130"/>
                    <a:pt x="4949" y="2128"/>
                    <a:pt x="4943" y="2128"/>
                  </a:cubicBezTo>
                  <a:cubicBezTo>
                    <a:pt x="4936" y="2128"/>
                    <a:pt x="4930" y="2130"/>
                    <a:pt x="4925" y="2134"/>
                  </a:cubicBezTo>
                  <a:cubicBezTo>
                    <a:pt x="4236" y="1460"/>
                    <a:pt x="4236" y="1460"/>
                    <a:pt x="4236" y="1460"/>
                  </a:cubicBezTo>
                  <a:cubicBezTo>
                    <a:pt x="4239" y="1456"/>
                    <a:pt x="4240" y="1452"/>
                    <a:pt x="4241" y="1447"/>
                  </a:cubicBezTo>
                  <a:cubicBezTo>
                    <a:pt x="4909" y="1447"/>
                    <a:pt x="4909" y="1447"/>
                    <a:pt x="4909" y="1447"/>
                  </a:cubicBezTo>
                  <a:cubicBezTo>
                    <a:pt x="4912" y="1464"/>
                    <a:pt x="4926" y="1476"/>
                    <a:pt x="4943" y="1476"/>
                  </a:cubicBezTo>
                  <a:close/>
                  <a:moveTo>
                    <a:pt x="4925" y="746"/>
                  </a:moveTo>
                  <a:cubicBezTo>
                    <a:pt x="4928" y="748"/>
                    <a:pt x="4931" y="749"/>
                    <a:pt x="4935" y="750"/>
                  </a:cubicBezTo>
                  <a:cubicBezTo>
                    <a:pt x="4935" y="1409"/>
                    <a:pt x="4935" y="1409"/>
                    <a:pt x="4935" y="1409"/>
                  </a:cubicBezTo>
                  <a:cubicBezTo>
                    <a:pt x="4923" y="1412"/>
                    <a:pt x="4914" y="1421"/>
                    <a:pt x="4910" y="1432"/>
                  </a:cubicBezTo>
                  <a:cubicBezTo>
                    <a:pt x="4240" y="1432"/>
                    <a:pt x="4240" y="1432"/>
                    <a:pt x="4240" y="1432"/>
                  </a:cubicBezTo>
                  <a:cubicBezTo>
                    <a:pt x="4239" y="1429"/>
                    <a:pt x="4238" y="1427"/>
                    <a:pt x="4236" y="1425"/>
                  </a:cubicBezTo>
                  <a:lnTo>
                    <a:pt x="4925" y="746"/>
                  </a:lnTo>
                  <a:close/>
                  <a:moveTo>
                    <a:pt x="4218" y="749"/>
                  </a:moveTo>
                  <a:cubicBezTo>
                    <a:pt x="4231" y="745"/>
                    <a:pt x="4241" y="732"/>
                    <a:pt x="4241" y="717"/>
                  </a:cubicBezTo>
                  <a:cubicBezTo>
                    <a:pt x="4241" y="702"/>
                    <a:pt x="4231" y="689"/>
                    <a:pt x="4218" y="685"/>
                  </a:cubicBezTo>
                  <a:cubicBezTo>
                    <a:pt x="4218" y="29"/>
                    <a:pt x="4218" y="29"/>
                    <a:pt x="4218" y="29"/>
                  </a:cubicBezTo>
                  <a:cubicBezTo>
                    <a:pt x="4221" y="28"/>
                    <a:pt x="4223" y="27"/>
                    <a:pt x="4225" y="26"/>
                  </a:cubicBezTo>
                  <a:cubicBezTo>
                    <a:pt x="4914" y="699"/>
                    <a:pt x="4914" y="699"/>
                    <a:pt x="4914" y="699"/>
                  </a:cubicBezTo>
                  <a:cubicBezTo>
                    <a:pt x="4911" y="705"/>
                    <a:pt x="4909" y="710"/>
                    <a:pt x="4909" y="717"/>
                  </a:cubicBezTo>
                  <a:cubicBezTo>
                    <a:pt x="4909" y="723"/>
                    <a:pt x="4911" y="729"/>
                    <a:pt x="4914" y="734"/>
                  </a:cubicBezTo>
                  <a:cubicBezTo>
                    <a:pt x="4225" y="1414"/>
                    <a:pt x="4225" y="1414"/>
                    <a:pt x="4225" y="1414"/>
                  </a:cubicBezTo>
                  <a:cubicBezTo>
                    <a:pt x="4223" y="1412"/>
                    <a:pt x="4220" y="1411"/>
                    <a:pt x="4218" y="1410"/>
                  </a:cubicBezTo>
                  <a:lnTo>
                    <a:pt x="4218" y="749"/>
                  </a:lnTo>
                  <a:close/>
                  <a:moveTo>
                    <a:pt x="4218" y="1475"/>
                  </a:moveTo>
                  <a:cubicBezTo>
                    <a:pt x="4221" y="1474"/>
                    <a:pt x="4223" y="1472"/>
                    <a:pt x="4225" y="1471"/>
                  </a:cubicBezTo>
                  <a:cubicBezTo>
                    <a:pt x="4914" y="2145"/>
                    <a:pt x="4914" y="2145"/>
                    <a:pt x="4914" y="2145"/>
                  </a:cubicBezTo>
                  <a:cubicBezTo>
                    <a:pt x="4911" y="2148"/>
                    <a:pt x="4910" y="2152"/>
                    <a:pt x="4909" y="2157"/>
                  </a:cubicBezTo>
                  <a:cubicBezTo>
                    <a:pt x="4240" y="2154"/>
                    <a:pt x="4240" y="2154"/>
                    <a:pt x="4240" y="2154"/>
                  </a:cubicBezTo>
                  <a:cubicBezTo>
                    <a:pt x="4238" y="2143"/>
                    <a:pt x="4229" y="2134"/>
                    <a:pt x="4218" y="2130"/>
                  </a:cubicBezTo>
                  <a:lnTo>
                    <a:pt x="4218" y="1475"/>
                  </a:lnTo>
                  <a:close/>
                  <a:moveTo>
                    <a:pt x="4218" y="2194"/>
                  </a:moveTo>
                  <a:cubicBezTo>
                    <a:pt x="4220" y="2194"/>
                    <a:pt x="4223" y="2192"/>
                    <a:pt x="4225" y="2191"/>
                  </a:cubicBezTo>
                  <a:cubicBezTo>
                    <a:pt x="4914" y="2870"/>
                    <a:pt x="4914" y="2870"/>
                    <a:pt x="4914" y="2870"/>
                  </a:cubicBezTo>
                  <a:cubicBezTo>
                    <a:pt x="4912" y="2873"/>
                    <a:pt x="4910" y="2877"/>
                    <a:pt x="4909" y="2881"/>
                  </a:cubicBezTo>
                  <a:cubicBezTo>
                    <a:pt x="4241" y="2881"/>
                    <a:pt x="4241" y="2881"/>
                    <a:pt x="4241" y="2881"/>
                  </a:cubicBezTo>
                  <a:cubicBezTo>
                    <a:pt x="4238" y="2869"/>
                    <a:pt x="4229" y="2859"/>
                    <a:pt x="4218" y="2855"/>
                  </a:cubicBezTo>
                  <a:lnTo>
                    <a:pt x="4218" y="2194"/>
                  </a:lnTo>
                  <a:close/>
                  <a:moveTo>
                    <a:pt x="4914" y="3625"/>
                  </a:moveTo>
                  <a:cubicBezTo>
                    <a:pt x="4225" y="4297"/>
                    <a:pt x="4225" y="4297"/>
                    <a:pt x="4225" y="4297"/>
                  </a:cubicBezTo>
                  <a:cubicBezTo>
                    <a:pt x="4223" y="4295"/>
                    <a:pt x="4221" y="4294"/>
                    <a:pt x="4218" y="4293"/>
                  </a:cubicBezTo>
                  <a:cubicBezTo>
                    <a:pt x="4218" y="3640"/>
                    <a:pt x="4218" y="3640"/>
                    <a:pt x="4218" y="3640"/>
                  </a:cubicBezTo>
                  <a:cubicBezTo>
                    <a:pt x="4231" y="3635"/>
                    <a:pt x="4241" y="3623"/>
                    <a:pt x="4241" y="3608"/>
                  </a:cubicBezTo>
                  <a:cubicBezTo>
                    <a:pt x="4241" y="3592"/>
                    <a:pt x="4231" y="3580"/>
                    <a:pt x="4218" y="3575"/>
                  </a:cubicBezTo>
                  <a:cubicBezTo>
                    <a:pt x="4218" y="2920"/>
                    <a:pt x="4218" y="2920"/>
                    <a:pt x="4218" y="2920"/>
                  </a:cubicBezTo>
                  <a:cubicBezTo>
                    <a:pt x="4221" y="2919"/>
                    <a:pt x="4223" y="2918"/>
                    <a:pt x="4225" y="2916"/>
                  </a:cubicBezTo>
                  <a:cubicBezTo>
                    <a:pt x="4914" y="3590"/>
                    <a:pt x="4914" y="3590"/>
                    <a:pt x="4914" y="3590"/>
                  </a:cubicBezTo>
                  <a:cubicBezTo>
                    <a:pt x="4911" y="3595"/>
                    <a:pt x="4909" y="3601"/>
                    <a:pt x="4909" y="3608"/>
                  </a:cubicBezTo>
                  <a:cubicBezTo>
                    <a:pt x="4909" y="3614"/>
                    <a:pt x="4910" y="3620"/>
                    <a:pt x="4914" y="3625"/>
                  </a:cubicBezTo>
                  <a:close/>
                  <a:moveTo>
                    <a:pt x="4935" y="3575"/>
                  </a:moveTo>
                  <a:cubicBezTo>
                    <a:pt x="4931" y="3575"/>
                    <a:pt x="4928" y="3577"/>
                    <a:pt x="4925" y="3579"/>
                  </a:cubicBezTo>
                  <a:cubicBezTo>
                    <a:pt x="4236" y="2905"/>
                    <a:pt x="4236" y="2905"/>
                    <a:pt x="4236" y="2905"/>
                  </a:cubicBezTo>
                  <a:cubicBezTo>
                    <a:pt x="4238" y="2903"/>
                    <a:pt x="4239" y="2900"/>
                    <a:pt x="4240" y="2897"/>
                  </a:cubicBezTo>
                  <a:cubicBezTo>
                    <a:pt x="4910" y="2897"/>
                    <a:pt x="4910" y="2897"/>
                    <a:pt x="4910" y="2897"/>
                  </a:cubicBezTo>
                  <a:cubicBezTo>
                    <a:pt x="4913" y="2909"/>
                    <a:pt x="4923" y="2918"/>
                    <a:pt x="4935" y="2921"/>
                  </a:cubicBezTo>
                  <a:lnTo>
                    <a:pt x="4935" y="3575"/>
                  </a:lnTo>
                  <a:close/>
                  <a:moveTo>
                    <a:pt x="4925" y="2859"/>
                  </a:moveTo>
                  <a:cubicBezTo>
                    <a:pt x="4236" y="2180"/>
                    <a:pt x="4236" y="2180"/>
                    <a:pt x="4236" y="2180"/>
                  </a:cubicBezTo>
                  <a:cubicBezTo>
                    <a:pt x="4238" y="2177"/>
                    <a:pt x="4239" y="2174"/>
                    <a:pt x="4240" y="2170"/>
                  </a:cubicBezTo>
                  <a:cubicBezTo>
                    <a:pt x="4910" y="2172"/>
                    <a:pt x="4910" y="2172"/>
                    <a:pt x="4910" y="2172"/>
                  </a:cubicBezTo>
                  <a:cubicBezTo>
                    <a:pt x="4915" y="2186"/>
                    <a:pt x="4927" y="2196"/>
                    <a:pt x="4943" y="2196"/>
                  </a:cubicBezTo>
                  <a:cubicBezTo>
                    <a:pt x="4958" y="2196"/>
                    <a:pt x="4971" y="2186"/>
                    <a:pt x="4975" y="2173"/>
                  </a:cubicBezTo>
                  <a:cubicBezTo>
                    <a:pt x="5646" y="2175"/>
                    <a:pt x="5646" y="2175"/>
                    <a:pt x="5646" y="2175"/>
                  </a:cubicBezTo>
                  <a:cubicBezTo>
                    <a:pt x="5648" y="2178"/>
                    <a:pt x="5649" y="2180"/>
                    <a:pt x="5651" y="2183"/>
                  </a:cubicBezTo>
                  <a:cubicBezTo>
                    <a:pt x="4961" y="2859"/>
                    <a:pt x="4961" y="2859"/>
                    <a:pt x="4961" y="2859"/>
                  </a:cubicBezTo>
                  <a:cubicBezTo>
                    <a:pt x="4955" y="2856"/>
                    <a:pt x="4949" y="2854"/>
                    <a:pt x="4943" y="2854"/>
                  </a:cubicBezTo>
                  <a:cubicBezTo>
                    <a:pt x="4936" y="2854"/>
                    <a:pt x="4930" y="2856"/>
                    <a:pt x="4925" y="2859"/>
                  </a:cubicBezTo>
                  <a:close/>
                  <a:moveTo>
                    <a:pt x="5649" y="3625"/>
                  </a:moveTo>
                  <a:cubicBezTo>
                    <a:pt x="4961" y="4297"/>
                    <a:pt x="4961" y="4297"/>
                    <a:pt x="4961" y="4297"/>
                  </a:cubicBezTo>
                  <a:cubicBezTo>
                    <a:pt x="4958" y="4295"/>
                    <a:pt x="4954" y="4293"/>
                    <a:pt x="4950" y="4293"/>
                  </a:cubicBezTo>
                  <a:cubicBezTo>
                    <a:pt x="4950" y="3641"/>
                    <a:pt x="4950" y="3641"/>
                    <a:pt x="4950" y="3641"/>
                  </a:cubicBezTo>
                  <a:cubicBezTo>
                    <a:pt x="4965" y="3637"/>
                    <a:pt x="4977" y="3624"/>
                    <a:pt x="4977" y="3608"/>
                  </a:cubicBezTo>
                  <a:cubicBezTo>
                    <a:pt x="4977" y="3592"/>
                    <a:pt x="4965" y="3578"/>
                    <a:pt x="4950" y="3575"/>
                  </a:cubicBezTo>
                  <a:cubicBezTo>
                    <a:pt x="4950" y="2921"/>
                    <a:pt x="4950" y="2921"/>
                    <a:pt x="4950" y="2921"/>
                  </a:cubicBezTo>
                  <a:cubicBezTo>
                    <a:pt x="4954" y="2920"/>
                    <a:pt x="4958" y="2918"/>
                    <a:pt x="4961" y="2916"/>
                  </a:cubicBezTo>
                  <a:cubicBezTo>
                    <a:pt x="5649" y="3590"/>
                    <a:pt x="5649" y="3590"/>
                    <a:pt x="5649" y="3590"/>
                  </a:cubicBezTo>
                  <a:cubicBezTo>
                    <a:pt x="5646" y="3595"/>
                    <a:pt x="5644" y="3601"/>
                    <a:pt x="5644" y="3608"/>
                  </a:cubicBezTo>
                  <a:cubicBezTo>
                    <a:pt x="5644" y="3614"/>
                    <a:pt x="5646" y="3620"/>
                    <a:pt x="5649" y="3625"/>
                  </a:cubicBezTo>
                  <a:close/>
                  <a:moveTo>
                    <a:pt x="5673" y="3574"/>
                  </a:moveTo>
                  <a:cubicBezTo>
                    <a:pt x="5668" y="3575"/>
                    <a:pt x="5664" y="3576"/>
                    <a:pt x="5660" y="3579"/>
                  </a:cubicBezTo>
                  <a:cubicBezTo>
                    <a:pt x="4972" y="2905"/>
                    <a:pt x="4972" y="2905"/>
                    <a:pt x="4972" y="2905"/>
                  </a:cubicBezTo>
                  <a:cubicBezTo>
                    <a:pt x="4973" y="2903"/>
                    <a:pt x="4974" y="2900"/>
                    <a:pt x="4975" y="2897"/>
                  </a:cubicBezTo>
                  <a:cubicBezTo>
                    <a:pt x="5645" y="2897"/>
                    <a:pt x="5645" y="2897"/>
                    <a:pt x="5645" y="2897"/>
                  </a:cubicBezTo>
                  <a:cubicBezTo>
                    <a:pt x="5649" y="2909"/>
                    <a:pt x="5660" y="2919"/>
                    <a:pt x="5673" y="2921"/>
                  </a:cubicBezTo>
                  <a:lnTo>
                    <a:pt x="5673" y="3574"/>
                  </a:lnTo>
                  <a:close/>
                  <a:moveTo>
                    <a:pt x="5673" y="2854"/>
                  </a:moveTo>
                  <a:cubicBezTo>
                    <a:pt x="5659" y="2856"/>
                    <a:pt x="5647" y="2867"/>
                    <a:pt x="5645" y="2881"/>
                  </a:cubicBezTo>
                  <a:cubicBezTo>
                    <a:pt x="4976" y="2881"/>
                    <a:pt x="4976" y="2881"/>
                    <a:pt x="4976" y="2881"/>
                  </a:cubicBezTo>
                  <a:cubicBezTo>
                    <a:pt x="4975" y="2877"/>
                    <a:pt x="4974" y="2873"/>
                    <a:pt x="4972" y="2870"/>
                  </a:cubicBezTo>
                  <a:cubicBezTo>
                    <a:pt x="5663" y="2193"/>
                    <a:pt x="5663" y="2193"/>
                    <a:pt x="5663" y="2193"/>
                  </a:cubicBezTo>
                  <a:cubicBezTo>
                    <a:pt x="5666" y="2194"/>
                    <a:pt x="5669" y="2195"/>
                    <a:pt x="5673" y="2196"/>
                  </a:cubicBezTo>
                  <a:lnTo>
                    <a:pt x="5673" y="2854"/>
                  </a:lnTo>
                  <a:close/>
                  <a:moveTo>
                    <a:pt x="5673" y="2129"/>
                  </a:moveTo>
                  <a:cubicBezTo>
                    <a:pt x="5658" y="2131"/>
                    <a:pt x="5646" y="2143"/>
                    <a:pt x="5644" y="2159"/>
                  </a:cubicBezTo>
                  <a:cubicBezTo>
                    <a:pt x="4976" y="2157"/>
                    <a:pt x="4976" y="2157"/>
                    <a:pt x="4976" y="2157"/>
                  </a:cubicBezTo>
                  <a:cubicBezTo>
                    <a:pt x="4975" y="2152"/>
                    <a:pt x="4974" y="2148"/>
                    <a:pt x="4972" y="2145"/>
                  </a:cubicBezTo>
                  <a:cubicBezTo>
                    <a:pt x="5660" y="1471"/>
                    <a:pt x="5660" y="1471"/>
                    <a:pt x="5660" y="1471"/>
                  </a:cubicBezTo>
                  <a:cubicBezTo>
                    <a:pt x="5664" y="1473"/>
                    <a:pt x="5668" y="1475"/>
                    <a:pt x="5673" y="1476"/>
                  </a:cubicBezTo>
                  <a:lnTo>
                    <a:pt x="5673" y="2129"/>
                  </a:lnTo>
                  <a:close/>
                  <a:moveTo>
                    <a:pt x="5673" y="1409"/>
                  </a:moveTo>
                  <a:cubicBezTo>
                    <a:pt x="5660" y="1411"/>
                    <a:pt x="5650" y="1420"/>
                    <a:pt x="5646" y="1432"/>
                  </a:cubicBezTo>
                  <a:cubicBezTo>
                    <a:pt x="4975" y="1432"/>
                    <a:pt x="4975" y="1432"/>
                    <a:pt x="4975" y="1432"/>
                  </a:cubicBezTo>
                  <a:cubicBezTo>
                    <a:pt x="4974" y="1429"/>
                    <a:pt x="4973" y="1427"/>
                    <a:pt x="4972" y="1425"/>
                  </a:cubicBezTo>
                  <a:cubicBezTo>
                    <a:pt x="5660" y="746"/>
                    <a:pt x="5660" y="746"/>
                    <a:pt x="5660" y="746"/>
                  </a:cubicBezTo>
                  <a:cubicBezTo>
                    <a:pt x="5664" y="748"/>
                    <a:pt x="5668" y="750"/>
                    <a:pt x="5673" y="750"/>
                  </a:cubicBezTo>
                  <a:lnTo>
                    <a:pt x="5673" y="1409"/>
                  </a:lnTo>
                  <a:close/>
                  <a:moveTo>
                    <a:pt x="5689" y="29"/>
                  </a:moveTo>
                  <a:cubicBezTo>
                    <a:pt x="5691" y="28"/>
                    <a:pt x="5694" y="27"/>
                    <a:pt x="5696" y="26"/>
                  </a:cubicBezTo>
                  <a:cubicBezTo>
                    <a:pt x="6384" y="699"/>
                    <a:pt x="6384" y="699"/>
                    <a:pt x="6384" y="699"/>
                  </a:cubicBezTo>
                  <a:cubicBezTo>
                    <a:pt x="6382" y="702"/>
                    <a:pt x="6381" y="706"/>
                    <a:pt x="6380" y="709"/>
                  </a:cubicBezTo>
                  <a:cubicBezTo>
                    <a:pt x="5711" y="709"/>
                    <a:pt x="5711" y="709"/>
                    <a:pt x="5711" y="709"/>
                  </a:cubicBezTo>
                  <a:cubicBezTo>
                    <a:pt x="5708" y="698"/>
                    <a:pt x="5700" y="688"/>
                    <a:pt x="5689" y="685"/>
                  </a:cubicBezTo>
                  <a:lnTo>
                    <a:pt x="5689" y="29"/>
                  </a:lnTo>
                  <a:close/>
                  <a:moveTo>
                    <a:pt x="5689" y="749"/>
                  </a:moveTo>
                  <a:cubicBezTo>
                    <a:pt x="5691" y="748"/>
                    <a:pt x="5694" y="747"/>
                    <a:pt x="5696" y="746"/>
                  </a:cubicBezTo>
                  <a:cubicBezTo>
                    <a:pt x="6384" y="1424"/>
                    <a:pt x="6384" y="1424"/>
                    <a:pt x="6384" y="1424"/>
                  </a:cubicBezTo>
                  <a:cubicBezTo>
                    <a:pt x="6383" y="1427"/>
                    <a:pt x="6382" y="1429"/>
                    <a:pt x="6381" y="1432"/>
                  </a:cubicBezTo>
                  <a:cubicBezTo>
                    <a:pt x="5710" y="1432"/>
                    <a:pt x="5710" y="1432"/>
                    <a:pt x="5710" y="1432"/>
                  </a:cubicBezTo>
                  <a:cubicBezTo>
                    <a:pt x="5707" y="1421"/>
                    <a:pt x="5699" y="1413"/>
                    <a:pt x="5689" y="1410"/>
                  </a:cubicBezTo>
                  <a:lnTo>
                    <a:pt x="5689" y="749"/>
                  </a:lnTo>
                  <a:close/>
                  <a:moveTo>
                    <a:pt x="6405" y="2195"/>
                  </a:moveTo>
                  <a:cubicBezTo>
                    <a:pt x="6405" y="2855"/>
                    <a:pt x="6405" y="2855"/>
                    <a:pt x="6405" y="2855"/>
                  </a:cubicBezTo>
                  <a:cubicBezTo>
                    <a:pt x="6402" y="2855"/>
                    <a:pt x="6399" y="2857"/>
                    <a:pt x="6396" y="2859"/>
                  </a:cubicBezTo>
                  <a:cubicBezTo>
                    <a:pt x="5705" y="2183"/>
                    <a:pt x="5705" y="2183"/>
                    <a:pt x="5705" y="2183"/>
                  </a:cubicBezTo>
                  <a:cubicBezTo>
                    <a:pt x="5709" y="2177"/>
                    <a:pt x="5712" y="2170"/>
                    <a:pt x="5712" y="2162"/>
                  </a:cubicBezTo>
                  <a:cubicBezTo>
                    <a:pt x="5712" y="2157"/>
                    <a:pt x="5711" y="2152"/>
                    <a:pt x="5709" y="2148"/>
                  </a:cubicBezTo>
                  <a:cubicBezTo>
                    <a:pt x="6395" y="1471"/>
                    <a:pt x="6395" y="1471"/>
                    <a:pt x="6395" y="1471"/>
                  </a:cubicBezTo>
                  <a:cubicBezTo>
                    <a:pt x="6398" y="1473"/>
                    <a:pt x="6402" y="1474"/>
                    <a:pt x="6405" y="1475"/>
                  </a:cubicBezTo>
                  <a:cubicBezTo>
                    <a:pt x="6405" y="2129"/>
                    <a:pt x="6405" y="2129"/>
                    <a:pt x="6405" y="2129"/>
                  </a:cubicBezTo>
                  <a:cubicBezTo>
                    <a:pt x="6390" y="2133"/>
                    <a:pt x="6379" y="2146"/>
                    <a:pt x="6379" y="2162"/>
                  </a:cubicBezTo>
                  <a:cubicBezTo>
                    <a:pt x="6379" y="2178"/>
                    <a:pt x="6390" y="2192"/>
                    <a:pt x="6405" y="2195"/>
                  </a:cubicBezTo>
                  <a:close/>
                  <a:moveTo>
                    <a:pt x="5689" y="1474"/>
                  </a:moveTo>
                  <a:cubicBezTo>
                    <a:pt x="5700" y="1471"/>
                    <a:pt x="5709" y="1460"/>
                    <a:pt x="5711" y="1447"/>
                  </a:cubicBezTo>
                  <a:cubicBezTo>
                    <a:pt x="6380" y="1447"/>
                    <a:pt x="6380" y="1447"/>
                    <a:pt x="6380" y="1447"/>
                  </a:cubicBezTo>
                  <a:cubicBezTo>
                    <a:pt x="6380" y="1452"/>
                    <a:pt x="6382" y="1456"/>
                    <a:pt x="6384" y="1459"/>
                  </a:cubicBezTo>
                  <a:cubicBezTo>
                    <a:pt x="5699" y="2135"/>
                    <a:pt x="5699" y="2135"/>
                    <a:pt x="5699" y="2135"/>
                  </a:cubicBezTo>
                  <a:cubicBezTo>
                    <a:pt x="5696" y="2133"/>
                    <a:pt x="5692" y="2131"/>
                    <a:pt x="5689" y="2130"/>
                  </a:cubicBezTo>
                  <a:lnTo>
                    <a:pt x="5689" y="1474"/>
                  </a:lnTo>
                  <a:close/>
                  <a:moveTo>
                    <a:pt x="5689" y="2194"/>
                  </a:moveTo>
                  <a:cubicBezTo>
                    <a:pt x="5690" y="2194"/>
                    <a:pt x="5691" y="2193"/>
                    <a:pt x="5693" y="2193"/>
                  </a:cubicBezTo>
                  <a:cubicBezTo>
                    <a:pt x="6384" y="2870"/>
                    <a:pt x="6384" y="2870"/>
                    <a:pt x="6384" y="2870"/>
                  </a:cubicBezTo>
                  <a:cubicBezTo>
                    <a:pt x="6382" y="2873"/>
                    <a:pt x="6381" y="2877"/>
                    <a:pt x="6380" y="2881"/>
                  </a:cubicBezTo>
                  <a:cubicBezTo>
                    <a:pt x="5711" y="2881"/>
                    <a:pt x="5711" y="2881"/>
                    <a:pt x="5711" y="2881"/>
                  </a:cubicBezTo>
                  <a:cubicBezTo>
                    <a:pt x="5709" y="2869"/>
                    <a:pt x="5700" y="2859"/>
                    <a:pt x="5689" y="2855"/>
                  </a:cubicBezTo>
                  <a:lnTo>
                    <a:pt x="5689" y="2194"/>
                  </a:lnTo>
                  <a:close/>
                  <a:moveTo>
                    <a:pt x="6384" y="3625"/>
                  </a:moveTo>
                  <a:cubicBezTo>
                    <a:pt x="5696" y="4297"/>
                    <a:pt x="5696" y="4297"/>
                    <a:pt x="5696" y="4297"/>
                  </a:cubicBezTo>
                  <a:cubicBezTo>
                    <a:pt x="5694" y="4295"/>
                    <a:pt x="5691" y="4294"/>
                    <a:pt x="5689" y="4293"/>
                  </a:cubicBezTo>
                  <a:cubicBezTo>
                    <a:pt x="5689" y="3640"/>
                    <a:pt x="5689" y="3640"/>
                    <a:pt x="5689" y="3640"/>
                  </a:cubicBezTo>
                  <a:cubicBezTo>
                    <a:pt x="5702" y="3635"/>
                    <a:pt x="5712" y="3623"/>
                    <a:pt x="5712" y="3608"/>
                  </a:cubicBezTo>
                  <a:cubicBezTo>
                    <a:pt x="5712" y="3593"/>
                    <a:pt x="5702" y="3580"/>
                    <a:pt x="5689" y="3575"/>
                  </a:cubicBezTo>
                  <a:cubicBezTo>
                    <a:pt x="5689" y="2920"/>
                    <a:pt x="5689" y="2920"/>
                    <a:pt x="5689" y="2920"/>
                  </a:cubicBezTo>
                  <a:cubicBezTo>
                    <a:pt x="5691" y="2919"/>
                    <a:pt x="5694" y="2918"/>
                    <a:pt x="5696" y="2916"/>
                  </a:cubicBezTo>
                  <a:cubicBezTo>
                    <a:pt x="6384" y="3590"/>
                    <a:pt x="6384" y="3590"/>
                    <a:pt x="6384" y="3590"/>
                  </a:cubicBezTo>
                  <a:cubicBezTo>
                    <a:pt x="6381" y="3595"/>
                    <a:pt x="6379" y="3601"/>
                    <a:pt x="6379" y="3608"/>
                  </a:cubicBezTo>
                  <a:cubicBezTo>
                    <a:pt x="6379" y="3614"/>
                    <a:pt x="6381" y="3620"/>
                    <a:pt x="6384" y="3625"/>
                  </a:cubicBezTo>
                  <a:close/>
                  <a:moveTo>
                    <a:pt x="6405" y="3575"/>
                  </a:moveTo>
                  <a:cubicBezTo>
                    <a:pt x="6402" y="3575"/>
                    <a:pt x="6398" y="3577"/>
                    <a:pt x="6395" y="3579"/>
                  </a:cubicBezTo>
                  <a:cubicBezTo>
                    <a:pt x="5707" y="2905"/>
                    <a:pt x="5707" y="2905"/>
                    <a:pt x="5707" y="2905"/>
                  </a:cubicBezTo>
                  <a:cubicBezTo>
                    <a:pt x="5708" y="2903"/>
                    <a:pt x="5710" y="2900"/>
                    <a:pt x="5711" y="2897"/>
                  </a:cubicBezTo>
                  <a:cubicBezTo>
                    <a:pt x="6381" y="2897"/>
                    <a:pt x="6381" y="2897"/>
                    <a:pt x="6381" y="2897"/>
                  </a:cubicBezTo>
                  <a:cubicBezTo>
                    <a:pt x="6384" y="2909"/>
                    <a:pt x="6393" y="2918"/>
                    <a:pt x="6405" y="2921"/>
                  </a:cubicBezTo>
                  <a:lnTo>
                    <a:pt x="6405" y="3575"/>
                  </a:lnTo>
                  <a:close/>
                  <a:moveTo>
                    <a:pt x="6396" y="1413"/>
                  </a:moveTo>
                  <a:cubicBezTo>
                    <a:pt x="5707" y="734"/>
                    <a:pt x="5707" y="734"/>
                    <a:pt x="5707" y="734"/>
                  </a:cubicBezTo>
                  <a:cubicBezTo>
                    <a:pt x="5709" y="731"/>
                    <a:pt x="5710" y="728"/>
                    <a:pt x="5711" y="725"/>
                  </a:cubicBezTo>
                  <a:cubicBezTo>
                    <a:pt x="6380" y="725"/>
                    <a:pt x="6380" y="725"/>
                    <a:pt x="6380" y="725"/>
                  </a:cubicBezTo>
                  <a:cubicBezTo>
                    <a:pt x="6384" y="740"/>
                    <a:pt x="6397" y="751"/>
                    <a:pt x="6413" y="751"/>
                  </a:cubicBezTo>
                  <a:cubicBezTo>
                    <a:pt x="6429" y="751"/>
                    <a:pt x="6443" y="740"/>
                    <a:pt x="6446" y="725"/>
                  </a:cubicBezTo>
                  <a:cubicBezTo>
                    <a:pt x="7115" y="725"/>
                    <a:pt x="7115" y="725"/>
                    <a:pt x="7115" y="725"/>
                  </a:cubicBezTo>
                  <a:cubicBezTo>
                    <a:pt x="7116" y="728"/>
                    <a:pt x="7118" y="731"/>
                    <a:pt x="7119" y="734"/>
                  </a:cubicBezTo>
                  <a:cubicBezTo>
                    <a:pt x="6431" y="1413"/>
                    <a:pt x="6431" y="1413"/>
                    <a:pt x="6431" y="1413"/>
                  </a:cubicBezTo>
                  <a:cubicBezTo>
                    <a:pt x="6426" y="1410"/>
                    <a:pt x="6420" y="1408"/>
                    <a:pt x="6413" y="1408"/>
                  </a:cubicBezTo>
                  <a:cubicBezTo>
                    <a:pt x="6407" y="1408"/>
                    <a:pt x="6401" y="1410"/>
                    <a:pt x="6396" y="1413"/>
                  </a:cubicBezTo>
                  <a:close/>
                  <a:moveTo>
                    <a:pt x="6447" y="1447"/>
                  </a:moveTo>
                  <a:cubicBezTo>
                    <a:pt x="7115" y="1447"/>
                    <a:pt x="7115" y="1447"/>
                    <a:pt x="7115" y="1447"/>
                  </a:cubicBezTo>
                  <a:cubicBezTo>
                    <a:pt x="7116" y="1452"/>
                    <a:pt x="7117" y="1456"/>
                    <a:pt x="7119" y="1459"/>
                  </a:cubicBezTo>
                  <a:cubicBezTo>
                    <a:pt x="6434" y="2135"/>
                    <a:pt x="6434" y="2135"/>
                    <a:pt x="6434" y="2135"/>
                  </a:cubicBezTo>
                  <a:cubicBezTo>
                    <a:pt x="6430" y="2133"/>
                    <a:pt x="6426" y="2130"/>
                    <a:pt x="6421" y="2129"/>
                  </a:cubicBezTo>
                  <a:cubicBezTo>
                    <a:pt x="6421" y="1475"/>
                    <a:pt x="6421" y="1475"/>
                    <a:pt x="6421" y="1475"/>
                  </a:cubicBezTo>
                  <a:cubicBezTo>
                    <a:pt x="6434" y="1472"/>
                    <a:pt x="6445" y="1461"/>
                    <a:pt x="6447" y="1447"/>
                  </a:cubicBezTo>
                  <a:close/>
                  <a:moveTo>
                    <a:pt x="6421" y="2195"/>
                  </a:moveTo>
                  <a:cubicBezTo>
                    <a:pt x="6424" y="2195"/>
                    <a:pt x="6426" y="2194"/>
                    <a:pt x="6428" y="2193"/>
                  </a:cubicBezTo>
                  <a:cubicBezTo>
                    <a:pt x="7120" y="2870"/>
                    <a:pt x="7120" y="2870"/>
                    <a:pt x="7120" y="2870"/>
                  </a:cubicBezTo>
                  <a:cubicBezTo>
                    <a:pt x="7118" y="2873"/>
                    <a:pt x="7116" y="2877"/>
                    <a:pt x="7115" y="2881"/>
                  </a:cubicBezTo>
                  <a:cubicBezTo>
                    <a:pt x="6446" y="2881"/>
                    <a:pt x="6446" y="2881"/>
                    <a:pt x="6446" y="2881"/>
                  </a:cubicBezTo>
                  <a:cubicBezTo>
                    <a:pt x="6444" y="2868"/>
                    <a:pt x="6434" y="2858"/>
                    <a:pt x="6421" y="2855"/>
                  </a:cubicBezTo>
                  <a:lnTo>
                    <a:pt x="6421" y="2195"/>
                  </a:lnTo>
                  <a:close/>
                  <a:moveTo>
                    <a:pt x="7119" y="3625"/>
                  </a:moveTo>
                  <a:cubicBezTo>
                    <a:pt x="6431" y="4297"/>
                    <a:pt x="6431" y="4297"/>
                    <a:pt x="6431" y="4297"/>
                  </a:cubicBezTo>
                  <a:cubicBezTo>
                    <a:pt x="6428" y="4295"/>
                    <a:pt x="6425" y="4293"/>
                    <a:pt x="6421" y="4293"/>
                  </a:cubicBezTo>
                  <a:cubicBezTo>
                    <a:pt x="6421" y="3641"/>
                    <a:pt x="6421" y="3641"/>
                    <a:pt x="6421" y="3641"/>
                  </a:cubicBezTo>
                  <a:cubicBezTo>
                    <a:pt x="6436" y="3637"/>
                    <a:pt x="6447" y="3624"/>
                    <a:pt x="6447" y="3608"/>
                  </a:cubicBezTo>
                  <a:cubicBezTo>
                    <a:pt x="6447" y="3592"/>
                    <a:pt x="6436" y="3578"/>
                    <a:pt x="6421" y="3575"/>
                  </a:cubicBezTo>
                  <a:cubicBezTo>
                    <a:pt x="6421" y="2921"/>
                    <a:pt x="6421" y="2921"/>
                    <a:pt x="6421" y="2921"/>
                  </a:cubicBezTo>
                  <a:cubicBezTo>
                    <a:pt x="6425" y="2920"/>
                    <a:pt x="6428" y="2918"/>
                    <a:pt x="6431" y="2916"/>
                  </a:cubicBezTo>
                  <a:cubicBezTo>
                    <a:pt x="7119" y="3590"/>
                    <a:pt x="7119" y="3590"/>
                    <a:pt x="7119" y="3590"/>
                  </a:cubicBezTo>
                  <a:cubicBezTo>
                    <a:pt x="7116" y="3595"/>
                    <a:pt x="7115" y="3601"/>
                    <a:pt x="7115" y="3608"/>
                  </a:cubicBezTo>
                  <a:cubicBezTo>
                    <a:pt x="7115" y="3614"/>
                    <a:pt x="7116" y="3620"/>
                    <a:pt x="7119" y="3625"/>
                  </a:cubicBezTo>
                  <a:close/>
                  <a:moveTo>
                    <a:pt x="7141" y="3575"/>
                  </a:moveTo>
                  <a:cubicBezTo>
                    <a:pt x="7137" y="3575"/>
                    <a:pt x="7133" y="3577"/>
                    <a:pt x="7130" y="3579"/>
                  </a:cubicBezTo>
                  <a:cubicBezTo>
                    <a:pt x="6442" y="2905"/>
                    <a:pt x="6442" y="2905"/>
                    <a:pt x="6442" y="2905"/>
                  </a:cubicBezTo>
                  <a:cubicBezTo>
                    <a:pt x="6444" y="2903"/>
                    <a:pt x="6445" y="2900"/>
                    <a:pt x="6446" y="2897"/>
                  </a:cubicBezTo>
                  <a:cubicBezTo>
                    <a:pt x="7116" y="2897"/>
                    <a:pt x="7116" y="2897"/>
                    <a:pt x="7116" y="2897"/>
                  </a:cubicBezTo>
                  <a:cubicBezTo>
                    <a:pt x="7119" y="2909"/>
                    <a:pt x="7129" y="2918"/>
                    <a:pt x="7141" y="2921"/>
                  </a:cubicBezTo>
                  <a:lnTo>
                    <a:pt x="7141" y="3575"/>
                  </a:lnTo>
                  <a:close/>
                  <a:moveTo>
                    <a:pt x="7141" y="2129"/>
                  </a:moveTo>
                  <a:cubicBezTo>
                    <a:pt x="7126" y="2133"/>
                    <a:pt x="7115" y="2146"/>
                    <a:pt x="7115" y="2162"/>
                  </a:cubicBezTo>
                  <a:cubicBezTo>
                    <a:pt x="7115" y="2178"/>
                    <a:pt x="7126" y="2192"/>
                    <a:pt x="7141" y="2195"/>
                  </a:cubicBezTo>
                  <a:cubicBezTo>
                    <a:pt x="7141" y="2855"/>
                    <a:pt x="7141" y="2855"/>
                    <a:pt x="7141" y="2855"/>
                  </a:cubicBezTo>
                  <a:cubicBezTo>
                    <a:pt x="7137" y="2855"/>
                    <a:pt x="7134" y="2857"/>
                    <a:pt x="7131" y="2859"/>
                  </a:cubicBezTo>
                  <a:cubicBezTo>
                    <a:pt x="6440" y="2183"/>
                    <a:pt x="6440" y="2183"/>
                    <a:pt x="6440" y="2183"/>
                  </a:cubicBezTo>
                  <a:cubicBezTo>
                    <a:pt x="6445" y="2177"/>
                    <a:pt x="6447" y="2170"/>
                    <a:pt x="6447" y="2162"/>
                  </a:cubicBezTo>
                  <a:cubicBezTo>
                    <a:pt x="6447" y="2157"/>
                    <a:pt x="6446" y="2152"/>
                    <a:pt x="6444" y="2148"/>
                  </a:cubicBezTo>
                  <a:cubicBezTo>
                    <a:pt x="7130" y="1471"/>
                    <a:pt x="7130" y="1471"/>
                    <a:pt x="7130" y="1471"/>
                  </a:cubicBezTo>
                  <a:cubicBezTo>
                    <a:pt x="7133" y="1473"/>
                    <a:pt x="7137" y="1474"/>
                    <a:pt x="7141" y="1475"/>
                  </a:cubicBezTo>
                  <a:lnTo>
                    <a:pt x="7141" y="2129"/>
                  </a:lnTo>
                  <a:close/>
                  <a:moveTo>
                    <a:pt x="7141" y="1409"/>
                  </a:moveTo>
                  <a:cubicBezTo>
                    <a:pt x="7129" y="1412"/>
                    <a:pt x="7120" y="1421"/>
                    <a:pt x="7116" y="1432"/>
                  </a:cubicBezTo>
                  <a:cubicBezTo>
                    <a:pt x="6445" y="1432"/>
                    <a:pt x="6445" y="1432"/>
                    <a:pt x="6445" y="1432"/>
                  </a:cubicBezTo>
                  <a:cubicBezTo>
                    <a:pt x="6445" y="1429"/>
                    <a:pt x="6443" y="1427"/>
                    <a:pt x="6442" y="1424"/>
                  </a:cubicBezTo>
                  <a:cubicBezTo>
                    <a:pt x="7130" y="746"/>
                    <a:pt x="7130" y="746"/>
                    <a:pt x="7130" y="746"/>
                  </a:cubicBezTo>
                  <a:cubicBezTo>
                    <a:pt x="7134" y="748"/>
                    <a:pt x="7137" y="749"/>
                    <a:pt x="7141" y="750"/>
                  </a:cubicBezTo>
                  <a:lnTo>
                    <a:pt x="7141" y="1409"/>
                  </a:lnTo>
                  <a:close/>
                  <a:moveTo>
                    <a:pt x="7141" y="684"/>
                  </a:moveTo>
                  <a:cubicBezTo>
                    <a:pt x="7128" y="687"/>
                    <a:pt x="7118" y="697"/>
                    <a:pt x="7115" y="709"/>
                  </a:cubicBezTo>
                  <a:cubicBezTo>
                    <a:pt x="6446" y="709"/>
                    <a:pt x="6446" y="709"/>
                    <a:pt x="6446" y="709"/>
                  </a:cubicBezTo>
                  <a:cubicBezTo>
                    <a:pt x="6445" y="706"/>
                    <a:pt x="6444" y="702"/>
                    <a:pt x="6442" y="699"/>
                  </a:cubicBezTo>
                  <a:cubicBezTo>
                    <a:pt x="7130" y="26"/>
                    <a:pt x="7130" y="26"/>
                    <a:pt x="7130" y="26"/>
                  </a:cubicBezTo>
                  <a:cubicBezTo>
                    <a:pt x="7133" y="28"/>
                    <a:pt x="7137" y="29"/>
                    <a:pt x="7141" y="30"/>
                  </a:cubicBezTo>
                  <a:lnTo>
                    <a:pt x="7141" y="6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1"/>
          <p:cNvSpPr>
            <a:spLocks noGrp="1"/>
          </p:cNvSpPr>
          <p:nvPr>
            <p:ph type="ctrTitle"/>
          </p:nvPr>
        </p:nvSpPr>
        <p:spPr>
          <a:xfrm>
            <a:off x="505195" y="1314302"/>
            <a:ext cx="7380000" cy="2387600"/>
          </a:xfrm>
        </p:spPr>
        <p:txBody>
          <a:bodyPr anchor="b"/>
          <a:lstStyle>
            <a:lvl1pPr algn="l">
              <a:defRPr sz="7500" baseline="0">
                <a:solidFill>
                  <a:schemeClr val="tx2"/>
                </a:solidFill>
                <a:effectLst>
                  <a:glow rad="228600">
                    <a:schemeClr val="bg1"/>
                  </a:glow>
                </a:effectLst>
              </a:defRPr>
            </a:lvl1pPr>
          </a:lstStyle>
          <a:p>
            <a:r>
              <a:rPr lang="en-US"/>
              <a:t>Click to edit Master title style</a:t>
            </a:r>
            <a:endParaRPr lang="en-IE"/>
          </a:p>
        </p:txBody>
      </p:sp>
      <p:sp>
        <p:nvSpPr>
          <p:cNvPr id="3" name="Subtitle 2"/>
          <p:cNvSpPr>
            <a:spLocks noGrp="1"/>
          </p:cNvSpPr>
          <p:nvPr>
            <p:ph type="subTitle" idx="1" hasCustomPrompt="1"/>
          </p:nvPr>
        </p:nvSpPr>
        <p:spPr>
          <a:xfrm>
            <a:off x="505195" y="4071077"/>
            <a:ext cx="7380000" cy="1655762"/>
          </a:xfrm>
          <a:noFill/>
        </p:spPr>
        <p:txBody>
          <a:bodyPr numCol="1">
            <a:normAutofit/>
          </a:bodyPr>
          <a:lstStyle>
            <a:lvl1pPr marL="0" indent="0" algn="l">
              <a:lnSpc>
                <a:spcPct val="100000"/>
              </a:lnSpc>
              <a:buNone/>
              <a:defRPr sz="2400">
                <a:solidFill>
                  <a:srgbClr val="192138"/>
                </a:solidFill>
                <a:effectLst>
                  <a:glow rad="228600">
                    <a:schemeClr val="bg1">
                      <a:alpha val="4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Format background to change to image </a:t>
            </a:r>
            <a:br>
              <a:rPr lang="en-GB"/>
            </a:br>
            <a:r>
              <a:rPr lang="en-GB"/>
              <a:t>(light, bright image – e.g. white, light blue, yellow)</a:t>
            </a:r>
          </a:p>
          <a:p>
            <a:r>
              <a:rPr lang="en-GB" err="1"/>
              <a:t>Pexels.com</a:t>
            </a:r>
            <a:r>
              <a:rPr lang="en-GB"/>
              <a:t> or </a:t>
            </a:r>
            <a:r>
              <a:rPr lang="en-GB" err="1"/>
              <a:t>Unsplash.com</a:t>
            </a:r>
            <a:r>
              <a:rPr lang="en-GB"/>
              <a:t> are good sources</a:t>
            </a:r>
            <a:endParaRPr lang="en-IE"/>
          </a:p>
        </p:txBody>
      </p:sp>
      <p:cxnSp>
        <p:nvCxnSpPr>
          <p:cNvPr id="13" name="Straight Arrow Connector 12">
            <a:extLst>
              <a:ext uri="{FF2B5EF4-FFF2-40B4-BE49-F238E27FC236}">
                <a16:creationId xmlns:a16="http://schemas.microsoft.com/office/drawing/2014/main" id="{16EF9134-728C-C549-8FC1-F0FC1D5C88D0}"/>
              </a:ext>
            </a:extLst>
          </p:cNvPr>
          <p:cNvCxnSpPr/>
          <p:nvPr userDrawn="1"/>
        </p:nvCxnSpPr>
        <p:spPr>
          <a:xfrm>
            <a:off x="505195" y="3883435"/>
            <a:ext cx="7380000" cy="0"/>
          </a:xfrm>
          <a:prstGeom prst="straightConnector1">
            <a:avLst/>
          </a:prstGeom>
          <a:ln w="952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B3181619-9D85-5CA9-698D-5BA33CC419AD}"/>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9606457" y="391291"/>
            <a:ext cx="2074918" cy="229602"/>
          </a:xfrm>
          <a:prstGeom prst="rect">
            <a:avLst/>
          </a:prstGeom>
        </p:spPr>
      </p:pic>
    </p:spTree>
    <p:extLst>
      <p:ext uri="{BB962C8B-B14F-4D97-AF65-F5344CB8AC3E}">
        <p14:creationId xmlns:p14="http://schemas.microsoft.com/office/powerpoint/2010/main" val="3056874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Full Image">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39D34D13-4D9C-F74C-A562-5E89C8852D28}"/>
              </a:ext>
            </a:extLst>
          </p:cNvPr>
          <p:cNvGrpSpPr>
            <a:grpSpLocks noChangeAspect="1"/>
          </p:cNvGrpSpPr>
          <p:nvPr userDrawn="1"/>
        </p:nvGrpSpPr>
        <p:grpSpPr bwMode="auto">
          <a:xfrm>
            <a:off x="11113" y="0"/>
            <a:ext cx="12180887" cy="6864350"/>
            <a:chOff x="7" y="0"/>
            <a:chExt cx="7673" cy="4324"/>
          </a:xfrm>
          <a:solidFill>
            <a:srgbClr val="4CB4E7">
              <a:alpha val="20000"/>
            </a:srgbClr>
          </a:solidFill>
        </p:grpSpPr>
        <p:sp>
          <p:nvSpPr>
            <p:cNvPr id="7" name="Freeform 12">
              <a:extLst>
                <a:ext uri="{FF2B5EF4-FFF2-40B4-BE49-F238E27FC236}">
                  <a16:creationId xmlns:a16="http://schemas.microsoft.com/office/drawing/2014/main" id="{5FE26E12-1D44-4343-8D0D-2560902EB842}"/>
                </a:ext>
              </a:extLst>
            </p:cNvPr>
            <p:cNvSpPr>
              <a:spLocks/>
            </p:cNvSpPr>
            <p:nvPr userDrawn="1"/>
          </p:nvSpPr>
          <p:spPr bwMode="auto">
            <a:xfrm>
              <a:off x="6390" y="0"/>
              <a:ext cx="68" cy="31"/>
            </a:xfrm>
            <a:custGeom>
              <a:avLst/>
              <a:gdLst>
                <a:gd name="T0" fmla="*/ 34 w 68"/>
                <a:gd name="T1" fmla="*/ 31 h 31"/>
                <a:gd name="T2" fmla="*/ 68 w 68"/>
                <a:gd name="T3" fmla="*/ 0 h 31"/>
                <a:gd name="T4" fmla="*/ 0 w 68"/>
                <a:gd name="T5" fmla="*/ 0 h 31"/>
                <a:gd name="T6" fmla="*/ 34 w 68"/>
                <a:gd name="T7" fmla="*/ 31 h 31"/>
              </a:gdLst>
              <a:ahLst/>
              <a:cxnLst>
                <a:cxn ang="0">
                  <a:pos x="T0" y="T1"/>
                </a:cxn>
                <a:cxn ang="0">
                  <a:pos x="T2" y="T3"/>
                </a:cxn>
                <a:cxn ang="0">
                  <a:pos x="T4" y="T5"/>
                </a:cxn>
                <a:cxn ang="0">
                  <a:pos x="T6" y="T7"/>
                </a:cxn>
              </a:cxnLst>
              <a:rect l="0" t="0" r="r" b="b"/>
              <a:pathLst>
                <a:path w="68" h="31">
                  <a:moveTo>
                    <a:pt x="34" y="31"/>
                  </a:moveTo>
                  <a:cubicBezTo>
                    <a:pt x="52" y="31"/>
                    <a:pt x="66" y="17"/>
                    <a:pt x="68" y="0"/>
                  </a:cubicBezTo>
                  <a:cubicBezTo>
                    <a:pt x="0" y="0"/>
                    <a:pt x="0" y="0"/>
                    <a:pt x="0" y="0"/>
                  </a:cubicBezTo>
                  <a:cubicBezTo>
                    <a:pt x="2" y="17"/>
                    <a:pt x="16" y="31"/>
                    <a:pt x="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8" name="Freeform 13">
              <a:extLst>
                <a:ext uri="{FF2B5EF4-FFF2-40B4-BE49-F238E27FC236}">
                  <a16:creationId xmlns:a16="http://schemas.microsoft.com/office/drawing/2014/main" id="{69A57D03-A522-3C43-B8BA-BA12FE50ED1D}"/>
                </a:ext>
              </a:extLst>
            </p:cNvPr>
            <p:cNvSpPr>
              <a:spLocks/>
            </p:cNvSpPr>
            <p:nvPr userDrawn="1"/>
          </p:nvSpPr>
          <p:spPr bwMode="auto">
            <a:xfrm>
              <a:off x="1976" y="0"/>
              <a:ext cx="67" cy="31"/>
            </a:xfrm>
            <a:custGeom>
              <a:avLst/>
              <a:gdLst>
                <a:gd name="T0" fmla="*/ 34 w 67"/>
                <a:gd name="T1" fmla="*/ 31 h 31"/>
                <a:gd name="T2" fmla="*/ 67 w 67"/>
                <a:gd name="T3" fmla="*/ 0 h 31"/>
                <a:gd name="T4" fmla="*/ 0 w 67"/>
                <a:gd name="T5" fmla="*/ 0 h 31"/>
                <a:gd name="T6" fmla="*/ 34 w 67"/>
                <a:gd name="T7" fmla="*/ 31 h 31"/>
              </a:gdLst>
              <a:ahLst/>
              <a:cxnLst>
                <a:cxn ang="0">
                  <a:pos x="T0" y="T1"/>
                </a:cxn>
                <a:cxn ang="0">
                  <a:pos x="T2" y="T3"/>
                </a:cxn>
                <a:cxn ang="0">
                  <a:pos x="T4" y="T5"/>
                </a:cxn>
                <a:cxn ang="0">
                  <a:pos x="T6" y="T7"/>
                </a:cxn>
              </a:cxnLst>
              <a:rect l="0" t="0" r="r" b="b"/>
              <a:pathLst>
                <a:path w="67" h="31">
                  <a:moveTo>
                    <a:pt x="34" y="31"/>
                  </a:moveTo>
                  <a:cubicBezTo>
                    <a:pt x="51" y="31"/>
                    <a:pt x="66" y="17"/>
                    <a:pt x="67" y="0"/>
                  </a:cubicBezTo>
                  <a:cubicBezTo>
                    <a:pt x="0" y="0"/>
                    <a:pt x="0" y="0"/>
                    <a:pt x="0" y="0"/>
                  </a:cubicBezTo>
                  <a:cubicBezTo>
                    <a:pt x="1" y="17"/>
                    <a:pt x="16" y="31"/>
                    <a:pt x="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Freeform 14">
              <a:extLst>
                <a:ext uri="{FF2B5EF4-FFF2-40B4-BE49-F238E27FC236}">
                  <a16:creationId xmlns:a16="http://schemas.microsoft.com/office/drawing/2014/main" id="{B7B2E630-B491-9B4C-A5A7-B49128903666}"/>
                </a:ext>
              </a:extLst>
            </p:cNvPr>
            <p:cNvSpPr>
              <a:spLocks noEditPoints="1"/>
            </p:cNvSpPr>
            <p:nvPr userDrawn="1"/>
          </p:nvSpPr>
          <p:spPr bwMode="auto">
            <a:xfrm>
              <a:off x="7" y="0"/>
              <a:ext cx="7673" cy="4324"/>
            </a:xfrm>
            <a:custGeom>
              <a:avLst/>
              <a:gdLst>
                <a:gd name="T0" fmla="*/ 5712 w 7668"/>
                <a:gd name="T1" fmla="*/ 0 h 4320"/>
                <a:gd name="T2" fmla="*/ 4241 w 7668"/>
                <a:gd name="T3" fmla="*/ 0 h 4320"/>
                <a:gd name="T4" fmla="*/ 2771 w 7668"/>
                <a:gd name="T5" fmla="*/ 0 h 4320"/>
                <a:gd name="T6" fmla="*/ 560 w 7668"/>
                <a:gd name="T7" fmla="*/ 14 h 4320"/>
                <a:gd name="T8" fmla="*/ 0 w 7668"/>
                <a:gd name="T9" fmla="*/ 1252 h 4320"/>
                <a:gd name="T10" fmla="*/ 549 w 7668"/>
                <a:gd name="T11" fmla="*/ 2134 h 4320"/>
                <a:gd name="T12" fmla="*/ 1235 w 7668"/>
                <a:gd name="T13" fmla="*/ 2175 h 4320"/>
                <a:gd name="T14" fmla="*/ 523 w 7668"/>
                <a:gd name="T15" fmla="*/ 2921 h 4320"/>
                <a:gd name="T16" fmla="*/ 523 w 7668"/>
                <a:gd name="T17" fmla="*/ 4293 h 4320"/>
                <a:gd name="T18" fmla="*/ 1994 w 7668"/>
                <a:gd name="T19" fmla="*/ 4293 h 4320"/>
                <a:gd name="T20" fmla="*/ 3443 w 7668"/>
                <a:gd name="T21" fmla="*/ 4308 h 4320"/>
                <a:gd name="T22" fmla="*/ 4935 w 7668"/>
                <a:gd name="T23" fmla="*/ 4293 h 4320"/>
                <a:gd name="T24" fmla="*/ 6405 w 7668"/>
                <a:gd name="T25" fmla="*/ 4293 h 4320"/>
                <a:gd name="T26" fmla="*/ 7668 w 7668"/>
                <a:gd name="T27" fmla="*/ 4126 h 4320"/>
                <a:gd name="T28" fmla="*/ 7178 w 7668"/>
                <a:gd name="T29" fmla="*/ 2905 h 4320"/>
                <a:gd name="T30" fmla="*/ 7179 w 7668"/>
                <a:gd name="T31" fmla="*/ 2148 h 4320"/>
                <a:gd name="T32" fmla="*/ 7668 w 7668"/>
                <a:gd name="T33" fmla="*/ 919 h 4320"/>
                <a:gd name="T34" fmla="*/ 539 w 7668"/>
                <a:gd name="T35" fmla="*/ 684 h 4320"/>
                <a:gd name="T36" fmla="*/ 539 w 7668"/>
                <a:gd name="T37" fmla="*/ 3575 h 4320"/>
                <a:gd name="T38" fmla="*/ 1261 w 7668"/>
                <a:gd name="T39" fmla="*/ 3574 h 4320"/>
                <a:gd name="T40" fmla="*/ 1248 w 7668"/>
                <a:gd name="T41" fmla="*/ 1471 h 4320"/>
                <a:gd name="T42" fmla="*/ 1972 w 7668"/>
                <a:gd name="T43" fmla="*/ 699 h 4320"/>
                <a:gd name="T44" fmla="*/ 1277 w 7668"/>
                <a:gd name="T45" fmla="*/ 1474 h 4320"/>
                <a:gd name="T46" fmla="*/ 1277 w 7668"/>
                <a:gd name="T47" fmla="*/ 2855 h 4320"/>
                <a:gd name="T48" fmla="*/ 1972 w 7668"/>
                <a:gd name="T49" fmla="*/ 3625 h 4320"/>
                <a:gd name="T50" fmla="*/ 1984 w 7668"/>
                <a:gd name="T51" fmla="*/ 2859 h 4320"/>
                <a:gd name="T52" fmla="*/ 2034 w 7668"/>
                <a:gd name="T53" fmla="*/ 725 h 4320"/>
                <a:gd name="T54" fmla="*/ 2009 w 7668"/>
                <a:gd name="T55" fmla="*/ 2129 h 4320"/>
                <a:gd name="T56" fmla="*/ 2035 w 7668"/>
                <a:gd name="T57" fmla="*/ 3608 h 4320"/>
                <a:gd name="T58" fmla="*/ 2729 w 7668"/>
                <a:gd name="T59" fmla="*/ 2921 h 4320"/>
                <a:gd name="T60" fmla="*/ 2729 w 7668"/>
                <a:gd name="T61" fmla="*/ 2129 h 4320"/>
                <a:gd name="T62" fmla="*/ 2719 w 7668"/>
                <a:gd name="T63" fmla="*/ 26 h 4320"/>
                <a:gd name="T64" fmla="*/ 3480 w 7668"/>
                <a:gd name="T65" fmla="*/ 1409 h 4320"/>
                <a:gd name="T66" fmla="*/ 4174 w 7668"/>
                <a:gd name="T67" fmla="*/ 2881 h 4320"/>
                <a:gd name="T68" fmla="*/ 2769 w 7668"/>
                <a:gd name="T69" fmla="*/ 2897 h 4320"/>
                <a:gd name="T70" fmla="*/ 2771 w 7668"/>
                <a:gd name="T71" fmla="*/ 2162 h 4320"/>
                <a:gd name="T72" fmla="*/ 2745 w 7668"/>
                <a:gd name="T73" fmla="*/ 30 h 4320"/>
                <a:gd name="T74" fmla="*/ 2758 w 7668"/>
                <a:gd name="T75" fmla="*/ 2135 h 4320"/>
                <a:gd name="T76" fmla="*/ 2755 w 7668"/>
                <a:gd name="T77" fmla="*/ 2916 h 4320"/>
                <a:gd name="T78" fmla="*/ 3505 w 7668"/>
                <a:gd name="T79" fmla="*/ 3615 h 4320"/>
                <a:gd name="T80" fmla="*/ 4173 w 7668"/>
                <a:gd name="T81" fmla="*/ 2162 h 4320"/>
                <a:gd name="T82" fmla="*/ 3504 w 7668"/>
                <a:gd name="T83" fmla="*/ 1432 h 4320"/>
                <a:gd name="T84" fmla="*/ 5649 w 7668"/>
                <a:gd name="T85" fmla="*/ 734 h 4320"/>
                <a:gd name="T86" fmla="*/ 4241 w 7668"/>
                <a:gd name="T87" fmla="*/ 1447 h 4320"/>
                <a:gd name="T88" fmla="*/ 4218 w 7668"/>
                <a:gd name="T89" fmla="*/ 685 h 4320"/>
                <a:gd name="T90" fmla="*/ 4909 w 7668"/>
                <a:gd name="T91" fmla="*/ 2157 h 4320"/>
                <a:gd name="T92" fmla="*/ 4225 w 7668"/>
                <a:gd name="T93" fmla="*/ 4297 h 4320"/>
                <a:gd name="T94" fmla="*/ 4236 w 7668"/>
                <a:gd name="T95" fmla="*/ 2905 h 4320"/>
                <a:gd name="T96" fmla="*/ 5651 w 7668"/>
                <a:gd name="T97" fmla="*/ 2183 h 4320"/>
                <a:gd name="T98" fmla="*/ 5649 w 7668"/>
                <a:gd name="T99" fmla="*/ 3590 h 4320"/>
                <a:gd name="T100" fmla="*/ 4976 w 7668"/>
                <a:gd name="T101" fmla="*/ 2881 h 4320"/>
                <a:gd name="T102" fmla="*/ 5673 w 7668"/>
                <a:gd name="T103" fmla="*/ 1409 h 4320"/>
                <a:gd name="T104" fmla="*/ 5689 w 7668"/>
                <a:gd name="T105" fmla="*/ 685 h 4320"/>
                <a:gd name="T106" fmla="*/ 5705 w 7668"/>
                <a:gd name="T107" fmla="*/ 2183 h 4320"/>
                <a:gd name="T108" fmla="*/ 5699 w 7668"/>
                <a:gd name="T109" fmla="*/ 2135 h 4320"/>
                <a:gd name="T110" fmla="*/ 5689 w 7668"/>
                <a:gd name="T111" fmla="*/ 4293 h 4320"/>
                <a:gd name="T112" fmla="*/ 5711 w 7668"/>
                <a:gd name="T113" fmla="*/ 2897 h 4320"/>
                <a:gd name="T114" fmla="*/ 6431 w 7668"/>
                <a:gd name="T115" fmla="*/ 1413 h 4320"/>
                <a:gd name="T116" fmla="*/ 7120 w 7668"/>
                <a:gd name="T117" fmla="*/ 2870 h 4320"/>
                <a:gd name="T118" fmla="*/ 6431 w 7668"/>
                <a:gd name="T119" fmla="*/ 2916 h 4320"/>
                <a:gd name="T120" fmla="*/ 7115 w 7668"/>
                <a:gd name="T121" fmla="*/ 2162 h 4320"/>
                <a:gd name="T122" fmla="*/ 6445 w 7668"/>
                <a:gd name="T123" fmla="*/ 143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68" h="4320">
                  <a:moveTo>
                    <a:pt x="7167" y="26"/>
                  </a:moveTo>
                  <a:cubicBezTo>
                    <a:pt x="7668" y="517"/>
                    <a:pt x="7668" y="517"/>
                    <a:pt x="7668" y="517"/>
                  </a:cubicBezTo>
                  <a:cubicBezTo>
                    <a:pt x="7668" y="495"/>
                    <a:pt x="7668" y="495"/>
                    <a:pt x="7668" y="495"/>
                  </a:cubicBezTo>
                  <a:cubicBezTo>
                    <a:pt x="7178" y="14"/>
                    <a:pt x="7178" y="14"/>
                    <a:pt x="7178" y="14"/>
                  </a:cubicBezTo>
                  <a:cubicBezTo>
                    <a:pt x="7180" y="10"/>
                    <a:pt x="7182" y="5"/>
                    <a:pt x="7182" y="0"/>
                  </a:cubicBezTo>
                  <a:cubicBezTo>
                    <a:pt x="7115" y="0"/>
                    <a:pt x="7115" y="0"/>
                    <a:pt x="7115" y="0"/>
                  </a:cubicBezTo>
                  <a:cubicBezTo>
                    <a:pt x="7115" y="5"/>
                    <a:pt x="7117" y="10"/>
                    <a:pt x="7119" y="14"/>
                  </a:cubicBezTo>
                  <a:cubicBezTo>
                    <a:pt x="6431" y="688"/>
                    <a:pt x="6431" y="688"/>
                    <a:pt x="6431" y="688"/>
                  </a:cubicBezTo>
                  <a:cubicBezTo>
                    <a:pt x="6426" y="685"/>
                    <a:pt x="6420" y="683"/>
                    <a:pt x="6413" y="683"/>
                  </a:cubicBezTo>
                  <a:cubicBezTo>
                    <a:pt x="6407" y="683"/>
                    <a:pt x="6400" y="685"/>
                    <a:pt x="6395" y="688"/>
                  </a:cubicBezTo>
                  <a:cubicBezTo>
                    <a:pt x="5707" y="14"/>
                    <a:pt x="5707" y="14"/>
                    <a:pt x="5707" y="14"/>
                  </a:cubicBezTo>
                  <a:cubicBezTo>
                    <a:pt x="5710" y="10"/>
                    <a:pt x="5711" y="5"/>
                    <a:pt x="5712" y="0"/>
                  </a:cubicBezTo>
                  <a:cubicBezTo>
                    <a:pt x="5644" y="0"/>
                    <a:pt x="5644" y="0"/>
                    <a:pt x="5644" y="0"/>
                  </a:cubicBezTo>
                  <a:cubicBezTo>
                    <a:pt x="5646" y="16"/>
                    <a:pt x="5657" y="28"/>
                    <a:pt x="5673" y="30"/>
                  </a:cubicBezTo>
                  <a:cubicBezTo>
                    <a:pt x="5673" y="683"/>
                    <a:pt x="5673" y="683"/>
                    <a:pt x="5673" y="683"/>
                  </a:cubicBezTo>
                  <a:cubicBezTo>
                    <a:pt x="5668" y="684"/>
                    <a:pt x="5664" y="686"/>
                    <a:pt x="5660" y="688"/>
                  </a:cubicBezTo>
                  <a:cubicBezTo>
                    <a:pt x="4972" y="14"/>
                    <a:pt x="4972" y="14"/>
                    <a:pt x="4972" y="14"/>
                  </a:cubicBezTo>
                  <a:cubicBezTo>
                    <a:pt x="4974" y="10"/>
                    <a:pt x="4976" y="5"/>
                    <a:pt x="4976" y="0"/>
                  </a:cubicBezTo>
                  <a:cubicBezTo>
                    <a:pt x="4909" y="0"/>
                    <a:pt x="4909" y="0"/>
                    <a:pt x="4909" y="0"/>
                  </a:cubicBezTo>
                  <a:cubicBezTo>
                    <a:pt x="4910" y="15"/>
                    <a:pt x="4921" y="27"/>
                    <a:pt x="4935" y="30"/>
                  </a:cubicBezTo>
                  <a:cubicBezTo>
                    <a:pt x="4935" y="684"/>
                    <a:pt x="4935" y="684"/>
                    <a:pt x="4935" y="684"/>
                  </a:cubicBezTo>
                  <a:cubicBezTo>
                    <a:pt x="4931" y="685"/>
                    <a:pt x="4928" y="686"/>
                    <a:pt x="4925" y="688"/>
                  </a:cubicBezTo>
                  <a:cubicBezTo>
                    <a:pt x="4236" y="14"/>
                    <a:pt x="4236" y="14"/>
                    <a:pt x="4236" y="14"/>
                  </a:cubicBezTo>
                  <a:cubicBezTo>
                    <a:pt x="4239" y="10"/>
                    <a:pt x="4241" y="5"/>
                    <a:pt x="4241" y="0"/>
                  </a:cubicBezTo>
                  <a:cubicBezTo>
                    <a:pt x="4174" y="0"/>
                    <a:pt x="4174" y="0"/>
                    <a:pt x="4174" y="0"/>
                  </a:cubicBezTo>
                  <a:cubicBezTo>
                    <a:pt x="4175" y="14"/>
                    <a:pt x="4184" y="25"/>
                    <a:pt x="4197" y="29"/>
                  </a:cubicBezTo>
                  <a:cubicBezTo>
                    <a:pt x="4197" y="685"/>
                    <a:pt x="4197" y="685"/>
                    <a:pt x="4197" y="685"/>
                  </a:cubicBezTo>
                  <a:cubicBezTo>
                    <a:pt x="4194" y="686"/>
                    <a:pt x="4192" y="687"/>
                    <a:pt x="4189" y="688"/>
                  </a:cubicBezTo>
                  <a:cubicBezTo>
                    <a:pt x="3501" y="14"/>
                    <a:pt x="3501" y="14"/>
                    <a:pt x="3501" y="14"/>
                  </a:cubicBezTo>
                  <a:cubicBezTo>
                    <a:pt x="3504" y="10"/>
                    <a:pt x="3505" y="5"/>
                    <a:pt x="3506" y="0"/>
                  </a:cubicBezTo>
                  <a:cubicBezTo>
                    <a:pt x="3438" y="0"/>
                    <a:pt x="3438" y="0"/>
                    <a:pt x="3438" y="0"/>
                  </a:cubicBezTo>
                  <a:cubicBezTo>
                    <a:pt x="3440" y="15"/>
                    <a:pt x="3450" y="27"/>
                    <a:pt x="3464" y="30"/>
                  </a:cubicBezTo>
                  <a:cubicBezTo>
                    <a:pt x="3464" y="684"/>
                    <a:pt x="3464" y="684"/>
                    <a:pt x="3464" y="684"/>
                  </a:cubicBezTo>
                  <a:cubicBezTo>
                    <a:pt x="3461" y="685"/>
                    <a:pt x="3457" y="686"/>
                    <a:pt x="3454" y="688"/>
                  </a:cubicBezTo>
                  <a:cubicBezTo>
                    <a:pt x="2766" y="14"/>
                    <a:pt x="2766" y="14"/>
                    <a:pt x="2766" y="14"/>
                  </a:cubicBezTo>
                  <a:cubicBezTo>
                    <a:pt x="2768" y="10"/>
                    <a:pt x="2770" y="5"/>
                    <a:pt x="2771" y="0"/>
                  </a:cubicBezTo>
                  <a:cubicBezTo>
                    <a:pt x="2703" y="0"/>
                    <a:pt x="2703" y="0"/>
                    <a:pt x="2703" y="0"/>
                  </a:cubicBezTo>
                  <a:cubicBezTo>
                    <a:pt x="2704" y="5"/>
                    <a:pt x="2705" y="10"/>
                    <a:pt x="2708" y="14"/>
                  </a:cubicBezTo>
                  <a:cubicBezTo>
                    <a:pt x="2020" y="688"/>
                    <a:pt x="2020" y="688"/>
                    <a:pt x="2020" y="688"/>
                  </a:cubicBezTo>
                  <a:cubicBezTo>
                    <a:pt x="2014" y="685"/>
                    <a:pt x="2008" y="683"/>
                    <a:pt x="2002" y="683"/>
                  </a:cubicBezTo>
                  <a:cubicBezTo>
                    <a:pt x="1995" y="683"/>
                    <a:pt x="1989" y="685"/>
                    <a:pt x="1983" y="688"/>
                  </a:cubicBezTo>
                  <a:cubicBezTo>
                    <a:pt x="1295" y="14"/>
                    <a:pt x="1295" y="14"/>
                    <a:pt x="1295" y="14"/>
                  </a:cubicBezTo>
                  <a:cubicBezTo>
                    <a:pt x="1298" y="10"/>
                    <a:pt x="1299" y="5"/>
                    <a:pt x="1300" y="0"/>
                  </a:cubicBezTo>
                  <a:cubicBezTo>
                    <a:pt x="1232" y="0"/>
                    <a:pt x="1232" y="0"/>
                    <a:pt x="1232" y="0"/>
                  </a:cubicBezTo>
                  <a:cubicBezTo>
                    <a:pt x="1234" y="16"/>
                    <a:pt x="1246" y="28"/>
                    <a:pt x="1261" y="30"/>
                  </a:cubicBezTo>
                  <a:cubicBezTo>
                    <a:pt x="1261" y="683"/>
                    <a:pt x="1261" y="683"/>
                    <a:pt x="1261" y="683"/>
                  </a:cubicBezTo>
                  <a:cubicBezTo>
                    <a:pt x="1256" y="684"/>
                    <a:pt x="1252" y="686"/>
                    <a:pt x="1248" y="688"/>
                  </a:cubicBezTo>
                  <a:cubicBezTo>
                    <a:pt x="560" y="14"/>
                    <a:pt x="560" y="14"/>
                    <a:pt x="560" y="14"/>
                  </a:cubicBezTo>
                  <a:cubicBezTo>
                    <a:pt x="563" y="10"/>
                    <a:pt x="564" y="5"/>
                    <a:pt x="565" y="0"/>
                  </a:cubicBezTo>
                  <a:cubicBezTo>
                    <a:pt x="497" y="0"/>
                    <a:pt x="497" y="0"/>
                    <a:pt x="497" y="0"/>
                  </a:cubicBezTo>
                  <a:cubicBezTo>
                    <a:pt x="499" y="15"/>
                    <a:pt x="509" y="27"/>
                    <a:pt x="523" y="30"/>
                  </a:cubicBezTo>
                  <a:cubicBezTo>
                    <a:pt x="523" y="684"/>
                    <a:pt x="523" y="684"/>
                    <a:pt x="523" y="684"/>
                  </a:cubicBezTo>
                  <a:cubicBezTo>
                    <a:pt x="519" y="685"/>
                    <a:pt x="516" y="686"/>
                    <a:pt x="513" y="688"/>
                  </a:cubicBezTo>
                  <a:cubicBezTo>
                    <a:pt x="0" y="186"/>
                    <a:pt x="0" y="186"/>
                    <a:pt x="0" y="186"/>
                  </a:cubicBezTo>
                  <a:cubicBezTo>
                    <a:pt x="0" y="208"/>
                    <a:pt x="0" y="208"/>
                    <a:pt x="0" y="208"/>
                  </a:cubicBezTo>
                  <a:cubicBezTo>
                    <a:pt x="502" y="699"/>
                    <a:pt x="502" y="699"/>
                    <a:pt x="502" y="699"/>
                  </a:cubicBezTo>
                  <a:cubicBezTo>
                    <a:pt x="499" y="705"/>
                    <a:pt x="497" y="710"/>
                    <a:pt x="497" y="717"/>
                  </a:cubicBezTo>
                  <a:cubicBezTo>
                    <a:pt x="497" y="723"/>
                    <a:pt x="499" y="729"/>
                    <a:pt x="502" y="734"/>
                  </a:cubicBezTo>
                  <a:cubicBezTo>
                    <a:pt x="0" y="1230"/>
                    <a:pt x="0" y="1230"/>
                    <a:pt x="0" y="1230"/>
                  </a:cubicBezTo>
                  <a:cubicBezTo>
                    <a:pt x="0" y="1252"/>
                    <a:pt x="0" y="1252"/>
                    <a:pt x="0" y="1252"/>
                  </a:cubicBezTo>
                  <a:cubicBezTo>
                    <a:pt x="513" y="746"/>
                    <a:pt x="513" y="746"/>
                    <a:pt x="513" y="746"/>
                  </a:cubicBezTo>
                  <a:cubicBezTo>
                    <a:pt x="516" y="748"/>
                    <a:pt x="519" y="749"/>
                    <a:pt x="523" y="750"/>
                  </a:cubicBezTo>
                  <a:cubicBezTo>
                    <a:pt x="523" y="1409"/>
                    <a:pt x="523" y="1409"/>
                    <a:pt x="523" y="1409"/>
                  </a:cubicBezTo>
                  <a:cubicBezTo>
                    <a:pt x="512" y="1412"/>
                    <a:pt x="502" y="1421"/>
                    <a:pt x="499" y="1432"/>
                  </a:cubicBezTo>
                  <a:cubicBezTo>
                    <a:pt x="0" y="1432"/>
                    <a:pt x="0" y="1432"/>
                    <a:pt x="0" y="1432"/>
                  </a:cubicBezTo>
                  <a:cubicBezTo>
                    <a:pt x="0" y="1447"/>
                    <a:pt x="0" y="1447"/>
                    <a:pt x="0" y="1447"/>
                  </a:cubicBezTo>
                  <a:cubicBezTo>
                    <a:pt x="497" y="1447"/>
                    <a:pt x="497" y="1447"/>
                    <a:pt x="497" y="1447"/>
                  </a:cubicBezTo>
                  <a:cubicBezTo>
                    <a:pt x="500" y="1464"/>
                    <a:pt x="514" y="1476"/>
                    <a:pt x="531" y="1476"/>
                  </a:cubicBezTo>
                  <a:cubicBezTo>
                    <a:pt x="548" y="1476"/>
                    <a:pt x="562" y="1464"/>
                    <a:pt x="564" y="1447"/>
                  </a:cubicBezTo>
                  <a:cubicBezTo>
                    <a:pt x="1233" y="1447"/>
                    <a:pt x="1233" y="1447"/>
                    <a:pt x="1233" y="1447"/>
                  </a:cubicBezTo>
                  <a:cubicBezTo>
                    <a:pt x="1233" y="1452"/>
                    <a:pt x="1235" y="1456"/>
                    <a:pt x="1237" y="1460"/>
                  </a:cubicBezTo>
                  <a:cubicBezTo>
                    <a:pt x="549" y="2134"/>
                    <a:pt x="549" y="2134"/>
                    <a:pt x="549" y="2134"/>
                  </a:cubicBezTo>
                  <a:cubicBezTo>
                    <a:pt x="544" y="2130"/>
                    <a:pt x="538" y="2128"/>
                    <a:pt x="531" y="2128"/>
                  </a:cubicBezTo>
                  <a:cubicBezTo>
                    <a:pt x="524" y="2128"/>
                    <a:pt x="518" y="2130"/>
                    <a:pt x="513" y="2134"/>
                  </a:cubicBezTo>
                  <a:cubicBezTo>
                    <a:pt x="0" y="1631"/>
                    <a:pt x="0" y="1631"/>
                    <a:pt x="0" y="1631"/>
                  </a:cubicBezTo>
                  <a:cubicBezTo>
                    <a:pt x="0" y="1653"/>
                    <a:pt x="0" y="1653"/>
                    <a:pt x="0" y="1653"/>
                  </a:cubicBezTo>
                  <a:cubicBezTo>
                    <a:pt x="502" y="2145"/>
                    <a:pt x="502" y="2145"/>
                    <a:pt x="502" y="2145"/>
                  </a:cubicBezTo>
                  <a:cubicBezTo>
                    <a:pt x="500" y="2148"/>
                    <a:pt x="498" y="2152"/>
                    <a:pt x="498" y="2157"/>
                  </a:cubicBezTo>
                  <a:cubicBezTo>
                    <a:pt x="0" y="2155"/>
                    <a:pt x="0" y="2155"/>
                    <a:pt x="0" y="2155"/>
                  </a:cubicBezTo>
                  <a:cubicBezTo>
                    <a:pt x="0" y="2171"/>
                    <a:pt x="0" y="2171"/>
                    <a:pt x="0" y="2171"/>
                  </a:cubicBezTo>
                  <a:cubicBezTo>
                    <a:pt x="499" y="2172"/>
                    <a:pt x="499" y="2172"/>
                    <a:pt x="499" y="2172"/>
                  </a:cubicBezTo>
                  <a:cubicBezTo>
                    <a:pt x="503" y="2186"/>
                    <a:pt x="516" y="2196"/>
                    <a:pt x="531" y="2196"/>
                  </a:cubicBezTo>
                  <a:cubicBezTo>
                    <a:pt x="546" y="2196"/>
                    <a:pt x="559" y="2186"/>
                    <a:pt x="563" y="2173"/>
                  </a:cubicBezTo>
                  <a:cubicBezTo>
                    <a:pt x="1235" y="2175"/>
                    <a:pt x="1235" y="2175"/>
                    <a:pt x="1235" y="2175"/>
                  </a:cubicBezTo>
                  <a:cubicBezTo>
                    <a:pt x="1236" y="2178"/>
                    <a:pt x="1237" y="2180"/>
                    <a:pt x="1239" y="2183"/>
                  </a:cubicBezTo>
                  <a:cubicBezTo>
                    <a:pt x="549" y="2859"/>
                    <a:pt x="549" y="2859"/>
                    <a:pt x="549" y="2859"/>
                  </a:cubicBezTo>
                  <a:cubicBezTo>
                    <a:pt x="544" y="2856"/>
                    <a:pt x="538" y="2854"/>
                    <a:pt x="531" y="2854"/>
                  </a:cubicBezTo>
                  <a:cubicBezTo>
                    <a:pt x="524" y="2854"/>
                    <a:pt x="518" y="2856"/>
                    <a:pt x="513" y="2859"/>
                  </a:cubicBezTo>
                  <a:cubicBezTo>
                    <a:pt x="0" y="2353"/>
                    <a:pt x="0" y="2353"/>
                    <a:pt x="0" y="2353"/>
                  </a:cubicBezTo>
                  <a:cubicBezTo>
                    <a:pt x="0" y="2375"/>
                    <a:pt x="0" y="2375"/>
                    <a:pt x="0" y="2375"/>
                  </a:cubicBezTo>
                  <a:cubicBezTo>
                    <a:pt x="502" y="2870"/>
                    <a:pt x="502" y="2870"/>
                    <a:pt x="502" y="2870"/>
                  </a:cubicBezTo>
                  <a:cubicBezTo>
                    <a:pt x="500" y="2873"/>
                    <a:pt x="498" y="2877"/>
                    <a:pt x="498" y="2881"/>
                  </a:cubicBezTo>
                  <a:cubicBezTo>
                    <a:pt x="0" y="2881"/>
                    <a:pt x="0" y="2881"/>
                    <a:pt x="0" y="2881"/>
                  </a:cubicBezTo>
                  <a:cubicBezTo>
                    <a:pt x="0" y="2897"/>
                    <a:pt x="0" y="2897"/>
                    <a:pt x="0" y="2897"/>
                  </a:cubicBezTo>
                  <a:cubicBezTo>
                    <a:pt x="498" y="2897"/>
                    <a:pt x="498" y="2897"/>
                    <a:pt x="498" y="2897"/>
                  </a:cubicBezTo>
                  <a:cubicBezTo>
                    <a:pt x="502" y="2909"/>
                    <a:pt x="511" y="2918"/>
                    <a:pt x="523" y="2921"/>
                  </a:cubicBezTo>
                  <a:cubicBezTo>
                    <a:pt x="523" y="3575"/>
                    <a:pt x="523" y="3575"/>
                    <a:pt x="523" y="3575"/>
                  </a:cubicBezTo>
                  <a:cubicBezTo>
                    <a:pt x="519" y="3575"/>
                    <a:pt x="516" y="3577"/>
                    <a:pt x="513" y="3579"/>
                  </a:cubicBezTo>
                  <a:cubicBezTo>
                    <a:pt x="0" y="3077"/>
                    <a:pt x="0" y="3077"/>
                    <a:pt x="0" y="3077"/>
                  </a:cubicBezTo>
                  <a:cubicBezTo>
                    <a:pt x="0" y="3099"/>
                    <a:pt x="0" y="3099"/>
                    <a:pt x="0" y="3099"/>
                  </a:cubicBezTo>
                  <a:cubicBezTo>
                    <a:pt x="502" y="3590"/>
                    <a:pt x="502" y="3590"/>
                    <a:pt x="502" y="3590"/>
                  </a:cubicBezTo>
                  <a:cubicBezTo>
                    <a:pt x="499" y="3595"/>
                    <a:pt x="497" y="3601"/>
                    <a:pt x="497" y="3608"/>
                  </a:cubicBezTo>
                  <a:cubicBezTo>
                    <a:pt x="497" y="3614"/>
                    <a:pt x="499" y="3620"/>
                    <a:pt x="502" y="3625"/>
                  </a:cubicBezTo>
                  <a:cubicBezTo>
                    <a:pt x="0" y="4115"/>
                    <a:pt x="0" y="4115"/>
                    <a:pt x="0" y="4115"/>
                  </a:cubicBezTo>
                  <a:cubicBezTo>
                    <a:pt x="0" y="4137"/>
                    <a:pt x="0" y="4137"/>
                    <a:pt x="0" y="4137"/>
                  </a:cubicBezTo>
                  <a:cubicBezTo>
                    <a:pt x="513" y="3636"/>
                    <a:pt x="513" y="3636"/>
                    <a:pt x="513" y="3636"/>
                  </a:cubicBezTo>
                  <a:cubicBezTo>
                    <a:pt x="516" y="3638"/>
                    <a:pt x="519" y="3640"/>
                    <a:pt x="523" y="3641"/>
                  </a:cubicBezTo>
                  <a:cubicBezTo>
                    <a:pt x="523" y="4293"/>
                    <a:pt x="523" y="4293"/>
                    <a:pt x="523" y="4293"/>
                  </a:cubicBezTo>
                  <a:cubicBezTo>
                    <a:pt x="510" y="4296"/>
                    <a:pt x="500" y="4307"/>
                    <a:pt x="498" y="4320"/>
                  </a:cubicBezTo>
                  <a:cubicBezTo>
                    <a:pt x="564" y="4320"/>
                    <a:pt x="564" y="4320"/>
                    <a:pt x="564" y="4320"/>
                  </a:cubicBezTo>
                  <a:cubicBezTo>
                    <a:pt x="564" y="4316"/>
                    <a:pt x="562" y="4312"/>
                    <a:pt x="560" y="4308"/>
                  </a:cubicBezTo>
                  <a:cubicBezTo>
                    <a:pt x="1248" y="3636"/>
                    <a:pt x="1248" y="3636"/>
                    <a:pt x="1248" y="3636"/>
                  </a:cubicBezTo>
                  <a:cubicBezTo>
                    <a:pt x="1252" y="3639"/>
                    <a:pt x="1256" y="3640"/>
                    <a:pt x="1261" y="3641"/>
                  </a:cubicBezTo>
                  <a:cubicBezTo>
                    <a:pt x="1261" y="4292"/>
                    <a:pt x="1261" y="4292"/>
                    <a:pt x="1261" y="4292"/>
                  </a:cubicBezTo>
                  <a:cubicBezTo>
                    <a:pt x="1247" y="4294"/>
                    <a:pt x="1235" y="4306"/>
                    <a:pt x="1233" y="4320"/>
                  </a:cubicBezTo>
                  <a:cubicBezTo>
                    <a:pt x="1300" y="4320"/>
                    <a:pt x="1300" y="4320"/>
                    <a:pt x="1300" y="4320"/>
                  </a:cubicBezTo>
                  <a:cubicBezTo>
                    <a:pt x="1299" y="4316"/>
                    <a:pt x="1297" y="4312"/>
                    <a:pt x="1295" y="4308"/>
                  </a:cubicBezTo>
                  <a:cubicBezTo>
                    <a:pt x="1983" y="3636"/>
                    <a:pt x="1983" y="3636"/>
                    <a:pt x="1983" y="3636"/>
                  </a:cubicBezTo>
                  <a:cubicBezTo>
                    <a:pt x="1987" y="3638"/>
                    <a:pt x="1990" y="3640"/>
                    <a:pt x="1994" y="3641"/>
                  </a:cubicBezTo>
                  <a:cubicBezTo>
                    <a:pt x="1994" y="4293"/>
                    <a:pt x="1994" y="4293"/>
                    <a:pt x="1994" y="4293"/>
                  </a:cubicBezTo>
                  <a:cubicBezTo>
                    <a:pt x="1980" y="4296"/>
                    <a:pt x="1970" y="4307"/>
                    <a:pt x="1968" y="4320"/>
                  </a:cubicBezTo>
                  <a:cubicBezTo>
                    <a:pt x="2035" y="4320"/>
                    <a:pt x="2035" y="4320"/>
                    <a:pt x="2035" y="4320"/>
                  </a:cubicBezTo>
                  <a:cubicBezTo>
                    <a:pt x="2034" y="4316"/>
                    <a:pt x="2033" y="4312"/>
                    <a:pt x="2031" y="4308"/>
                  </a:cubicBezTo>
                  <a:cubicBezTo>
                    <a:pt x="2719" y="3636"/>
                    <a:pt x="2719" y="3636"/>
                    <a:pt x="2719" y="3636"/>
                  </a:cubicBezTo>
                  <a:cubicBezTo>
                    <a:pt x="2722" y="3638"/>
                    <a:pt x="2725" y="3640"/>
                    <a:pt x="2729" y="3641"/>
                  </a:cubicBezTo>
                  <a:cubicBezTo>
                    <a:pt x="2729" y="4293"/>
                    <a:pt x="2729" y="4293"/>
                    <a:pt x="2729" y="4293"/>
                  </a:cubicBezTo>
                  <a:cubicBezTo>
                    <a:pt x="2716" y="4296"/>
                    <a:pt x="2706" y="4307"/>
                    <a:pt x="2703" y="4320"/>
                  </a:cubicBezTo>
                  <a:cubicBezTo>
                    <a:pt x="2770" y="4320"/>
                    <a:pt x="2770" y="4320"/>
                    <a:pt x="2770" y="4320"/>
                  </a:cubicBezTo>
                  <a:cubicBezTo>
                    <a:pt x="2768" y="4307"/>
                    <a:pt x="2758" y="4296"/>
                    <a:pt x="2745" y="4293"/>
                  </a:cubicBezTo>
                  <a:cubicBezTo>
                    <a:pt x="2745" y="3641"/>
                    <a:pt x="2745" y="3641"/>
                    <a:pt x="2745" y="3641"/>
                  </a:cubicBezTo>
                  <a:cubicBezTo>
                    <a:pt x="2748" y="3640"/>
                    <a:pt x="2752" y="3638"/>
                    <a:pt x="2755" y="3636"/>
                  </a:cubicBezTo>
                  <a:cubicBezTo>
                    <a:pt x="3443" y="4308"/>
                    <a:pt x="3443" y="4308"/>
                    <a:pt x="3443" y="4308"/>
                  </a:cubicBezTo>
                  <a:cubicBezTo>
                    <a:pt x="3441" y="4312"/>
                    <a:pt x="3439" y="4316"/>
                    <a:pt x="3439" y="4320"/>
                  </a:cubicBezTo>
                  <a:cubicBezTo>
                    <a:pt x="3505" y="4320"/>
                    <a:pt x="3505" y="4320"/>
                    <a:pt x="3505" y="4320"/>
                  </a:cubicBezTo>
                  <a:cubicBezTo>
                    <a:pt x="3505" y="4316"/>
                    <a:pt x="3503" y="4312"/>
                    <a:pt x="3501" y="4308"/>
                  </a:cubicBezTo>
                  <a:cubicBezTo>
                    <a:pt x="4189" y="3636"/>
                    <a:pt x="4189" y="3636"/>
                    <a:pt x="4189" y="3636"/>
                  </a:cubicBezTo>
                  <a:cubicBezTo>
                    <a:pt x="4192" y="3638"/>
                    <a:pt x="4194" y="3639"/>
                    <a:pt x="4197" y="3640"/>
                  </a:cubicBezTo>
                  <a:cubicBezTo>
                    <a:pt x="4197" y="4293"/>
                    <a:pt x="4197" y="4293"/>
                    <a:pt x="4197" y="4293"/>
                  </a:cubicBezTo>
                  <a:cubicBezTo>
                    <a:pt x="4185" y="4297"/>
                    <a:pt x="4176" y="4307"/>
                    <a:pt x="4174" y="4320"/>
                  </a:cubicBezTo>
                  <a:cubicBezTo>
                    <a:pt x="4241" y="4320"/>
                    <a:pt x="4241" y="4320"/>
                    <a:pt x="4241" y="4320"/>
                  </a:cubicBezTo>
                  <a:cubicBezTo>
                    <a:pt x="4240" y="4316"/>
                    <a:pt x="4239" y="4312"/>
                    <a:pt x="4236" y="4308"/>
                  </a:cubicBezTo>
                  <a:cubicBezTo>
                    <a:pt x="4925" y="3636"/>
                    <a:pt x="4925" y="3636"/>
                    <a:pt x="4925" y="3636"/>
                  </a:cubicBezTo>
                  <a:cubicBezTo>
                    <a:pt x="4928" y="3638"/>
                    <a:pt x="4931" y="3640"/>
                    <a:pt x="4935" y="3641"/>
                  </a:cubicBezTo>
                  <a:cubicBezTo>
                    <a:pt x="4935" y="4293"/>
                    <a:pt x="4935" y="4293"/>
                    <a:pt x="4935" y="4293"/>
                  </a:cubicBezTo>
                  <a:cubicBezTo>
                    <a:pt x="4922" y="4296"/>
                    <a:pt x="4911" y="4307"/>
                    <a:pt x="4909" y="4320"/>
                  </a:cubicBezTo>
                  <a:cubicBezTo>
                    <a:pt x="4976" y="4320"/>
                    <a:pt x="4976" y="4320"/>
                    <a:pt x="4976" y="4320"/>
                  </a:cubicBezTo>
                  <a:cubicBezTo>
                    <a:pt x="4975" y="4316"/>
                    <a:pt x="4974" y="4312"/>
                    <a:pt x="4972" y="4308"/>
                  </a:cubicBezTo>
                  <a:cubicBezTo>
                    <a:pt x="5660" y="3636"/>
                    <a:pt x="5660" y="3636"/>
                    <a:pt x="5660" y="3636"/>
                  </a:cubicBezTo>
                  <a:cubicBezTo>
                    <a:pt x="5664" y="3639"/>
                    <a:pt x="5668" y="3640"/>
                    <a:pt x="5673" y="3641"/>
                  </a:cubicBezTo>
                  <a:cubicBezTo>
                    <a:pt x="5673" y="4292"/>
                    <a:pt x="5673" y="4292"/>
                    <a:pt x="5673" y="4292"/>
                  </a:cubicBezTo>
                  <a:cubicBezTo>
                    <a:pt x="5658" y="4294"/>
                    <a:pt x="5647" y="4306"/>
                    <a:pt x="5644" y="4320"/>
                  </a:cubicBezTo>
                  <a:cubicBezTo>
                    <a:pt x="5711" y="4320"/>
                    <a:pt x="5711" y="4320"/>
                    <a:pt x="5711" y="4320"/>
                  </a:cubicBezTo>
                  <a:cubicBezTo>
                    <a:pt x="5711" y="4316"/>
                    <a:pt x="5709" y="4312"/>
                    <a:pt x="5707" y="4308"/>
                  </a:cubicBezTo>
                  <a:cubicBezTo>
                    <a:pt x="6395" y="3636"/>
                    <a:pt x="6395" y="3636"/>
                    <a:pt x="6395" y="3636"/>
                  </a:cubicBezTo>
                  <a:cubicBezTo>
                    <a:pt x="6398" y="3638"/>
                    <a:pt x="6402" y="3640"/>
                    <a:pt x="6405" y="3641"/>
                  </a:cubicBezTo>
                  <a:cubicBezTo>
                    <a:pt x="6405" y="4293"/>
                    <a:pt x="6405" y="4293"/>
                    <a:pt x="6405" y="4293"/>
                  </a:cubicBezTo>
                  <a:cubicBezTo>
                    <a:pt x="6392" y="4296"/>
                    <a:pt x="6382" y="4307"/>
                    <a:pt x="6380" y="4320"/>
                  </a:cubicBezTo>
                  <a:cubicBezTo>
                    <a:pt x="6447" y="4320"/>
                    <a:pt x="6447" y="4320"/>
                    <a:pt x="6447" y="4320"/>
                  </a:cubicBezTo>
                  <a:cubicBezTo>
                    <a:pt x="6446" y="4316"/>
                    <a:pt x="6444" y="4312"/>
                    <a:pt x="6442" y="4308"/>
                  </a:cubicBezTo>
                  <a:cubicBezTo>
                    <a:pt x="7130" y="3636"/>
                    <a:pt x="7130" y="3636"/>
                    <a:pt x="7130" y="3636"/>
                  </a:cubicBezTo>
                  <a:cubicBezTo>
                    <a:pt x="7133" y="3638"/>
                    <a:pt x="7137" y="3640"/>
                    <a:pt x="7141" y="3641"/>
                  </a:cubicBezTo>
                  <a:cubicBezTo>
                    <a:pt x="7141" y="4293"/>
                    <a:pt x="7141" y="4293"/>
                    <a:pt x="7141" y="4293"/>
                  </a:cubicBezTo>
                  <a:cubicBezTo>
                    <a:pt x="7127" y="4296"/>
                    <a:pt x="7117" y="4307"/>
                    <a:pt x="7115" y="4320"/>
                  </a:cubicBezTo>
                  <a:cubicBezTo>
                    <a:pt x="7182" y="4320"/>
                    <a:pt x="7182" y="4320"/>
                    <a:pt x="7182" y="4320"/>
                  </a:cubicBezTo>
                  <a:cubicBezTo>
                    <a:pt x="7180" y="4307"/>
                    <a:pt x="7169" y="4296"/>
                    <a:pt x="7156" y="4293"/>
                  </a:cubicBezTo>
                  <a:cubicBezTo>
                    <a:pt x="7156" y="3641"/>
                    <a:pt x="7156" y="3641"/>
                    <a:pt x="7156" y="3641"/>
                  </a:cubicBezTo>
                  <a:cubicBezTo>
                    <a:pt x="7160" y="3640"/>
                    <a:pt x="7163" y="3638"/>
                    <a:pt x="7167" y="3636"/>
                  </a:cubicBezTo>
                  <a:cubicBezTo>
                    <a:pt x="7668" y="4126"/>
                    <a:pt x="7668" y="4126"/>
                    <a:pt x="7668" y="4126"/>
                  </a:cubicBezTo>
                  <a:cubicBezTo>
                    <a:pt x="7668" y="4104"/>
                    <a:pt x="7668" y="4104"/>
                    <a:pt x="7668" y="4104"/>
                  </a:cubicBezTo>
                  <a:cubicBezTo>
                    <a:pt x="7178" y="3625"/>
                    <a:pt x="7178" y="3625"/>
                    <a:pt x="7178" y="3625"/>
                  </a:cubicBezTo>
                  <a:cubicBezTo>
                    <a:pt x="7179" y="3622"/>
                    <a:pt x="7181" y="3619"/>
                    <a:pt x="7181" y="3615"/>
                  </a:cubicBezTo>
                  <a:cubicBezTo>
                    <a:pt x="7668" y="3615"/>
                    <a:pt x="7668" y="3615"/>
                    <a:pt x="7668" y="3615"/>
                  </a:cubicBezTo>
                  <a:cubicBezTo>
                    <a:pt x="7668" y="3600"/>
                    <a:pt x="7668" y="3600"/>
                    <a:pt x="7668" y="3600"/>
                  </a:cubicBezTo>
                  <a:cubicBezTo>
                    <a:pt x="7181" y="3600"/>
                    <a:pt x="7181" y="3600"/>
                    <a:pt x="7181" y="3600"/>
                  </a:cubicBezTo>
                  <a:cubicBezTo>
                    <a:pt x="7178" y="3587"/>
                    <a:pt x="7169" y="3578"/>
                    <a:pt x="7156" y="3575"/>
                  </a:cubicBezTo>
                  <a:cubicBezTo>
                    <a:pt x="7156" y="2921"/>
                    <a:pt x="7156" y="2921"/>
                    <a:pt x="7156" y="2921"/>
                  </a:cubicBezTo>
                  <a:cubicBezTo>
                    <a:pt x="7160" y="2920"/>
                    <a:pt x="7164" y="2918"/>
                    <a:pt x="7167" y="2916"/>
                  </a:cubicBezTo>
                  <a:cubicBezTo>
                    <a:pt x="7668" y="3407"/>
                    <a:pt x="7668" y="3407"/>
                    <a:pt x="7668" y="3407"/>
                  </a:cubicBezTo>
                  <a:cubicBezTo>
                    <a:pt x="7668" y="3385"/>
                    <a:pt x="7668" y="3385"/>
                    <a:pt x="7668" y="3385"/>
                  </a:cubicBezTo>
                  <a:cubicBezTo>
                    <a:pt x="7178" y="2905"/>
                    <a:pt x="7178" y="2905"/>
                    <a:pt x="7178" y="2905"/>
                  </a:cubicBezTo>
                  <a:cubicBezTo>
                    <a:pt x="7179" y="2902"/>
                    <a:pt x="7180" y="2900"/>
                    <a:pt x="7181" y="2897"/>
                  </a:cubicBezTo>
                  <a:cubicBezTo>
                    <a:pt x="7668" y="2897"/>
                    <a:pt x="7668" y="2897"/>
                    <a:pt x="7668" y="2897"/>
                  </a:cubicBezTo>
                  <a:cubicBezTo>
                    <a:pt x="7668" y="2881"/>
                    <a:pt x="7668" y="2881"/>
                    <a:pt x="7668" y="2881"/>
                  </a:cubicBezTo>
                  <a:cubicBezTo>
                    <a:pt x="7182" y="2881"/>
                    <a:pt x="7182" y="2881"/>
                    <a:pt x="7182" y="2881"/>
                  </a:cubicBezTo>
                  <a:cubicBezTo>
                    <a:pt x="7179" y="2868"/>
                    <a:pt x="7169" y="2858"/>
                    <a:pt x="7156" y="2855"/>
                  </a:cubicBezTo>
                  <a:cubicBezTo>
                    <a:pt x="7156" y="2195"/>
                    <a:pt x="7156" y="2195"/>
                    <a:pt x="7156" y="2195"/>
                  </a:cubicBezTo>
                  <a:cubicBezTo>
                    <a:pt x="7159" y="2195"/>
                    <a:pt x="7161" y="2194"/>
                    <a:pt x="7163" y="2193"/>
                  </a:cubicBezTo>
                  <a:cubicBezTo>
                    <a:pt x="7668" y="2687"/>
                    <a:pt x="7668" y="2687"/>
                    <a:pt x="7668" y="2687"/>
                  </a:cubicBezTo>
                  <a:cubicBezTo>
                    <a:pt x="7668" y="2665"/>
                    <a:pt x="7668" y="2665"/>
                    <a:pt x="7668" y="2665"/>
                  </a:cubicBezTo>
                  <a:cubicBezTo>
                    <a:pt x="7176" y="2183"/>
                    <a:pt x="7176" y="2183"/>
                    <a:pt x="7176" y="2183"/>
                  </a:cubicBezTo>
                  <a:cubicBezTo>
                    <a:pt x="7180" y="2177"/>
                    <a:pt x="7182" y="2170"/>
                    <a:pt x="7182" y="2162"/>
                  </a:cubicBezTo>
                  <a:cubicBezTo>
                    <a:pt x="7182" y="2157"/>
                    <a:pt x="7181" y="2152"/>
                    <a:pt x="7179" y="2148"/>
                  </a:cubicBezTo>
                  <a:cubicBezTo>
                    <a:pt x="7668" y="1665"/>
                    <a:pt x="7668" y="1665"/>
                    <a:pt x="7668" y="1665"/>
                  </a:cubicBezTo>
                  <a:cubicBezTo>
                    <a:pt x="7668" y="1643"/>
                    <a:pt x="7668" y="1643"/>
                    <a:pt x="7668" y="1643"/>
                  </a:cubicBezTo>
                  <a:cubicBezTo>
                    <a:pt x="7169" y="2135"/>
                    <a:pt x="7169" y="2135"/>
                    <a:pt x="7169" y="2135"/>
                  </a:cubicBezTo>
                  <a:cubicBezTo>
                    <a:pt x="7165" y="2133"/>
                    <a:pt x="7161" y="2130"/>
                    <a:pt x="7156" y="2129"/>
                  </a:cubicBezTo>
                  <a:cubicBezTo>
                    <a:pt x="7156" y="1475"/>
                    <a:pt x="7156" y="1475"/>
                    <a:pt x="7156" y="1475"/>
                  </a:cubicBezTo>
                  <a:cubicBezTo>
                    <a:pt x="7170" y="1472"/>
                    <a:pt x="7180" y="1461"/>
                    <a:pt x="7182" y="1447"/>
                  </a:cubicBezTo>
                  <a:cubicBezTo>
                    <a:pt x="7668" y="1447"/>
                    <a:pt x="7668" y="1447"/>
                    <a:pt x="7668" y="1447"/>
                  </a:cubicBezTo>
                  <a:cubicBezTo>
                    <a:pt x="7668" y="1432"/>
                    <a:pt x="7668" y="1432"/>
                    <a:pt x="7668" y="1432"/>
                  </a:cubicBezTo>
                  <a:cubicBezTo>
                    <a:pt x="7181" y="1432"/>
                    <a:pt x="7181" y="1432"/>
                    <a:pt x="7181" y="1432"/>
                  </a:cubicBezTo>
                  <a:cubicBezTo>
                    <a:pt x="7180" y="1429"/>
                    <a:pt x="7179" y="1427"/>
                    <a:pt x="7177" y="1425"/>
                  </a:cubicBezTo>
                  <a:cubicBezTo>
                    <a:pt x="7668" y="941"/>
                    <a:pt x="7668" y="941"/>
                    <a:pt x="7668" y="941"/>
                  </a:cubicBezTo>
                  <a:cubicBezTo>
                    <a:pt x="7668" y="919"/>
                    <a:pt x="7668" y="919"/>
                    <a:pt x="7668" y="919"/>
                  </a:cubicBezTo>
                  <a:cubicBezTo>
                    <a:pt x="7166" y="1414"/>
                    <a:pt x="7166" y="1414"/>
                    <a:pt x="7166" y="1414"/>
                  </a:cubicBezTo>
                  <a:cubicBezTo>
                    <a:pt x="7163" y="1412"/>
                    <a:pt x="7160" y="1410"/>
                    <a:pt x="7156" y="1409"/>
                  </a:cubicBezTo>
                  <a:cubicBezTo>
                    <a:pt x="7156" y="750"/>
                    <a:pt x="7156" y="750"/>
                    <a:pt x="7156" y="750"/>
                  </a:cubicBezTo>
                  <a:cubicBezTo>
                    <a:pt x="7171" y="746"/>
                    <a:pt x="7182" y="733"/>
                    <a:pt x="7182" y="717"/>
                  </a:cubicBezTo>
                  <a:cubicBezTo>
                    <a:pt x="7182" y="701"/>
                    <a:pt x="7171" y="687"/>
                    <a:pt x="7156" y="684"/>
                  </a:cubicBezTo>
                  <a:cubicBezTo>
                    <a:pt x="7156" y="30"/>
                    <a:pt x="7156" y="30"/>
                    <a:pt x="7156" y="30"/>
                  </a:cubicBezTo>
                  <a:cubicBezTo>
                    <a:pt x="7160" y="29"/>
                    <a:pt x="7163" y="28"/>
                    <a:pt x="7167" y="26"/>
                  </a:cubicBezTo>
                  <a:close/>
                  <a:moveTo>
                    <a:pt x="549" y="1414"/>
                  </a:moveTo>
                  <a:cubicBezTo>
                    <a:pt x="546" y="1412"/>
                    <a:pt x="542" y="1410"/>
                    <a:pt x="539" y="1409"/>
                  </a:cubicBezTo>
                  <a:cubicBezTo>
                    <a:pt x="539" y="750"/>
                    <a:pt x="539" y="750"/>
                    <a:pt x="539" y="750"/>
                  </a:cubicBezTo>
                  <a:cubicBezTo>
                    <a:pt x="554" y="746"/>
                    <a:pt x="565" y="733"/>
                    <a:pt x="565" y="717"/>
                  </a:cubicBezTo>
                  <a:cubicBezTo>
                    <a:pt x="565" y="701"/>
                    <a:pt x="554" y="687"/>
                    <a:pt x="539" y="684"/>
                  </a:cubicBezTo>
                  <a:cubicBezTo>
                    <a:pt x="539" y="30"/>
                    <a:pt x="539" y="30"/>
                    <a:pt x="539" y="30"/>
                  </a:cubicBezTo>
                  <a:cubicBezTo>
                    <a:pt x="542" y="29"/>
                    <a:pt x="546" y="28"/>
                    <a:pt x="549" y="26"/>
                  </a:cubicBezTo>
                  <a:cubicBezTo>
                    <a:pt x="1237" y="699"/>
                    <a:pt x="1237" y="699"/>
                    <a:pt x="1237" y="699"/>
                  </a:cubicBezTo>
                  <a:cubicBezTo>
                    <a:pt x="1234" y="705"/>
                    <a:pt x="1232" y="710"/>
                    <a:pt x="1232" y="717"/>
                  </a:cubicBezTo>
                  <a:cubicBezTo>
                    <a:pt x="1232" y="723"/>
                    <a:pt x="1234" y="729"/>
                    <a:pt x="1237" y="734"/>
                  </a:cubicBezTo>
                  <a:lnTo>
                    <a:pt x="549" y="1414"/>
                  </a:lnTo>
                  <a:close/>
                  <a:moveTo>
                    <a:pt x="1237" y="3625"/>
                  </a:moveTo>
                  <a:cubicBezTo>
                    <a:pt x="549" y="4297"/>
                    <a:pt x="549" y="4297"/>
                    <a:pt x="549" y="4297"/>
                  </a:cubicBezTo>
                  <a:cubicBezTo>
                    <a:pt x="546" y="4295"/>
                    <a:pt x="543" y="4293"/>
                    <a:pt x="539" y="4293"/>
                  </a:cubicBezTo>
                  <a:cubicBezTo>
                    <a:pt x="539" y="3641"/>
                    <a:pt x="539" y="3641"/>
                    <a:pt x="539" y="3641"/>
                  </a:cubicBezTo>
                  <a:cubicBezTo>
                    <a:pt x="554" y="3637"/>
                    <a:pt x="565" y="3624"/>
                    <a:pt x="565" y="3608"/>
                  </a:cubicBezTo>
                  <a:cubicBezTo>
                    <a:pt x="565" y="3592"/>
                    <a:pt x="554" y="3578"/>
                    <a:pt x="539" y="3575"/>
                  </a:cubicBezTo>
                  <a:cubicBezTo>
                    <a:pt x="539" y="2921"/>
                    <a:pt x="539" y="2921"/>
                    <a:pt x="539" y="2921"/>
                  </a:cubicBezTo>
                  <a:cubicBezTo>
                    <a:pt x="542" y="2920"/>
                    <a:pt x="546" y="2918"/>
                    <a:pt x="549" y="2916"/>
                  </a:cubicBezTo>
                  <a:cubicBezTo>
                    <a:pt x="1237" y="3590"/>
                    <a:pt x="1237" y="3590"/>
                    <a:pt x="1237" y="3590"/>
                  </a:cubicBezTo>
                  <a:cubicBezTo>
                    <a:pt x="1234" y="3595"/>
                    <a:pt x="1232" y="3601"/>
                    <a:pt x="1232" y="3608"/>
                  </a:cubicBezTo>
                  <a:cubicBezTo>
                    <a:pt x="1232" y="3614"/>
                    <a:pt x="1234" y="3620"/>
                    <a:pt x="1237" y="3625"/>
                  </a:cubicBezTo>
                  <a:close/>
                  <a:moveTo>
                    <a:pt x="1261" y="3574"/>
                  </a:moveTo>
                  <a:cubicBezTo>
                    <a:pt x="1256" y="3575"/>
                    <a:pt x="1252" y="3576"/>
                    <a:pt x="1248" y="3579"/>
                  </a:cubicBezTo>
                  <a:cubicBezTo>
                    <a:pt x="560" y="2905"/>
                    <a:pt x="560" y="2905"/>
                    <a:pt x="560" y="2905"/>
                  </a:cubicBezTo>
                  <a:cubicBezTo>
                    <a:pt x="562" y="2903"/>
                    <a:pt x="563" y="2900"/>
                    <a:pt x="564" y="2897"/>
                  </a:cubicBezTo>
                  <a:cubicBezTo>
                    <a:pt x="1234" y="2897"/>
                    <a:pt x="1234" y="2897"/>
                    <a:pt x="1234" y="2897"/>
                  </a:cubicBezTo>
                  <a:cubicBezTo>
                    <a:pt x="1237" y="2909"/>
                    <a:pt x="1248" y="2919"/>
                    <a:pt x="1261" y="2921"/>
                  </a:cubicBezTo>
                  <a:lnTo>
                    <a:pt x="1261" y="3574"/>
                  </a:lnTo>
                  <a:close/>
                  <a:moveTo>
                    <a:pt x="1261" y="2854"/>
                  </a:moveTo>
                  <a:cubicBezTo>
                    <a:pt x="1247" y="2856"/>
                    <a:pt x="1236" y="2867"/>
                    <a:pt x="1233" y="2881"/>
                  </a:cubicBezTo>
                  <a:cubicBezTo>
                    <a:pt x="564" y="2881"/>
                    <a:pt x="564" y="2881"/>
                    <a:pt x="564" y="2881"/>
                  </a:cubicBezTo>
                  <a:cubicBezTo>
                    <a:pt x="563" y="2877"/>
                    <a:pt x="562" y="2873"/>
                    <a:pt x="560" y="2870"/>
                  </a:cubicBezTo>
                  <a:cubicBezTo>
                    <a:pt x="1251" y="2193"/>
                    <a:pt x="1251" y="2193"/>
                    <a:pt x="1251" y="2193"/>
                  </a:cubicBezTo>
                  <a:cubicBezTo>
                    <a:pt x="1254" y="2194"/>
                    <a:pt x="1258" y="2195"/>
                    <a:pt x="1261" y="2196"/>
                  </a:cubicBezTo>
                  <a:lnTo>
                    <a:pt x="1261" y="2854"/>
                  </a:lnTo>
                  <a:close/>
                  <a:moveTo>
                    <a:pt x="1261" y="2129"/>
                  </a:moveTo>
                  <a:cubicBezTo>
                    <a:pt x="1246" y="2131"/>
                    <a:pt x="1234" y="2143"/>
                    <a:pt x="1232" y="2159"/>
                  </a:cubicBezTo>
                  <a:cubicBezTo>
                    <a:pt x="564" y="2157"/>
                    <a:pt x="564" y="2157"/>
                    <a:pt x="564" y="2157"/>
                  </a:cubicBezTo>
                  <a:cubicBezTo>
                    <a:pt x="564" y="2152"/>
                    <a:pt x="562" y="2148"/>
                    <a:pt x="560" y="2145"/>
                  </a:cubicBezTo>
                  <a:cubicBezTo>
                    <a:pt x="1248" y="1471"/>
                    <a:pt x="1248" y="1471"/>
                    <a:pt x="1248" y="1471"/>
                  </a:cubicBezTo>
                  <a:cubicBezTo>
                    <a:pt x="1252" y="1473"/>
                    <a:pt x="1256" y="1475"/>
                    <a:pt x="1261" y="1476"/>
                  </a:cubicBezTo>
                  <a:lnTo>
                    <a:pt x="1261" y="2129"/>
                  </a:lnTo>
                  <a:close/>
                  <a:moveTo>
                    <a:pt x="1261" y="1409"/>
                  </a:moveTo>
                  <a:cubicBezTo>
                    <a:pt x="1248" y="1411"/>
                    <a:pt x="1238" y="1420"/>
                    <a:pt x="1234" y="1432"/>
                  </a:cubicBezTo>
                  <a:cubicBezTo>
                    <a:pt x="563" y="1432"/>
                    <a:pt x="563" y="1432"/>
                    <a:pt x="563" y="1432"/>
                  </a:cubicBezTo>
                  <a:cubicBezTo>
                    <a:pt x="562" y="1429"/>
                    <a:pt x="561" y="1427"/>
                    <a:pt x="560" y="1425"/>
                  </a:cubicBezTo>
                  <a:cubicBezTo>
                    <a:pt x="1248" y="746"/>
                    <a:pt x="1248" y="746"/>
                    <a:pt x="1248" y="746"/>
                  </a:cubicBezTo>
                  <a:cubicBezTo>
                    <a:pt x="1252" y="748"/>
                    <a:pt x="1256" y="750"/>
                    <a:pt x="1261" y="750"/>
                  </a:cubicBezTo>
                  <a:lnTo>
                    <a:pt x="1261" y="1409"/>
                  </a:lnTo>
                  <a:close/>
                  <a:moveTo>
                    <a:pt x="1277" y="29"/>
                  </a:moveTo>
                  <a:cubicBezTo>
                    <a:pt x="1280" y="28"/>
                    <a:pt x="1282" y="27"/>
                    <a:pt x="1284" y="26"/>
                  </a:cubicBezTo>
                  <a:cubicBezTo>
                    <a:pt x="1972" y="699"/>
                    <a:pt x="1972" y="699"/>
                    <a:pt x="1972" y="699"/>
                  </a:cubicBezTo>
                  <a:cubicBezTo>
                    <a:pt x="1971" y="702"/>
                    <a:pt x="1969" y="706"/>
                    <a:pt x="1969" y="709"/>
                  </a:cubicBezTo>
                  <a:cubicBezTo>
                    <a:pt x="1299" y="709"/>
                    <a:pt x="1299" y="709"/>
                    <a:pt x="1299" y="709"/>
                  </a:cubicBezTo>
                  <a:cubicBezTo>
                    <a:pt x="1296" y="698"/>
                    <a:pt x="1288" y="688"/>
                    <a:pt x="1277" y="685"/>
                  </a:cubicBezTo>
                  <a:lnTo>
                    <a:pt x="1277" y="29"/>
                  </a:lnTo>
                  <a:close/>
                  <a:moveTo>
                    <a:pt x="1277" y="749"/>
                  </a:moveTo>
                  <a:cubicBezTo>
                    <a:pt x="1279" y="748"/>
                    <a:pt x="1282" y="747"/>
                    <a:pt x="1284" y="746"/>
                  </a:cubicBezTo>
                  <a:cubicBezTo>
                    <a:pt x="1973" y="1424"/>
                    <a:pt x="1973" y="1424"/>
                    <a:pt x="1973" y="1424"/>
                  </a:cubicBezTo>
                  <a:cubicBezTo>
                    <a:pt x="1971" y="1427"/>
                    <a:pt x="1970" y="1429"/>
                    <a:pt x="1969" y="1432"/>
                  </a:cubicBezTo>
                  <a:cubicBezTo>
                    <a:pt x="1298" y="1432"/>
                    <a:pt x="1298" y="1432"/>
                    <a:pt x="1298" y="1432"/>
                  </a:cubicBezTo>
                  <a:cubicBezTo>
                    <a:pt x="1295" y="1421"/>
                    <a:pt x="1287" y="1413"/>
                    <a:pt x="1277" y="1410"/>
                  </a:cubicBezTo>
                  <a:lnTo>
                    <a:pt x="1277" y="749"/>
                  </a:lnTo>
                  <a:close/>
                  <a:moveTo>
                    <a:pt x="1277" y="1474"/>
                  </a:moveTo>
                  <a:cubicBezTo>
                    <a:pt x="1289" y="1471"/>
                    <a:pt x="1298" y="1460"/>
                    <a:pt x="1300" y="1447"/>
                  </a:cubicBezTo>
                  <a:cubicBezTo>
                    <a:pt x="1968" y="1447"/>
                    <a:pt x="1968" y="1447"/>
                    <a:pt x="1968" y="1447"/>
                  </a:cubicBezTo>
                  <a:cubicBezTo>
                    <a:pt x="1969" y="1452"/>
                    <a:pt x="1970" y="1456"/>
                    <a:pt x="1972" y="1459"/>
                  </a:cubicBezTo>
                  <a:cubicBezTo>
                    <a:pt x="1287" y="2135"/>
                    <a:pt x="1287" y="2135"/>
                    <a:pt x="1287" y="2135"/>
                  </a:cubicBezTo>
                  <a:cubicBezTo>
                    <a:pt x="1284" y="2133"/>
                    <a:pt x="1281" y="2131"/>
                    <a:pt x="1277" y="2130"/>
                  </a:cubicBezTo>
                  <a:lnTo>
                    <a:pt x="1277" y="1474"/>
                  </a:lnTo>
                  <a:close/>
                  <a:moveTo>
                    <a:pt x="1277" y="2194"/>
                  </a:moveTo>
                  <a:cubicBezTo>
                    <a:pt x="1278" y="2194"/>
                    <a:pt x="1280" y="2193"/>
                    <a:pt x="1281" y="2193"/>
                  </a:cubicBezTo>
                  <a:cubicBezTo>
                    <a:pt x="1973" y="2870"/>
                    <a:pt x="1973" y="2870"/>
                    <a:pt x="1973" y="2870"/>
                  </a:cubicBezTo>
                  <a:cubicBezTo>
                    <a:pt x="1971" y="2873"/>
                    <a:pt x="1969" y="2877"/>
                    <a:pt x="1968" y="2881"/>
                  </a:cubicBezTo>
                  <a:cubicBezTo>
                    <a:pt x="1300" y="2881"/>
                    <a:pt x="1300" y="2881"/>
                    <a:pt x="1300" y="2881"/>
                  </a:cubicBezTo>
                  <a:cubicBezTo>
                    <a:pt x="1297" y="2869"/>
                    <a:pt x="1288" y="2859"/>
                    <a:pt x="1277" y="2855"/>
                  </a:cubicBezTo>
                  <a:lnTo>
                    <a:pt x="1277" y="2194"/>
                  </a:lnTo>
                  <a:close/>
                  <a:moveTo>
                    <a:pt x="1972" y="3625"/>
                  </a:moveTo>
                  <a:cubicBezTo>
                    <a:pt x="1284" y="4297"/>
                    <a:pt x="1284" y="4297"/>
                    <a:pt x="1284" y="4297"/>
                  </a:cubicBezTo>
                  <a:cubicBezTo>
                    <a:pt x="1282" y="4295"/>
                    <a:pt x="1280" y="4294"/>
                    <a:pt x="1277" y="4293"/>
                  </a:cubicBezTo>
                  <a:cubicBezTo>
                    <a:pt x="1277" y="3640"/>
                    <a:pt x="1277" y="3640"/>
                    <a:pt x="1277" y="3640"/>
                  </a:cubicBezTo>
                  <a:cubicBezTo>
                    <a:pt x="1290" y="3635"/>
                    <a:pt x="1300" y="3623"/>
                    <a:pt x="1300" y="3608"/>
                  </a:cubicBezTo>
                  <a:cubicBezTo>
                    <a:pt x="1300" y="3593"/>
                    <a:pt x="1290" y="3580"/>
                    <a:pt x="1277" y="3575"/>
                  </a:cubicBezTo>
                  <a:cubicBezTo>
                    <a:pt x="1277" y="2920"/>
                    <a:pt x="1277" y="2920"/>
                    <a:pt x="1277" y="2920"/>
                  </a:cubicBezTo>
                  <a:cubicBezTo>
                    <a:pt x="1279" y="2919"/>
                    <a:pt x="1282" y="2918"/>
                    <a:pt x="1284" y="2916"/>
                  </a:cubicBezTo>
                  <a:cubicBezTo>
                    <a:pt x="1972" y="3590"/>
                    <a:pt x="1972" y="3590"/>
                    <a:pt x="1972" y="3590"/>
                  </a:cubicBezTo>
                  <a:cubicBezTo>
                    <a:pt x="1969" y="3595"/>
                    <a:pt x="1968" y="3601"/>
                    <a:pt x="1968" y="3608"/>
                  </a:cubicBezTo>
                  <a:cubicBezTo>
                    <a:pt x="1968" y="3614"/>
                    <a:pt x="1969" y="3620"/>
                    <a:pt x="1972" y="3625"/>
                  </a:cubicBezTo>
                  <a:close/>
                  <a:moveTo>
                    <a:pt x="1994" y="3575"/>
                  </a:moveTo>
                  <a:cubicBezTo>
                    <a:pt x="1990" y="3575"/>
                    <a:pt x="1987" y="3577"/>
                    <a:pt x="1983" y="3579"/>
                  </a:cubicBezTo>
                  <a:cubicBezTo>
                    <a:pt x="1295" y="2905"/>
                    <a:pt x="1295" y="2905"/>
                    <a:pt x="1295" y="2905"/>
                  </a:cubicBezTo>
                  <a:cubicBezTo>
                    <a:pt x="1297" y="2903"/>
                    <a:pt x="1298" y="2900"/>
                    <a:pt x="1299" y="2897"/>
                  </a:cubicBezTo>
                  <a:cubicBezTo>
                    <a:pt x="1969" y="2897"/>
                    <a:pt x="1969" y="2897"/>
                    <a:pt x="1969" y="2897"/>
                  </a:cubicBezTo>
                  <a:cubicBezTo>
                    <a:pt x="1972" y="2909"/>
                    <a:pt x="1982" y="2918"/>
                    <a:pt x="1994" y="2921"/>
                  </a:cubicBezTo>
                  <a:lnTo>
                    <a:pt x="1994" y="3575"/>
                  </a:lnTo>
                  <a:close/>
                  <a:moveTo>
                    <a:pt x="1994" y="2129"/>
                  </a:moveTo>
                  <a:cubicBezTo>
                    <a:pt x="1979" y="2133"/>
                    <a:pt x="1968" y="2146"/>
                    <a:pt x="1968" y="2162"/>
                  </a:cubicBezTo>
                  <a:cubicBezTo>
                    <a:pt x="1968" y="2178"/>
                    <a:pt x="1979" y="2192"/>
                    <a:pt x="1994" y="2195"/>
                  </a:cubicBezTo>
                  <a:cubicBezTo>
                    <a:pt x="1994" y="2855"/>
                    <a:pt x="1994" y="2855"/>
                    <a:pt x="1994" y="2855"/>
                  </a:cubicBezTo>
                  <a:cubicBezTo>
                    <a:pt x="1990" y="2855"/>
                    <a:pt x="1987" y="2857"/>
                    <a:pt x="1984" y="2859"/>
                  </a:cubicBezTo>
                  <a:cubicBezTo>
                    <a:pt x="1293" y="2183"/>
                    <a:pt x="1293" y="2183"/>
                    <a:pt x="1293" y="2183"/>
                  </a:cubicBezTo>
                  <a:cubicBezTo>
                    <a:pt x="1298" y="2177"/>
                    <a:pt x="1300" y="2170"/>
                    <a:pt x="1300" y="2162"/>
                  </a:cubicBezTo>
                  <a:cubicBezTo>
                    <a:pt x="1300" y="2157"/>
                    <a:pt x="1299" y="2152"/>
                    <a:pt x="1297" y="2148"/>
                  </a:cubicBezTo>
                  <a:cubicBezTo>
                    <a:pt x="1983" y="1471"/>
                    <a:pt x="1983" y="1471"/>
                    <a:pt x="1983" y="1471"/>
                  </a:cubicBezTo>
                  <a:cubicBezTo>
                    <a:pt x="1986" y="1473"/>
                    <a:pt x="1990" y="1474"/>
                    <a:pt x="1994" y="1475"/>
                  </a:cubicBezTo>
                  <a:lnTo>
                    <a:pt x="1994" y="2129"/>
                  </a:lnTo>
                  <a:close/>
                  <a:moveTo>
                    <a:pt x="1984" y="1413"/>
                  </a:moveTo>
                  <a:cubicBezTo>
                    <a:pt x="1295" y="734"/>
                    <a:pt x="1295" y="734"/>
                    <a:pt x="1295" y="734"/>
                  </a:cubicBezTo>
                  <a:cubicBezTo>
                    <a:pt x="1297" y="731"/>
                    <a:pt x="1298" y="728"/>
                    <a:pt x="1299" y="725"/>
                  </a:cubicBezTo>
                  <a:cubicBezTo>
                    <a:pt x="1969" y="725"/>
                    <a:pt x="1969" y="725"/>
                    <a:pt x="1969" y="725"/>
                  </a:cubicBezTo>
                  <a:cubicBezTo>
                    <a:pt x="1972" y="740"/>
                    <a:pt x="1985" y="751"/>
                    <a:pt x="2002" y="751"/>
                  </a:cubicBezTo>
                  <a:cubicBezTo>
                    <a:pt x="2018" y="751"/>
                    <a:pt x="2031" y="740"/>
                    <a:pt x="2034" y="725"/>
                  </a:cubicBezTo>
                  <a:cubicBezTo>
                    <a:pt x="2704" y="725"/>
                    <a:pt x="2704" y="725"/>
                    <a:pt x="2704" y="725"/>
                  </a:cubicBezTo>
                  <a:cubicBezTo>
                    <a:pt x="2705" y="728"/>
                    <a:pt x="2706" y="731"/>
                    <a:pt x="2708" y="734"/>
                  </a:cubicBezTo>
                  <a:cubicBezTo>
                    <a:pt x="2019" y="1413"/>
                    <a:pt x="2019" y="1413"/>
                    <a:pt x="2019" y="1413"/>
                  </a:cubicBezTo>
                  <a:cubicBezTo>
                    <a:pt x="2014" y="1410"/>
                    <a:pt x="2008" y="1408"/>
                    <a:pt x="2002" y="1408"/>
                  </a:cubicBezTo>
                  <a:cubicBezTo>
                    <a:pt x="1995" y="1408"/>
                    <a:pt x="1989" y="1410"/>
                    <a:pt x="1984" y="1413"/>
                  </a:cubicBezTo>
                  <a:close/>
                  <a:moveTo>
                    <a:pt x="2009" y="2129"/>
                  </a:moveTo>
                  <a:cubicBezTo>
                    <a:pt x="2009" y="1475"/>
                    <a:pt x="2009" y="1475"/>
                    <a:pt x="2009" y="1475"/>
                  </a:cubicBezTo>
                  <a:cubicBezTo>
                    <a:pt x="2023" y="1472"/>
                    <a:pt x="2033" y="1461"/>
                    <a:pt x="2035" y="1447"/>
                  </a:cubicBezTo>
                  <a:cubicBezTo>
                    <a:pt x="2703" y="1447"/>
                    <a:pt x="2703" y="1447"/>
                    <a:pt x="2703" y="1447"/>
                  </a:cubicBezTo>
                  <a:cubicBezTo>
                    <a:pt x="2704" y="1452"/>
                    <a:pt x="2705" y="1456"/>
                    <a:pt x="2708" y="1459"/>
                  </a:cubicBezTo>
                  <a:cubicBezTo>
                    <a:pt x="2022" y="2135"/>
                    <a:pt x="2022" y="2135"/>
                    <a:pt x="2022" y="2135"/>
                  </a:cubicBezTo>
                  <a:cubicBezTo>
                    <a:pt x="2019" y="2133"/>
                    <a:pt x="2014" y="2130"/>
                    <a:pt x="2009" y="2129"/>
                  </a:cubicBezTo>
                  <a:close/>
                  <a:moveTo>
                    <a:pt x="2708" y="2870"/>
                  </a:moveTo>
                  <a:cubicBezTo>
                    <a:pt x="2706" y="2873"/>
                    <a:pt x="2704" y="2877"/>
                    <a:pt x="2704" y="2881"/>
                  </a:cubicBezTo>
                  <a:cubicBezTo>
                    <a:pt x="2035" y="2881"/>
                    <a:pt x="2035" y="2881"/>
                    <a:pt x="2035" y="2881"/>
                  </a:cubicBezTo>
                  <a:cubicBezTo>
                    <a:pt x="2032" y="2868"/>
                    <a:pt x="2022" y="2858"/>
                    <a:pt x="2009" y="2855"/>
                  </a:cubicBezTo>
                  <a:cubicBezTo>
                    <a:pt x="2009" y="2195"/>
                    <a:pt x="2009" y="2195"/>
                    <a:pt x="2009" y="2195"/>
                  </a:cubicBezTo>
                  <a:cubicBezTo>
                    <a:pt x="2012" y="2195"/>
                    <a:pt x="2014" y="2194"/>
                    <a:pt x="2016" y="2193"/>
                  </a:cubicBezTo>
                  <a:lnTo>
                    <a:pt x="2708" y="2870"/>
                  </a:lnTo>
                  <a:close/>
                  <a:moveTo>
                    <a:pt x="2708" y="3625"/>
                  </a:moveTo>
                  <a:cubicBezTo>
                    <a:pt x="2020" y="4297"/>
                    <a:pt x="2020" y="4297"/>
                    <a:pt x="2020" y="4297"/>
                  </a:cubicBezTo>
                  <a:cubicBezTo>
                    <a:pt x="2017" y="4295"/>
                    <a:pt x="2013" y="4293"/>
                    <a:pt x="2009" y="4293"/>
                  </a:cubicBezTo>
                  <a:cubicBezTo>
                    <a:pt x="2009" y="3641"/>
                    <a:pt x="2009" y="3641"/>
                    <a:pt x="2009" y="3641"/>
                  </a:cubicBezTo>
                  <a:cubicBezTo>
                    <a:pt x="2024" y="3637"/>
                    <a:pt x="2035" y="3624"/>
                    <a:pt x="2035" y="3608"/>
                  </a:cubicBezTo>
                  <a:cubicBezTo>
                    <a:pt x="2035" y="3592"/>
                    <a:pt x="2024" y="3578"/>
                    <a:pt x="2009" y="3575"/>
                  </a:cubicBezTo>
                  <a:cubicBezTo>
                    <a:pt x="2009" y="2921"/>
                    <a:pt x="2009" y="2921"/>
                    <a:pt x="2009" y="2921"/>
                  </a:cubicBezTo>
                  <a:cubicBezTo>
                    <a:pt x="2013" y="2920"/>
                    <a:pt x="2016" y="2918"/>
                    <a:pt x="2020" y="2916"/>
                  </a:cubicBezTo>
                  <a:cubicBezTo>
                    <a:pt x="2708" y="3590"/>
                    <a:pt x="2708" y="3590"/>
                    <a:pt x="2708" y="3590"/>
                  </a:cubicBezTo>
                  <a:cubicBezTo>
                    <a:pt x="2705" y="3595"/>
                    <a:pt x="2703" y="3601"/>
                    <a:pt x="2703" y="3608"/>
                  </a:cubicBezTo>
                  <a:cubicBezTo>
                    <a:pt x="2703" y="3614"/>
                    <a:pt x="2705" y="3620"/>
                    <a:pt x="2708" y="3625"/>
                  </a:cubicBezTo>
                  <a:close/>
                  <a:moveTo>
                    <a:pt x="2729" y="3575"/>
                  </a:moveTo>
                  <a:cubicBezTo>
                    <a:pt x="2725" y="3575"/>
                    <a:pt x="2722" y="3577"/>
                    <a:pt x="2719" y="3579"/>
                  </a:cubicBezTo>
                  <a:cubicBezTo>
                    <a:pt x="2031" y="2905"/>
                    <a:pt x="2031" y="2905"/>
                    <a:pt x="2031" y="2905"/>
                  </a:cubicBezTo>
                  <a:cubicBezTo>
                    <a:pt x="2032" y="2903"/>
                    <a:pt x="2033" y="2900"/>
                    <a:pt x="2034" y="2897"/>
                  </a:cubicBezTo>
                  <a:cubicBezTo>
                    <a:pt x="2704" y="2897"/>
                    <a:pt x="2704" y="2897"/>
                    <a:pt x="2704" y="2897"/>
                  </a:cubicBezTo>
                  <a:cubicBezTo>
                    <a:pt x="2707" y="2909"/>
                    <a:pt x="2717" y="2918"/>
                    <a:pt x="2729" y="2921"/>
                  </a:cubicBezTo>
                  <a:lnTo>
                    <a:pt x="2729" y="3575"/>
                  </a:lnTo>
                  <a:close/>
                  <a:moveTo>
                    <a:pt x="2729" y="2129"/>
                  </a:moveTo>
                  <a:cubicBezTo>
                    <a:pt x="2714" y="2133"/>
                    <a:pt x="2703" y="2146"/>
                    <a:pt x="2703" y="2162"/>
                  </a:cubicBezTo>
                  <a:cubicBezTo>
                    <a:pt x="2703" y="2178"/>
                    <a:pt x="2714" y="2192"/>
                    <a:pt x="2729" y="2195"/>
                  </a:cubicBezTo>
                  <a:cubicBezTo>
                    <a:pt x="2729" y="2855"/>
                    <a:pt x="2729" y="2855"/>
                    <a:pt x="2729" y="2855"/>
                  </a:cubicBezTo>
                  <a:cubicBezTo>
                    <a:pt x="2725" y="2855"/>
                    <a:pt x="2722" y="2857"/>
                    <a:pt x="2719" y="2859"/>
                  </a:cubicBezTo>
                  <a:cubicBezTo>
                    <a:pt x="2029" y="2183"/>
                    <a:pt x="2029" y="2183"/>
                    <a:pt x="2029" y="2183"/>
                  </a:cubicBezTo>
                  <a:cubicBezTo>
                    <a:pt x="2033" y="2177"/>
                    <a:pt x="2035" y="2170"/>
                    <a:pt x="2035" y="2162"/>
                  </a:cubicBezTo>
                  <a:cubicBezTo>
                    <a:pt x="2035" y="2157"/>
                    <a:pt x="2034" y="2152"/>
                    <a:pt x="2032" y="2148"/>
                  </a:cubicBezTo>
                  <a:cubicBezTo>
                    <a:pt x="2718" y="1471"/>
                    <a:pt x="2718" y="1471"/>
                    <a:pt x="2718" y="1471"/>
                  </a:cubicBezTo>
                  <a:cubicBezTo>
                    <a:pt x="2722" y="1473"/>
                    <a:pt x="2725" y="1474"/>
                    <a:pt x="2729" y="1475"/>
                  </a:cubicBezTo>
                  <a:lnTo>
                    <a:pt x="2729" y="2129"/>
                  </a:lnTo>
                  <a:close/>
                  <a:moveTo>
                    <a:pt x="2729" y="1409"/>
                  </a:moveTo>
                  <a:cubicBezTo>
                    <a:pt x="2717" y="1412"/>
                    <a:pt x="2708" y="1421"/>
                    <a:pt x="2705" y="1432"/>
                  </a:cubicBezTo>
                  <a:cubicBezTo>
                    <a:pt x="2034" y="1432"/>
                    <a:pt x="2034" y="1432"/>
                    <a:pt x="2034" y="1432"/>
                  </a:cubicBezTo>
                  <a:cubicBezTo>
                    <a:pt x="2033" y="1429"/>
                    <a:pt x="2032" y="1427"/>
                    <a:pt x="2030" y="1424"/>
                  </a:cubicBezTo>
                  <a:cubicBezTo>
                    <a:pt x="2719" y="746"/>
                    <a:pt x="2719" y="746"/>
                    <a:pt x="2719" y="746"/>
                  </a:cubicBezTo>
                  <a:cubicBezTo>
                    <a:pt x="2722" y="748"/>
                    <a:pt x="2725" y="749"/>
                    <a:pt x="2729" y="750"/>
                  </a:cubicBezTo>
                  <a:lnTo>
                    <a:pt x="2729" y="1409"/>
                  </a:lnTo>
                  <a:close/>
                  <a:moveTo>
                    <a:pt x="2729" y="684"/>
                  </a:moveTo>
                  <a:cubicBezTo>
                    <a:pt x="2717" y="687"/>
                    <a:pt x="2707" y="697"/>
                    <a:pt x="2704" y="709"/>
                  </a:cubicBezTo>
                  <a:cubicBezTo>
                    <a:pt x="2034" y="709"/>
                    <a:pt x="2034" y="709"/>
                    <a:pt x="2034" y="709"/>
                  </a:cubicBezTo>
                  <a:cubicBezTo>
                    <a:pt x="2034" y="706"/>
                    <a:pt x="2032" y="702"/>
                    <a:pt x="2031" y="699"/>
                  </a:cubicBezTo>
                  <a:cubicBezTo>
                    <a:pt x="2719" y="26"/>
                    <a:pt x="2719" y="26"/>
                    <a:pt x="2719" y="26"/>
                  </a:cubicBezTo>
                  <a:cubicBezTo>
                    <a:pt x="2722" y="28"/>
                    <a:pt x="2725" y="29"/>
                    <a:pt x="2729" y="30"/>
                  </a:cubicBezTo>
                  <a:lnTo>
                    <a:pt x="2729" y="684"/>
                  </a:lnTo>
                  <a:close/>
                  <a:moveTo>
                    <a:pt x="3480" y="750"/>
                  </a:moveTo>
                  <a:cubicBezTo>
                    <a:pt x="3495" y="746"/>
                    <a:pt x="3506" y="733"/>
                    <a:pt x="3506" y="717"/>
                  </a:cubicBezTo>
                  <a:cubicBezTo>
                    <a:pt x="3506" y="701"/>
                    <a:pt x="3495" y="687"/>
                    <a:pt x="3480" y="684"/>
                  </a:cubicBezTo>
                  <a:cubicBezTo>
                    <a:pt x="3480" y="30"/>
                    <a:pt x="3480" y="30"/>
                    <a:pt x="3480" y="30"/>
                  </a:cubicBezTo>
                  <a:cubicBezTo>
                    <a:pt x="3484" y="29"/>
                    <a:pt x="3487" y="28"/>
                    <a:pt x="3490" y="26"/>
                  </a:cubicBezTo>
                  <a:cubicBezTo>
                    <a:pt x="4178" y="699"/>
                    <a:pt x="4178" y="699"/>
                    <a:pt x="4178" y="699"/>
                  </a:cubicBezTo>
                  <a:cubicBezTo>
                    <a:pt x="4175" y="705"/>
                    <a:pt x="4173" y="710"/>
                    <a:pt x="4173" y="717"/>
                  </a:cubicBezTo>
                  <a:cubicBezTo>
                    <a:pt x="4173" y="723"/>
                    <a:pt x="4175" y="729"/>
                    <a:pt x="4178" y="734"/>
                  </a:cubicBezTo>
                  <a:cubicBezTo>
                    <a:pt x="3490" y="1414"/>
                    <a:pt x="3490" y="1414"/>
                    <a:pt x="3490" y="1414"/>
                  </a:cubicBezTo>
                  <a:cubicBezTo>
                    <a:pt x="3487" y="1412"/>
                    <a:pt x="3484" y="1410"/>
                    <a:pt x="3480" y="1409"/>
                  </a:cubicBezTo>
                  <a:lnTo>
                    <a:pt x="3480" y="750"/>
                  </a:lnTo>
                  <a:close/>
                  <a:moveTo>
                    <a:pt x="3480" y="1475"/>
                  </a:moveTo>
                  <a:cubicBezTo>
                    <a:pt x="3493" y="1472"/>
                    <a:pt x="3503" y="1461"/>
                    <a:pt x="3506" y="1447"/>
                  </a:cubicBezTo>
                  <a:cubicBezTo>
                    <a:pt x="4174" y="1447"/>
                    <a:pt x="4174" y="1447"/>
                    <a:pt x="4174" y="1447"/>
                  </a:cubicBezTo>
                  <a:cubicBezTo>
                    <a:pt x="4175" y="1452"/>
                    <a:pt x="4176" y="1456"/>
                    <a:pt x="4178" y="1459"/>
                  </a:cubicBezTo>
                  <a:cubicBezTo>
                    <a:pt x="3493" y="2135"/>
                    <a:pt x="3493" y="2135"/>
                    <a:pt x="3493" y="2135"/>
                  </a:cubicBezTo>
                  <a:cubicBezTo>
                    <a:pt x="3489" y="2133"/>
                    <a:pt x="3485" y="2130"/>
                    <a:pt x="3480" y="2129"/>
                  </a:cubicBezTo>
                  <a:lnTo>
                    <a:pt x="3480" y="1475"/>
                  </a:lnTo>
                  <a:close/>
                  <a:moveTo>
                    <a:pt x="3480" y="2195"/>
                  </a:moveTo>
                  <a:cubicBezTo>
                    <a:pt x="3482" y="2195"/>
                    <a:pt x="3485" y="2194"/>
                    <a:pt x="3487" y="2193"/>
                  </a:cubicBezTo>
                  <a:cubicBezTo>
                    <a:pt x="4179" y="2870"/>
                    <a:pt x="4179" y="2870"/>
                    <a:pt x="4179" y="2870"/>
                  </a:cubicBezTo>
                  <a:cubicBezTo>
                    <a:pt x="4176" y="2873"/>
                    <a:pt x="4175" y="2877"/>
                    <a:pt x="4174" y="2881"/>
                  </a:cubicBezTo>
                  <a:cubicBezTo>
                    <a:pt x="3505" y="2881"/>
                    <a:pt x="3505" y="2881"/>
                    <a:pt x="3505" y="2881"/>
                  </a:cubicBezTo>
                  <a:cubicBezTo>
                    <a:pt x="3503" y="2868"/>
                    <a:pt x="3493" y="2858"/>
                    <a:pt x="3480" y="2855"/>
                  </a:cubicBezTo>
                  <a:lnTo>
                    <a:pt x="3480" y="2195"/>
                  </a:lnTo>
                  <a:close/>
                  <a:moveTo>
                    <a:pt x="3472" y="2922"/>
                  </a:moveTo>
                  <a:cubicBezTo>
                    <a:pt x="3488" y="2922"/>
                    <a:pt x="3501" y="2911"/>
                    <a:pt x="3505" y="2897"/>
                  </a:cubicBezTo>
                  <a:cubicBezTo>
                    <a:pt x="4175" y="2897"/>
                    <a:pt x="4175" y="2897"/>
                    <a:pt x="4175" y="2897"/>
                  </a:cubicBezTo>
                  <a:cubicBezTo>
                    <a:pt x="4176" y="2900"/>
                    <a:pt x="4177" y="2902"/>
                    <a:pt x="4178" y="2905"/>
                  </a:cubicBezTo>
                  <a:cubicBezTo>
                    <a:pt x="3490" y="3579"/>
                    <a:pt x="3490" y="3579"/>
                    <a:pt x="3490" y="3579"/>
                  </a:cubicBezTo>
                  <a:cubicBezTo>
                    <a:pt x="3485" y="3576"/>
                    <a:pt x="3479" y="3574"/>
                    <a:pt x="3472" y="3574"/>
                  </a:cubicBezTo>
                  <a:cubicBezTo>
                    <a:pt x="3465" y="3574"/>
                    <a:pt x="3459" y="3576"/>
                    <a:pt x="3454" y="3579"/>
                  </a:cubicBezTo>
                  <a:cubicBezTo>
                    <a:pt x="2766" y="2905"/>
                    <a:pt x="2766" y="2905"/>
                    <a:pt x="2766" y="2905"/>
                  </a:cubicBezTo>
                  <a:cubicBezTo>
                    <a:pt x="2768" y="2902"/>
                    <a:pt x="2769" y="2900"/>
                    <a:pt x="2769" y="2897"/>
                  </a:cubicBezTo>
                  <a:cubicBezTo>
                    <a:pt x="3439" y="2897"/>
                    <a:pt x="3439" y="2897"/>
                    <a:pt x="3439" y="2897"/>
                  </a:cubicBezTo>
                  <a:cubicBezTo>
                    <a:pt x="3443" y="2911"/>
                    <a:pt x="3457" y="2922"/>
                    <a:pt x="3472" y="2922"/>
                  </a:cubicBezTo>
                  <a:close/>
                  <a:moveTo>
                    <a:pt x="2767" y="2148"/>
                  </a:moveTo>
                  <a:cubicBezTo>
                    <a:pt x="3454" y="1471"/>
                    <a:pt x="3454" y="1471"/>
                    <a:pt x="3454" y="1471"/>
                  </a:cubicBezTo>
                  <a:cubicBezTo>
                    <a:pt x="3457" y="1473"/>
                    <a:pt x="3460" y="1474"/>
                    <a:pt x="3464" y="1475"/>
                  </a:cubicBezTo>
                  <a:cubicBezTo>
                    <a:pt x="3464" y="2129"/>
                    <a:pt x="3464" y="2129"/>
                    <a:pt x="3464" y="2129"/>
                  </a:cubicBezTo>
                  <a:cubicBezTo>
                    <a:pt x="3449" y="2133"/>
                    <a:pt x="3438" y="2146"/>
                    <a:pt x="3438" y="2162"/>
                  </a:cubicBezTo>
                  <a:cubicBezTo>
                    <a:pt x="3438" y="2178"/>
                    <a:pt x="3449" y="2192"/>
                    <a:pt x="3464" y="2195"/>
                  </a:cubicBezTo>
                  <a:cubicBezTo>
                    <a:pt x="3464" y="2855"/>
                    <a:pt x="3464" y="2855"/>
                    <a:pt x="3464" y="2855"/>
                  </a:cubicBezTo>
                  <a:cubicBezTo>
                    <a:pt x="3461" y="2855"/>
                    <a:pt x="3457" y="2857"/>
                    <a:pt x="3454" y="2859"/>
                  </a:cubicBezTo>
                  <a:cubicBezTo>
                    <a:pt x="2764" y="2183"/>
                    <a:pt x="2764" y="2183"/>
                    <a:pt x="2764" y="2183"/>
                  </a:cubicBezTo>
                  <a:cubicBezTo>
                    <a:pt x="2768" y="2177"/>
                    <a:pt x="2771" y="2170"/>
                    <a:pt x="2771" y="2162"/>
                  </a:cubicBezTo>
                  <a:cubicBezTo>
                    <a:pt x="2771" y="2157"/>
                    <a:pt x="2770" y="2152"/>
                    <a:pt x="2767" y="2148"/>
                  </a:cubicBezTo>
                  <a:close/>
                  <a:moveTo>
                    <a:pt x="3454" y="746"/>
                  </a:moveTo>
                  <a:cubicBezTo>
                    <a:pt x="3457" y="748"/>
                    <a:pt x="3461" y="749"/>
                    <a:pt x="3464" y="750"/>
                  </a:cubicBezTo>
                  <a:cubicBezTo>
                    <a:pt x="3464" y="1409"/>
                    <a:pt x="3464" y="1409"/>
                    <a:pt x="3464" y="1409"/>
                  </a:cubicBezTo>
                  <a:cubicBezTo>
                    <a:pt x="3453" y="1412"/>
                    <a:pt x="3443" y="1421"/>
                    <a:pt x="3440" y="1432"/>
                  </a:cubicBezTo>
                  <a:cubicBezTo>
                    <a:pt x="2769" y="1432"/>
                    <a:pt x="2769" y="1432"/>
                    <a:pt x="2769" y="1432"/>
                  </a:cubicBezTo>
                  <a:cubicBezTo>
                    <a:pt x="2768" y="1429"/>
                    <a:pt x="2767" y="1427"/>
                    <a:pt x="2766" y="1425"/>
                  </a:cubicBezTo>
                  <a:lnTo>
                    <a:pt x="3454" y="746"/>
                  </a:lnTo>
                  <a:close/>
                  <a:moveTo>
                    <a:pt x="2745" y="750"/>
                  </a:moveTo>
                  <a:cubicBezTo>
                    <a:pt x="2760" y="746"/>
                    <a:pt x="2771" y="733"/>
                    <a:pt x="2771" y="717"/>
                  </a:cubicBezTo>
                  <a:cubicBezTo>
                    <a:pt x="2771" y="701"/>
                    <a:pt x="2760" y="687"/>
                    <a:pt x="2745" y="684"/>
                  </a:cubicBezTo>
                  <a:cubicBezTo>
                    <a:pt x="2745" y="30"/>
                    <a:pt x="2745" y="30"/>
                    <a:pt x="2745" y="30"/>
                  </a:cubicBezTo>
                  <a:cubicBezTo>
                    <a:pt x="2748" y="29"/>
                    <a:pt x="2752" y="28"/>
                    <a:pt x="2755" y="26"/>
                  </a:cubicBezTo>
                  <a:cubicBezTo>
                    <a:pt x="3443" y="699"/>
                    <a:pt x="3443" y="699"/>
                    <a:pt x="3443" y="699"/>
                  </a:cubicBezTo>
                  <a:cubicBezTo>
                    <a:pt x="3440" y="705"/>
                    <a:pt x="3438" y="710"/>
                    <a:pt x="3438" y="717"/>
                  </a:cubicBezTo>
                  <a:cubicBezTo>
                    <a:pt x="3438" y="723"/>
                    <a:pt x="3440" y="729"/>
                    <a:pt x="3443" y="734"/>
                  </a:cubicBezTo>
                  <a:cubicBezTo>
                    <a:pt x="2755" y="1414"/>
                    <a:pt x="2755" y="1414"/>
                    <a:pt x="2755" y="1414"/>
                  </a:cubicBezTo>
                  <a:cubicBezTo>
                    <a:pt x="2752" y="1412"/>
                    <a:pt x="2748" y="1410"/>
                    <a:pt x="2745" y="1409"/>
                  </a:cubicBezTo>
                  <a:lnTo>
                    <a:pt x="2745" y="750"/>
                  </a:lnTo>
                  <a:close/>
                  <a:moveTo>
                    <a:pt x="2745" y="1475"/>
                  </a:moveTo>
                  <a:cubicBezTo>
                    <a:pt x="2758" y="1472"/>
                    <a:pt x="2768" y="1461"/>
                    <a:pt x="2770" y="1447"/>
                  </a:cubicBezTo>
                  <a:cubicBezTo>
                    <a:pt x="3439" y="1447"/>
                    <a:pt x="3439" y="1447"/>
                    <a:pt x="3439" y="1447"/>
                  </a:cubicBezTo>
                  <a:cubicBezTo>
                    <a:pt x="3439" y="1452"/>
                    <a:pt x="3441" y="1456"/>
                    <a:pt x="3443" y="1459"/>
                  </a:cubicBezTo>
                  <a:cubicBezTo>
                    <a:pt x="2758" y="2135"/>
                    <a:pt x="2758" y="2135"/>
                    <a:pt x="2758" y="2135"/>
                  </a:cubicBezTo>
                  <a:cubicBezTo>
                    <a:pt x="2754" y="2133"/>
                    <a:pt x="2749" y="2130"/>
                    <a:pt x="2745" y="2129"/>
                  </a:cubicBezTo>
                  <a:lnTo>
                    <a:pt x="2745" y="1475"/>
                  </a:lnTo>
                  <a:close/>
                  <a:moveTo>
                    <a:pt x="2745" y="2195"/>
                  </a:moveTo>
                  <a:cubicBezTo>
                    <a:pt x="2747" y="2195"/>
                    <a:pt x="2750" y="2194"/>
                    <a:pt x="2752" y="2193"/>
                  </a:cubicBezTo>
                  <a:cubicBezTo>
                    <a:pt x="3443" y="2870"/>
                    <a:pt x="3443" y="2870"/>
                    <a:pt x="3443" y="2870"/>
                  </a:cubicBezTo>
                  <a:cubicBezTo>
                    <a:pt x="3441" y="2873"/>
                    <a:pt x="3440" y="2877"/>
                    <a:pt x="3439" y="2881"/>
                  </a:cubicBezTo>
                  <a:cubicBezTo>
                    <a:pt x="2770" y="2881"/>
                    <a:pt x="2770" y="2881"/>
                    <a:pt x="2770" y="2881"/>
                  </a:cubicBezTo>
                  <a:cubicBezTo>
                    <a:pt x="2768" y="2868"/>
                    <a:pt x="2758" y="2858"/>
                    <a:pt x="2745" y="2855"/>
                  </a:cubicBezTo>
                  <a:lnTo>
                    <a:pt x="2745" y="2195"/>
                  </a:lnTo>
                  <a:close/>
                  <a:moveTo>
                    <a:pt x="2745" y="3575"/>
                  </a:moveTo>
                  <a:cubicBezTo>
                    <a:pt x="2745" y="2921"/>
                    <a:pt x="2745" y="2921"/>
                    <a:pt x="2745" y="2921"/>
                  </a:cubicBezTo>
                  <a:cubicBezTo>
                    <a:pt x="2748" y="2920"/>
                    <a:pt x="2752" y="2918"/>
                    <a:pt x="2755" y="2916"/>
                  </a:cubicBezTo>
                  <a:cubicBezTo>
                    <a:pt x="3443" y="3590"/>
                    <a:pt x="3443" y="3590"/>
                    <a:pt x="3443" y="3590"/>
                  </a:cubicBezTo>
                  <a:cubicBezTo>
                    <a:pt x="3441" y="3593"/>
                    <a:pt x="3440" y="3596"/>
                    <a:pt x="3439" y="3600"/>
                  </a:cubicBezTo>
                  <a:cubicBezTo>
                    <a:pt x="2770" y="3600"/>
                    <a:pt x="2770" y="3600"/>
                    <a:pt x="2770" y="3600"/>
                  </a:cubicBezTo>
                  <a:cubicBezTo>
                    <a:pt x="2767" y="3587"/>
                    <a:pt x="2757" y="3578"/>
                    <a:pt x="2745" y="3575"/>
                  </a:cubicBezTo>
                  <a:close/>
                  <a:moveTo>
                    <a:pt x="3490" y="4297"/>
                  </a:moveTo>
                  <a:cubicBezTo>
                    <a:pt x="3485" y="4294"/>
                    <a:pt x="3479" y="4292"/>
                    <a:pt x="3472" y="4292"/>
                  </a:cubicBezTo>
                  <a:cubicBezTo>
                    <a:pt x="3465" y="4292"/>
                    <a:pt x="3459" y="4294"/>
                    <a:pt x="3454" y="4297"/>
                  </a:cubicBezTo>
                  <a:cubicBezTo>
                    <a:pt x="2766" y="3625"/>
                    <a:pt x="2766" y="3625"/>
                    <a:pt x="2766" y="3625"/>
                  </a:cubicBezTo>
                  <a:cubicBezTo>
                    <a:pt x="2768" y="3622"/>
                    <a:pt x="2769" y="3619"/>
                    <a:pt x="2770" y="3615"/>
                  </a:cubicBezTo>
                  <a:cubicBezTo>
                    <a:pt x="3439" y="3615"/>
                    <a:pt x="3439" y="3615"/>
                    <a:pt x="3439" y="3615"/>
                  </a:cubicBezTo>
                  <a:cubicBezTo>
                    <a:pt x="3443" y="3630"/>
                    <a:pt x="3456" y="3641"/>
                    <a:pt x="3472" y="3641"/>
                  </a:cubicBezTo>
                  <a:cubicBezTo>
                    <a:pt x="3488" y="3641"/>
                    <a:pt x="3501" y="3630"/>
                    <a:pt x="3505" y="3615"/>
                  </a:cubicBezTo>
                  <a:cubicBezTo>
                    <a:pt x="4174" y="3615"/>
                    <a:pt x="4174" y="3615"/>
                    <a:pt x="4174" y="3615"/>
                  </a:cubicBezTo>
                  <a:cubicBezTo>
                    <a:pt x="4175" y="3619"/>
                    <a:pt x="4177" y="3622"/>
                    <a:pt x="4178" y="3625"/>
                  </a:cubicBezTo>
                  <a:lnTo>
                    <a:pt x="3490" y="4297"/>
                  </a:lnTo>
                  <a:close/>
                  <a:moveTo>
                    <a:pt x="4197" y="3575"/>
                  </a:moveTo>
                  <a:cubicBezTo>
                    <a:pt x="4186" y="3579"/>
                    <a:pt x="4177" y="3588"/>
                    <a:pt x="4174" y="3600"/>
                  </a:cubicBezTo>
                  <a:cubicBezTo>
                    <a:pt x="3505" y="3600"/>
                    <a:pt x="3505" y="3600"/>
                    <a:pt x="3505" y="3600"/>
                  </a:cubicBezTo>
                  <a:cubicBezTo>
                    <a:pt x="3504" y="3596"/>
                    <a:pt x="3503" y="3593"/>
                    <a:pt x="3501" y="3590"/>
                  </a:cubicBezTo>
                  <a:cubicBezTo>
                    <a:pt x="4189" y="2916"/>
                    <a:pt x="4189" y="2916"/>
                    <a:pt x="4189" y="2916"/>
                  </a:cubicBezTo>
                  <a:cubicBezTo>
                    <a:pt x="4191" y="2918"/>
                    <a:pt x="4194" y="2919"/>
                    <a:pt x="4197" y="2920"/>
                  </a:cubicBezTo>
                  <a:lnTo>
                    <a:pt x="4197" y="3575"/>
                  </a:lnTo>
                  <a:close/>
                  <a:moveTo>
                    <a:pt x="4197" y="2130"/>
                  </a:moveTo>
                  <a:cubicBezTo>
                    <a:pt x="4183" y="2134"/>
                    <a:pt x="4173" y="2147"/>
                    <a:pt x="4173" y="2162"/>
                  </a:cubicBezTo>
                  <a:cubicBezTo>
                    <a:pt x="4173" y="2177"/>
                    <a:pt x="4183" y="2190"/>
                    <a:pt x="4197" y="2194"/>
                  </a:cubicBezTo>
                  <a:cubicBezTo>
                    <a:pt x="4197" y="2855"/>
                    <a:pt x="4197" y="2855"/>
                    <a:pt x="4197" y="2855"/>
                  </a:cubicBezTo>
                  <a:cubicBezTo>
                    <a:pt x="4194" y="2856"/>
                    <a:pt x="4192" y="2857"/>
                    <a:pt x="4190" y="2859"/>
                  </a:cubicBezTo>
                  <a:cubicBezTo>
                    <a:pt x="3499" y="2183"/>
                    <a:pt x="3499" y="2183"/>
                    <a:pt x="3499" y="2183"/>
                  </a:cubicBezTo>
                  <a:cubicBezTo>
                    <a:pt x="3503" y="2177"/>
                    <a:pt x="3506" y="2170"/>
                    <a:pt x="3506" y="2162"/>
                  </a:cubicBezTo>
                  <a:cubicBezTo>
                    <a:pt x="3506" y="2157"/>
                    <a:pt x="3505" y="2152"/>
                    <a:pt x="3503" y="2148"/>
                  </a:cubicBezTo>
                  <a:cubicBezTo>
                    <a:pt x="4189" y="1471"/>
                    <a:pt x="4189" y="1471"/>
                    <a:pt x="4189" y="1471"/>
                  </a:cubicBezTo>
                  <a:cubicBezTo>
                    <a:pt x="4191" y="1472"/>
                    <a:pt x="4194" y="1474"/>
                    <a:pt x="4197" y="1475"/>
                  </a:cubicBezTo>
                  <a:lnTo>
                    <a:pt x="4197" y="2130"/>
                  </a:lnTo>
                  <a:close/>
                  <a:moveTo>
                    <a:pt x="4197" y="1410"/>
                  </a:moveTo>
                  <a:cubicBezTo>
                    <a:pt x="4187" y="1413"/>
                    <a:pt x="4178" y="1421"/>
                    <a:pt x="4175" y="1432"/>
                  </a:cubicBezTo>
                  <a:cubicBezTo>
                    <a:pt x="3504" y="1432"/>
                    <a:pt x="3504" y="1432"/>
                    <a:pt x="3504" y="1432"/>
                  </a:cubicBezTo>
                  <a:cubicBezTo>
                    <a:pt x="3503" y="1429"/>
                    <a:pt x="3502" y="1427"/>
                    <a:pt x="3501" y="1425"/>
                  </a:cubicBezTo>
                  <a:cubicBezTo>
                    <a:pt x="4189" y="746"/>
                    <a:pt x="4189" y="746"/>
                    <a:pt x="4189" y="746"/>
                  </a:cubicBezTo>
                  <a:cubicBezTo>
                    <a:pt x="4192" y="747"/>
                    <a:pt x="4194" y="748"/>
                    <a:pt x="4197" y="749"/>
                  </a:cubicBezTo>
                  <a:lnTo>
                    <a:pt x="4197" y="1410"/>
                  </a:lnTo>
                  <a:close/>
                  <a:moveTo>
                    <a:pt x="4950" y="750"/>
                  </a:moveTo>
                  <a:cubicBezTo>
                    <a:pt x="4965" y="746"/>
                    <a:pt x="4977" y="733"/>
                    <a:pt x="4977" y="717"/>
                  </a:cubicBezTo>
                  <a:cubicBezTo>
                    <a:pt x="4977" y="701"/>
                    <a:pt x="4965" y="687"/>
                    <a:pt x="4950" y="684"/>
                  </a:cubicBezTo>
                  <a:cubicBezTo>
                    <a:pt x="4950" y="30"/>
                    <a:pt x="4950" y="30"/>
                    <a:pt x="4950" y="30"/>
                  </a:cubicBezTo>
                  <a:cubicBezTo>
                    <a:pt x="4954" y="29"/>
                    <a:pt x="4958" y="28"/>
                    <a:pt x="4961" y="26"/>
                  </a:cubicBezTo>
                  <a:cubicBezTo>
                    <a:pt x="5649" y="699"/>
                    <a:pt x="5649" y="699"/>
                    <a:pt x="5649" y="699"/>
                  </a:cubicBezTo>
                  <a:cubicBezTo>
                    <a:pt x="5646" y="705"/>
                    <a:pt x="5644" y="710"/>
                    <a:pt x="5644" y="717"/>
                  </a:cubicBezTo>
                  <a:cubicBezTo>
                    <a:pt x="5644" y="723"/>
                    <a:pt x="5646" y="729"/>
                    <a:pt x="5649" y="734"/>
                  </a:cubicBezTo>
                  <a:cubicBezTo>
                    <a:pt x="4961" y="1414"/>
                    <a:pt x="4961" y="1414"/>
                    <a:pt x="4961" y="1414"/>
                  </a:cubicBezTo>
                  <a:cubicBezTo>
                    <a:pt x="4958" y="1412"/>
                    <a:pt x="4954" y="1410"/>
                    <a:pt x="4950" y="1409"/>
                  </a:cubicBezTo>
                  <a:lnTo>
                    <a:pt x="4950" y="750"/>
                  </a:lnTo>
                  <a:close/>
                  <a:moveTo>
                    <a:pt x="4943" y="1476"/>
                  </a:moveTo>
                  <a:cubicBezTo>
                    <a:pt x="4960" y="1476"/>
                    <a:pt x="4974" y="1464"/>
                    <a:pt x="4976" y="1447"/>
                  </a:cubicBezTo>
                  <a:cubicBezTo>
                    <a:pt x="5644" y="1447"/>
                    <a:pt x="5644" y="1447"/>
                    <a:pt x="5644" y="1447"/>
                  </a:cubicBezTo>
                  <a:cubicBezTo>
                    <a:pt x="5645" y="1452"/>
                    <a:pt x="5647" y="1456"/>
                    <a:pt x="5649" y="1460"/>
                  </a:cubicBezTo>
                  <a:cubicBezTo>
                    <a:pt x="4961" y="2134"/>
                    <a:pt x="4961" y="2134"/>
                    <a:pt x="4961" y="2134"/>
                  </a:cubicBezTo>
                  <a:cubicBezTo>
                    <a:pt x="4955" y="2130"/>
                    <a:pt x="4949" y="2128"/>
                    <a:pt x="4943" y="2128"/>
                  </a:cubicBezTo>
                  <a:cubicBezTo>
                    <a:pt x="4936" y="2128"/>
                    <a:pt x="4930" y="2130"/>
                    <a:pt x="4925" y="2134"/>
                  </a:cubicBezTo>
                  <a:cubicBezTo>
                    <a:pt x="4236" y="1460"/>
                    <a:pt x="4236" y="1460"/>
                    <a:pt x="4236" y="1460"/>
                  </a:cubicBezTo>
                  <a:cubicBezTo>
                    <a:pt x="4239" y="1456"/>
                    <a:pt x="4240" y="1452"/>
                    <a:pt x="4241" y="1447"/>
                  </a:cubicBezTo>
                  <a:cubicBezTo>
                    <a:pt x="4909" y="1447"/>
                    <a:pt x="4909" y="1447"/>
                    <a:pt x="4909" y="1447"/>
                  </a:cubicBezTo>
                  <a:cubicBezTo>
                    <a:pt x="4912" y="1464"/>
                    <a:pt x="4926" y="1476"/>
                    <a:pt x="4943" y="1476"/>
                  </a:cubicBezTo>
                  <a:close/>
                  <a:moveTo>
                    <a:pt x="4925" y="746"/>
                  </a:moveTo>
                  <a:cubicBezTo>
                    <a:pt x="4928" y="748"/>
                    <a:pt x="4931" y="749"/>
                    <a:pt x="4935" y="750"/>
                  </a:cubicBezTo>
                  <a:cubicBezTo>
                    <a:pt x="4935" y="1409"/>
                    <a:pt x="4935" y="1409"/>
                    <a:pt x="4935" y="1409"/>
                  </a:cubicBezTo>
                  <a:cubicBezTo>
                    <a:pt x="4923" y="1412"/>
                    <a:pt x="4914" y="1421"/>
                    <a:pt x="4910" y="1432"/>
                  </a:cubicBezTo>
                  <a:cubicBezTo>
                    <a:pt x="4240" y="1432"/>
                    <a:pt x="4240" y="1432"/>
                    <a:pt x="4240" y="1432"/>
                  </a:cubicBezTo>
                  <a:cubicBezTo>
                    <a:pt x="4239" y="1429"/>
                    <a:pt x="4238" y="1427"/>
                    <a:pt x="4236" y="1425"/>
                  </a:cubicBezTo>
                  <a:lnTo>
                    <a:pt x="4925" y="746"/>
                  </a:lnTo>
                  <a:close/>
                  <a:moveTo>
                    <a:pt x="4218" y="749"/>
                  </a:moveTo>
                  <a:cubicBezTo>
                    <a:pt x="4231" y="745"/>
                    <a:pt x="4241" y="732"/>
                    <a:pt x="4241" y="717"/>
                  </a:cubicBezTo>
                  <a:cubicBezTo>
                    <a:pt x="4241" y="702"/>
                    <a:pt x="4231" y="689"/>
                    <a:pt x="4218" y="685"/>
                  </a:cubicBezTo>
                  <a:cubicBezTo>
                    <a:pt x="4218" y="29"/>
                    <a:pt x="4218" y="29"/>
                    <a:pt x="4218" y="29"/>
                  </a:cubicBezTo>
                  <a:cubicBezTo>
                    <a:pt x="4221" y="28"/>
                    <a:pt x="4223" y="27"/>
                    <a:pt x="4225" y="26"/>
                  </a:cubicBezTo>
                  <a:cubicBezTo>
                    <a:pt x="4914" y="699"/>
                    <a:pt x="4914" y="699"/>
                    <a:pt x="4914" y="699"/>
                  </a:cubicBezTo>
                  <a:cubicBezTo>
                    <a:pt x="4911" y="705"/>
                    <a:pt x="4909" y="710"/>
                    <a:pt x="4909" y="717"/>
                  </a:cubicBezTo>
                  <a:cubicBezTo>
                    <a:pt x="4909" y="723"/>
                    <a:pt x="4911" y="729"/>
                    <a:pt x="4914" y="734"/>
                  </a:cubicBezTo>
                  <a:cubicBezTo>
                    <a:pt x="4225" y="1414"/>
                    <a:pt x="4225" y="1414"/>
                    <a:pt x="4225" y="1414"/>
                  </a:cubicBezTo>
                  <a:cubicBezTo>
                    <a:pt x="4223" y="1412"/>
                    <a:pt x="4220" y="1411"/>
                    <a:pt x="4218" y="1410"/>
                  </a:cubicBezTo>
                  <a:lnTo>
                    <a:pt x="4218" y="749"/>
                  </a:lnTo>
                  <a:close/>
                  <a:moveTo>
                    <a:pt x="4218" y="1475"/>
                  </a:moveTo>
                  <a:cubicBezTo>
                    <a:pt x="4221" y="1474"/>
                    <a:pt x="4223" y="1472"/>
                    <a:pt x="4225" y="1471"/>
                  </a:cubicBezTo>
                  <a:cubicBezTo>
                    <a:pt x="4914" y="2145"/>
                    <a:pt x="4914" y="2145"/>
                    <a:pt x="4914" y="2145"/>
                  </a:cubicBezTo>
                  <a:cubicBezTo>
                    <a:pt x="4911" y="2148"/>
                    <a:pt x="4910" y="2152"/>
                    <a:pt x="4909" y="2157"/>
                  </a:cubicBezTo>
                  <a:cubicBezTo>
                    <a:pt x="4240" y="2154"/>
                    <a:pt x="4240" y="2154"/>
                    <a:pt x="4240" y="2154"/>
                  </a:cubicBezTo>
                  <a:cubicBezTo>
                    <a:pt x="4238" y="2143"/>
                    <a:pt x="4229" y="2134"/>
                    <a:pt x="4218" y="2130"/>
                  </a:cubicBezTo>
                  <a:lnTo>
                    <a:pt x="4218" y="1475"/>
                  </a:lnTo>
                  <a:close/>
                  <a:moveTo>
                    <a:pt x="4218" y="2194"/>
                  </a:moveTo>
                  <a:cubicBezTo>
                    <a:pt x="4220" y="2194"/>
                    <a:pt x="4223" y="2192"/>
                    <a:pt x="4225" y="2191"/>
                  </a:cubicBezTo>
                  <a:cubicBezTo>
                    <a:pt x="4914" y="2870"/>
                    <a:pt x="4914" y="2870"/>
                    <a:pt x="4914" y="2870"/>
                  </a:cubicBezTo>
                  <a:cubicBezTo>
                    <a:pt x="4912" y="2873"/>
                    <a:pt x="4910" y="2877"/>
                    <a:pt x="4909" y="2881"/>
                  </a:cubicBezTo>
                  <a:cubicBezTo>
                    <a:pt x="4241" y="2881"/>
                    <a:pt x="4241" y="2881"/>
                    <a:pt x="4241" y="2881"/>
                  </a:cubicBezTo>
                  <a:cubicBezTo>
                    <a:pt x="4238" y="2869"/>
                    <a:pt x="4229" y="2859"/>
                    <a:pt x="4218" y="2855"/>
                  </a:cubicBezTo>
                  <a:lnTo>
                    <a:pt x="4218" y="2194"/>
                  </a:lnTo>
                  <a:close/>
                  <a:moveTo>
                    <a:pt x="4914" y="3625"/>
                  </a:moveTo>
                  <a:cubicBezTo>
                    <a:pt x="4225" y="4297"/>
                    <a:pt x="4225" y="4297"/>
                    <a:pt x="4225" y="4297"/>
                  </a:cubicBezTo>
                  <a:cubicBezTo>
                    <a:pt x="4223" y="4295"/>
                    <a:pt x="4221" y="4294"/>
                    <a:pt x="4218" y="4293"/>
                  </a:cubicBezTo>
                  <a:cubicBezTo>
                    <a:pt x="4218" y="3640"/>
                    <a:pt x="4218" y="3640"/>
                    <a:pt x="4218" y="3640"/>
                  </a:cubicBezTo>
                  <a:cubicBezTo>
                    <a:pt x="4231" y="3635"/>
                    <a:pt x="4241" y="3623"/>
                    <a:pt x="4241" y="3608"/>
                  </a:cubicBezTo>
                  <a:cubicBezTo>
                    <a:pt x="4241" y="3592"/>
                    <a:pt x="4231" y="3580"/>
                    <a:pt x="4218" y="3575"/>
                  </a:cubicBezTo>
                  <a:cubicBezTo>
                    <a:pt x="4218" y="2920"/>
                    <a:pt x="4218" y="2920"/>
                    <a:pt x="4218" y="2920"/>
                  </a:cubicBezTo>
                  <a:cubicBezTo>
                    <a:pt x="4221" y="2919"/>
                    <a:pt x="4223" y="2918"/>
                    <a:pt x="4225" y="2916"/>
                  </a:cubicBezTo>
                  <a:cubicBezTo>
                    <a:pt x="4914" y="3590"/>
                    <a:pt x="4914" y="3590"/>
                    <a:pt x="4914" y="3590"/>
                  </a:cubicBezTo>
                  <a:cubicBezTo>
                    <a:pt x="4911" y="3595"/>
                    <a:pt x="4909" y="3601"/>
                    <a:pt x="4909" y="3608"/>
                  </a:cubicBezTo>
                  <a:cubicBezTo>
                    <a:pt x="4909" y="3614"/>
                    <a:pt x="4910" y="3620"/>
                    <a:pt x="4914" y="3625"/>
                  </a:cubicBezTo>
                  <a:close/>
                  <a:moveTo>
                    <a:pt x="4935" y="3575"/>
                  </a:moveTo>
                  <a:cubicBezTo>
                    <a:pt x="4931" y="3575"/>
                    <a:pt x="4928" y="3577"/>
                    <a:pt x="4925" y="3579"/>
                  </a:cubicBezTo>
                  <a:cubicBezTo>
                    <a:pt x="4236" y="2905"/>
                    <a:pt x="4236" y="2905"/>
                    <a:pt x="4236" y="2905"/>
                  </a:cubicBezTo>
                  <a:cubicBezTo>
                    <a:pt x="4238" y="2903"/>
                    <a:pt x="4239" y="2900"/>
                    <a:pt x="4240" y="2897"/>
                  </a:cubicBezTo>
                  <a:cubicBezTo>
                    <a:pt x="4910" y="2897"/>
                    <a:pt x="4910" y="2897"/>
                    <a:pt x="4910" y="2897"/>
                  </a:cubicBezTo>
                  <a:cubicBezTo>
                    <a:pt x="4913" y="2909"/>
                    <a:pt x="4923" y="2918"/>
                    <a:pt x="4935" y="2921"/>
                  </a:cubicBezTo>
                  <a:lnTo>
                    <a:pt x="4935" y="3575"/>
                  </a:lnTo>
                  <a:close/>
                  <a:moveTo>
                    <a:pt x="4925" y="2859"/>
                  </a:moveTo>
                  <a:cubicBezTo>
                    <a:pt x="4236" y="2180"/>
                    <a:pt x="4236" y="2180"/>
                    <a:pt x="4236" y="2180"/>
                  </a:cubicBezTo>
                  <a:cubicBezTo>
                    <a:pt x="4238" y="2177"/>
                    <a:pt x="4239" y="2174"/>
                    <a:pt x="4240" y="2170"/>
                  </a:cubicBezTo>
                  <a:cubicBezTo>
                    <a:pt x="4910" y="2172"/>
                    <a:pt x="4910" y="2172"/>
                    <a:pt x="4910" y="2172"/>
                  </a:cubicBezTo>
                  <a:cubicBezTo>
                    <a:pt x="4915" y="2186"/>
                    <a:pt x="4927" y="2196"/>
                    <a:pt x="4943" y="2196"/>
                  </a:cubicBezTo>
                  <a:cubicBezTo>
                    <a:pt x="4958" y="2196"/>
                    <a:pt x="4971" y="2186"/>
                    <a:pt x="4975" y="2173"/>
                  </a:cubicBezTo>
                  <a:cubicBezTo>
                    <a:pt x="5646" y="2175"/>
                    <a:pt x="5646" y="2175"/>
                    <a:pt x="5646" y="2175"/>
                  </a:cubicBezTo>
                  <a:cubicBezTo>
                    <a:pt x="5648" y="2178"/>
                    <a:pt x="5649" y="2180"/>
                    <a:pt x="5651" y="2183"/>
                  </a:cubicBezTo>
                  <a:cubicBezTo>
                    <a:pt x="4961" y="2859"/>
                    <a:pt x="4961" y="2859"/>
                    <a:pt x="4961" y="2859"/>
                  </a:cubicBezTo>
                  <a:cubicBezTo>
                    <a:pt x="4955" y="2856"/>
                    <a:pt x="4949" y="2854"/>
                    <a:pt x="4943" y="2854"/>
                  </a:cubicBezTo>
                  <a:cubicBezTo>
                    <a:pt x="4936" y="2854"/>
                    <a:pt x="4930" y="2856"/>
                    <a:pt x="4925" y="2859"/>
                  </a:cubicBezTo>
                  <a:close/>
                  <a:moveTo>
                    <a:pt x="5649" y="3625"/>
                  </a:moveTo>
                  <a:cubicBezTo>
                    <a:pt x="4961" y="4297"/>
                    <a:pt x="4961" y="4297"/>
                    <a:pt x="4961" y="4297"/>
                  </a:cubicBezTo>
                  <a:cubicBezTo>
                    <a:pt x="4958" y="4295"/>
                    <a:pt x="4954" y="4293"/>
                    <a:pt x="4950" y="4293"/>
                  </a:cubicBezTo>
                  <a:cubicBezTo>
                    <a:pt x="4950" y="3641"/>
                    <a:pt x="4950" y="3641"/>
                    <a:pt x="4950" y="3641"/>
                  </a:cubicBezTo>
                  <a:cubicBezTo>
                    <a:pt x="4965" y="3637"/>
                    <a:pt x="4977" y="3624"/>
                    <a:pt x="4977" y="3608"/>
                  </a:cubicBezTo>
                  <a:cubicBezTo>
                    <a:pt x="4977" y="3592"/>
                    <a:pt x="4965" y="3578"/>
                    <a:pt x="4950" y="3575"/>
                  </a:cubicBezTo>
                  <a:cubicBezTo>
                    <a:pt x="4950" y="2921"/>
                    <a:pt x="4950" y="2921"/>
                    <a:pt x="4950" y="2921"/>
                  </a:cubicBezTo>
                  <a:cubicBezTo>
                    <a:pt x="4954" y="2920"/>
                    <a:pt x="4958" y="2918"/>
                    <a:pt x="4961" y="2916"/>
                  </a:cubicBezTo>
                  <a:cubicBezTo>
                    <a:pt x="5649" y="3590"/>
                    <a:pt x="5649" y="3590"/>
                    <a:pt x="5649" y="3590"/>
                  </a:cubicBezTo>
                  <a:cubicBezTo>
                    <a:pt x="5646" y="3595"/>
                    <a:pt x="5644" y="3601"/>
                    <a:pt x="5644" y="3608"/>
                  </a:cubicBezTo>
                  <a:cubicBezTo>
                    <a:pt x="5644" y="3614"/>
                    <a:pt x="5646" y="3620"/>
                    <a:pt x="5649" y="3625"/>
                  </a:cubicBezTo>
                  <a:close/>
                  <a:moveTo>
                    <a:pt x="5673" y="3574"/>
                  </a:moveTo>
                  <a:cubicBezTo>
                    <a:pt x="5668" y="3575"/>
                    <a:pt x="5664" y="3576"/>
                    <a:pt x="5660" y="3579"/>
                  </a:cubicBezTo>
                  <a:cubicBezTo>
                    <a:pt x="4972" y="2905"/>
                    <a:pt x="4972" y="2905"/>
                    <a:pt x="4972" y="2905"/>
                  </a:cubicBezTo>
                  <a:cubicBezTo>
                    <a:pt x="4973" y="2903"/>
                    <a:pt x="4974" y="2900"/>
                    <a:pt x="4975" y="2897"/>
                  </a:cubicBezTo>
                  <a:cubicBezTo>
                    <a:pt x="5645" y="2897"/>
                    <a:pt x="5645" y="2897"/>
                    <a:pt x="5645" y="2897"/>
                  </a:cubicBezTo>
                  <a:cubicBezTo>
                    <a:pt x="5649" y="2909"/>
                    <a:pt x="5660" y="2919"/>
                    <a:pt x="5673" y="2921"/>
                  </a:cubicBezTo>
                  <a:lnTo>
                    <a:pt x="5673" y="3574"/>
                  </a:lnTo>
                  <a:close/>
                  <a:moveTo>
                    <a:pt x="5673" y="2854"/>
                  </a:moveTo>
                  <a:cubicBezTo>
                    <a:pt x="5659" y="2856"/>
                    <a:pt x="5647" y="2867"/>
                    <a:pt x="5645" y="2881"/>
                  </a:cubicBezTo>
                  <a:cubicBezTo>
                    <a:pt x="4976" y="2881"/>
                    <a:pt x="4976" y="2881"/>
                    <a:pt x="4976" y="2881"/>
                  </a:cubicBezTo>
                  <a:cubicBezTo>
                    <a:pt x="4975" y="2877"/>
                    <a:pt x="4974" y="2873"/>
                    <a:pt x="4972" y="2870"/>
                  </a:cubicBezTo>
                  <a:cubicBezTo>
                    <a:pt x="5663" y="2193"/>
                    <a:pt x="5663" y="2193"/>
                    <a:pt x="5663" y="2193"/>
                  </a:cubicBezTo>
                  <a:cubicBezTo>
                    <a:pt x="5666" y="2194"/>
                    <a:pt x="5669" y="2195"/>
                    <a:pt x="5673" y="2196"/>
                  </a:cubicBezTo>
                  <a:lnTo>
                    <a:pt x="5673" y="2854"/>
                  </a:lnTo>
                  <a:close/>
                  <a:moveTo>
                    <a:pt x="5673" y="2129"/>
                  </a:moveTo>
                  <a:cubicBezTo>
                    <a:pt x="5658" y="2131"/>
                    <a:pt x="5646" y="2143"/>
                    <a:pt x="5644" y="2159"/>
                  </a:cubicBezTo>
                  <a:cubicBezTo>
                    <a:pt x="4976" y="2157"/>
                    <a:pt x="4976" y="2157"/>
                    <a:pt x="4976" y="2157"/>
                  </a:cubicBezTo>
                  <a:cubicBezTo>
                    <a:pt x="4975" y="2152"/>
                    <a:pt x="4974" y="2148"/>
                    <a:pt x="4972" y="2145"/>
                  </a:cubicBezTo>
                  <a:cubicBezTo>
                    <a:pt x="5660" y="1471"/>
                    <a:pt x="5660" y="1471"/>
                    <a:pt x="5660" y="1471"/>
                  </a:cubicBezTo>
                  <a:cubicBezTo>
                    <a:pt x="5664" y="1473"/>
                    <a:pt x="5668" y="1475"/>
                    <a:pt x="5673" y="1476"/>
                  </a:cubicBezTo>
                  <a:lnTo>
                    <a:pt x="5673" y="2129"/>
                  </a:lnTo>
                  <a:close/>
                  <a:moveTo>
                    <a:pt x="5673" y="1409"/>
                  </a:moveTo>
                  <a:cubicBezTo>
                    <a:pt x="5660" y="1411"/>
                    <a:pt x="5650" y="1420"/>
                    <a:pt x="5646" y="1432"/>
                  </a:cubicBezTo>
                  <a:cubicBezTo>
                    <a:pt x="4975" y="1432"/>
                    <a:pt x="4975" y="1432"/>
                    <a:pt x="4975" y="1432"/>
                  </a:cubicBezTo>
                  <a:cubicBezTo>
                    <a:pt x="4974" y="1429"/>
                    <a:pt x="4973" y="1427"/>
                    <a:pt x="4972" y="1425"/>
                  </a:cubicBezTo>
                  <a:cubicBezTo>
                    <a:pt x="5660" y="746"/>
                    <a:pt x="5660" y="746"/>
                    <a:pt x="5660" y="746"/>
                  </a:cubicBezTo>
                  <a:cubicBezTo>
                    <a:pt x="5664" y="748"/>
                    <a:pt x="5668" y="750"/>
                    <a:pt x="5673" y="750"/>
                  </a:cubicBezTo>
                  <a:lnTo>
                    <a:pt x="5673" y="1409"/>
                  </a:lnTo>
                  <a:close/>
                  <a:moveTo>
                    <a:pt x="5689" y="29"/>
                  </a:moveTo>
                  <a:cubicBezTo>
                    <a:pt x="5691" y="28"/>
                    <a:pt x="5694" y="27"/>
                    <a:pt x="5696" y="26"/>
                  </a:cubicBezTo>
                  <a:cubicBezTo>
                    <a:pt x="6384" y="699"/>
                    <a:pt x="6384" y="699"/>
                    <a:pt x="6384" y="699"/>
                  </a:cubicBezTo>
                  <a:cubicBezTo>
                    <a:pt x="6382" y="702"/>
                    <a:pt x="6381" y="706"/>
                    <a:pt x="6380" y="709"/>
                  </a:cubicBezTo>
                  <a:cubicBezTo>
                    <a:pt x="5711" y="709"/>
                    <a:pt x="5711" y="709"/>
                    <a:pt x="5711" y="709"/>
                  </a:cubicBezTo>
                  <a:cubicBezTo>
                    <a:pt x="5708" y="698"/>
                    <a:pt x="5700" y="688"/>
                    <a:pt x="5689" y="685"/>
                  </a:cubicBezTo>
                  <a:lnTo>
                    <a:pt x="5689" y="29"/>
                  </a:lnTo>
                  <a:close/>
                  <a:moveTo>
                    <a:pt x="5689" y="749"/>
                  </a:moveTo>
                  <a:cubicBezTo>
                    <a:pt x="5691" y="748"/>
                    <a:pt x="5694" y="747"/>
                    <a:pt x="5696" y="746"/>
                  </a:cubicBezTo>
                  <a:cubicBezTo>
                    <a:pt x="6384" y="1424"/>
                    <a:pt x="6384" y="1424"/>
                    <a:pt x="6384" y="1424"/>
                  </a:cubicBezTo>
                  <a:cubicBezTo>
                    <a:pt x="6383" y="1427"/>
                    <a:pt x="6382" y="1429"/>
                    <a:pt x="6381" y="1432"/>
                  </a:cubicBezTo>
                  <a:cubicBezTo>
                    <a:pt x="5710" y="1432"/>
                    <a:pt x="5710" y="1432"/>
                    <a:pt x="5710" y="1432"/>
                  </a:cubicBezTo>
                  <a:cubicBezTo>
                    <a:pt x="5707" y="1421"/>
                    <a:pt x="5699" y="1413"/>
                    <a:pt x="5689" y="1410"/>
                  </a:cubicBezTo>
                  <a:lnTo>
                    <a:pt x="5689" y="749"/>
                  </a:lnTo>
                  <a:close/>
                  <a:moveTo>
                    <a:pt x="6405" y="2195"/>
                  </a:moveTo>
                  <a:cubicBezTo>
                    <a:pt x="6405" y="2855"/>
                    <a:pt x="6405" y="2855"/>
                    <a:pt x="6405" y="2855"/>
                  </a:cubicBezTo>
                  <a:cubicBezTo>
                    <a:pt x="6402" y="2855"/>
                    <a:pt x="6399" y="2857"/>
                    <a:pt x="6396" y="2859"/>
                  </a:cubicBezTo>
                  <a:cubicBezTo>
                    <a:pt x="5705" y="2183"/>
                    <a:pt x="5705" y="2183"/>
                    <a:pt x="5705" y="2183"/>
                  </a:cubicBezTo>
                  <a:cubicBezTo>
                    <a:pt x="5709" y="2177"/>
                    <a:pt x="5712" y="2170"/>
                    <a:pt x="5712" y="2162"/>
                  </a:cubicBezTo>
                  <a:cubicBezTo>
                    <a:pt x="5712" y="2157"/>
                    <a:pt x="5711" y="2152"/>
                    <a:pt x="5709" y="2148"/>
                  </a:cubicBezTo>
                  <a:cubicBezTo>
                    <a:pt x="6395" y="1471"/>
                    <a:pt x="6395" y="1471"/>
                    <a:pt x="6395" y="1471"/>
                  </a:cubicBezTo>
                  <a:cubicBezTo>
                    <a:pt x="6398" y="1473"/>
                    <a:pt x="6402" y="1474"/>
                    <a:pt x="6405" y="1475"/>
                  </a:cubicBezTo>
                  <a:cubicBezTo>
                    <a:pt x="6405" y="2129"/>
                    <a:pt x="6405" y="2129"/>
                    <a:pt x="6405" y="2129"/>
                  </a:cubicBezTo>
                  <a:cubicBezTo>
                    <a:pt x="6390" y="2133"/>
                    <a:pt x="6379" y="2146"/>
                    <a:pt x="6379" y="2162"/>
                  </a:cubicBezTo>
                  <a:cubicBezTo>
                    <a:pt x="6379" y="2178"/>
                    <a:pt x="6390" y="2192"/>
                    <a:pt x="6405" y="2195"/>
                  </a:cubicBezTo>
                  <a:close/>
                  <a:moveTo>
                    <a:pt x="5689" y="1474"/>
                  </a:moveTo>
                  <a:cubicBezTo>
                    <a:pt x="5700" y="1471"/>
                    <a:pt x="5709" y="1460"/>
                    <a:pt x="5711" y="1447"/>
                  </a:cubicBezTo>
                  <a:cubicBezTo>
                    <a:pt x="6380" y="1447"/>
                    <a:pt x="6380" y="1447"/>
                    <a:pt x="6380" y="1447"/>
                  </a:cubicBezTo>
                  <a:cubicBezTo>
                    <a:pt x="6380" y="1452"/>
                    <a:pt x="6382" y="1456"/>
                    <a:pt x="6384" y="1459"/>
                  </a:cubicBezTo>
                  <a:cubicBezTo>
                    <a:pt x="5699" y="2135"/>
                    <a:pt x="5699" y="2135"/>
                    <a:pt x="5699" y="2135"/>
                  </a:cubicBezTo>
                  <a:cubicBezTo>
                    <a:pt x="5696" y="2133"/>
                    <a:pt x="5692" y="2131"/>
                    <a:pt x="5689" y="2130"/>
                  </a:cubicBezTo>
                  <a:lnTo>
                    <a:pt x="5689" y="1474"/>
                  </a:lnTo>
                  <a:close/>
                  <a:moveTo>
                    <a:pt x="5689" y="2194"/>
                  </a:moveTo>
                  <a:cubicBezTo>
                    <a:pt x="5690" y="2194"/>
                    <a:pt x="5691" y="2193"/>
                    <a:pt x="5693" y="2193"/>
                  </a:cubicBezTo>
                  <a:cubicBezTo>
                    <a:pt x="6384" y="2870"/>
                    <a:pt x="6384" y="2870"/>
                    <a:pt x="6384" y="2870"/>
                  </a:cubicBezTo>
                  <a:cubicBezTo>
                    <a:pt x="6382" y="2873"/>
                    <a:pt x="6381" y="2877"/>
                    <a:pt x="6380" y="2881"/>
                  </a:cubicBezTo>
                  <a:cubicBezTo>
                    <a:pt x="5711" y="2881"/>
                    <a:pt x="5711" y="2881"/>
                    <a:pt x="5711" y="2881"/>
                  </a:cubicBezTo>
                  <a:cubicBezTo>
                    <a:pt x="5709" y="2869"/>
                    <a:pt x="5700" y="2859"/>
                    <a:pt x="5689" y="2855"/>
                  </a:cubicBezTo>
                  <a:lnTo>
                    <a:pt x="5689" y="2194"/>
                  </a:lnTo>
                  <a:close/>
                  <a:moveTo>
                    <a:pt x="6384" y="3625"/>
                  </a:moveTo>
                  <a:cubicBezTo>
                    <a:pt x="5696" y="4297"/>
                    <a:pt x="5696" y="4297"/>
                    <a:pt x="5696" y="4297"/>
                  </a:cubicBezTo>
                  <a:cubicBezTo>
                    <a:pt x="5694" y="4295"/>
                    <a:pt x="5691" y="4294"/>
                    <a:pt x="5689" y="4293"/>
                  </a:cubicBezTo>
                  <a:cubicBezTo>
                    <a:pt x="5689" y="3640"/>
                    <a:pt x="5689" y="3640"/>
                    <a:pt x="5689" y="3640"/>
                  </a:cubicBezTo>
                  <a:cubicBezTo>
                    <a:pt x="5702" y="3635"/>
                    <a:pt x="5712" y="3623"/>
                    <a:pt x="5712" y="3608"/>
                  </a:cubicBezTo>
                  <a:cubicBezTo>
                    <a:pt x="5712" y="3593"/>
                    <a:pt x="5702" y="3580"/>
                    <a:pt x="5689" y="3575"/>
                  </a:cubicBezTo>
                  <a:cubicBezTo>
                    <a:pt x="5689" y="2920"/>
                    <a:pt x="5689" y="2920"/>
                    <a:pt x="5689" y="2920"/>
                  </a:cubicBezTo>
                  <a:cubicBezTo>
                    <a:pt x="5691" y="2919"/>
                    <a:pt x="5694" y="2918"/>
                    <a:pt x="5696" y="2916"/>
                  </a:cubicBezTo>
                  <a:cubicBezTo>
                    <a:pt x="6384" y="3590"/>
                    <a:pt x="6384" y="3590"/>
                    <a:pt x="6384" y="3590"/>
                  </a:cubicBezTo>
                  <a:cubicBezTo>
                    <a:pt x="6381" y="3595"/>
                    <a:pt x="6379" y="3601"/>
                    <a:pt x="6379" y="3608"/>
                  </a:cubicBezTo>
                  <a:cubicBezTo>
                    <a:pt x="6379" y="3614"/>
                    <a:pt x="6381" y="3620"/>
                    <a:pt x="6384" y="3625"/>
                  </a:cubicBezTo>
                  <a:close/>
                  <a:moveTo>
                    <a:pt x="6405" y="3575"/>
                  </a:moveTo>
                  <a:cubicBezTo>
                    <a:pt x="6402" y="3575"/>
                    <a:pt x="6398" y="3577"/>
                    <a:pt x="6395" y="3579"/>
                  </a:cubicBezTo>
                  <a:cubicBezTo>
                    <a:pt x="5707" y="2905"/>
                    <a:pt x="5707" y="2905"/>
                    <a:pt x="5707" y="2905"/>
                  </a:cubicBezTo>
                  <a:cubicBezTo>
                    <a:pt x="5708" y="2903"/>
                    <a:pt x="5710" y="2900"/>
                    <a:pt x="5711" y="2897"/>
                  </a:cubicBezTo>
                  <a:cubicBezTo>
                    <a:pt x="6381" y="2897"/>
                    <a:pt x="6381" y="2897"/>
                    <a:pt x="6381" y="2897"/>
                  </a:cubicBezTo>
                  <a:cubicBezTo>
                    <a:pt x="6384" y="2909"/>
                    <a:pt x="6393" y="2918"/>
                    <a:pt x="6405" y="2921"/>
                  </a:cubicBezTo>
                  <a:lnTo>
                    <a:pt x="6405" y="3575"/>
                  </a:lnTo>
                  <a:close/>
                  <a:moveTo>
                    <a:pt x="6396" y="1413"/>
                  </a:moveTo>
                  <a:cubicBezTo>
                    <a:pt x="5707" y="734"/>
                    <a:pt x="5707" y="734"/>
                    <a:pt x="5707" y="734"/>
                  </a:cubicBezTo>
                  <a:cubicBezTo>
                    <a:pt x="5709" y="731"/>
                    <a:pt x="5710" y="728"/>
                    <a:pt x="5711" y="725"/>
                  </a:cubicBezTo>
                  <a:cubicBezTo>
                    <a:pt x="6380" y="725"/>
                    <a:pt x="6380" y="725"/>
                    <a:pt x="6380" y="725"/>
                  </a:cubicBezTo>
                  <a:cubicBezTo>
                    <a:pt x="6384" y="740"/>
                    <a:pt x="6397" y="751"/>
                    <a:pt x="6413" y="751"/>
                  </a:cubicBezTo>
                  <a:cubicBezTo>
                    <a:pt x="6429" y="751"/>
                    <a:pt x="6443" y="740"/>
                    <a:pt x="6446" y="725"/>
                  </a:cubicBezTo>
                  <a:cubicBezTo>
                    <a:pt x="7115" y="725"/>
                    <a:pt x="7115" y="725"/>
                    <a:pt x="7115" y="725"/>
                  </a:cubicBezTo>
                  <a:cubicBezTo>
                    <a:pt x="7116" y="728"/>
                    <a:pt x="7118" y="731"/>
                    <a:pt x="7119" y="734"/>
                  </a:cubicBezTo>
                  <a:cubicBezTo>
                    <a:pt x="6431" y="1413"/>
                    <a:pt x="6431" y="1413"/>
                    <a:pt x="6431" y="1413"/>
                  </a:cubicBezTo>
                  <a:cubicBezTo>
                    <a:pt x="6426" y="1410"/>
                    <a:pt x="6420" y="1408"/>
                    <a:pt x="6413" y="1408"/>
                  </a:cubicBezTo>
                  <a:cubicBezTo>
                    <a:pt x="6407" y="1408"/>
                    <a:pt x="6401" y="1410"/>
                    <a:pt x="6396" y="1413"/>
                  </a:cubicBezTo>
                  <a:close/>
                  <a:moveTo>
                    <a:pt x="6447" y="1447"/>
                  </a:moveTo>
                  <a:cubicBezTo>
                    <a:pt x="7115" y="1447"/>
                    <a:pt x="7115" y="1447"/>
                    <a:pt x="7115" y="1447"/>
                  </a:cubicBezTo>
                  <a:cubicBezTo>
                    <a:pt x="7116" y="1452"/>
                    <a:pt x="7117" y="1456"/>
                    <a:pt x="7119" y="1459"/>
                  </a:cubicBezTo>
                  <a:cubicBezTo>
                    <a:pt x="6434" y="2135"/>
                    <a:pt x="6434" y="2135"/>
                    <a:pt x="6434" y="2135"/>
                  </a:cubicBezTo>
                  <a:cubicBezTo>
                    <a:pt x="6430" y="2133"/>
                    <a:pt x="6426" y="2130"/>
                    <a:pt x="6421" y="2129"/>
                  </a:cubicBezTo>
                  <a:cubicBezTo>
                    <a:pt x="6421" y="1475"/>
                    <a:pt x="6421" y="1475"/>
                    <a:pt x="6421" y="1475"/>
                  </a:cubicBezTo>
                  <a:cubicBezTo>
                    <a:pt x="6434" y="1472"/>
                    <a:pt x="6445" y="1461"/>
                    <a:pt x="6447" y="1447"/>
                  </a:cubicBezTo>
                  <a:close/>
                  <a:moveTo>
                    <a:pt x="6421" y="2195"/>
                  </a:moveTo>
                  <a:cubicBezTo>
                    <a:pt x="6424" y="2195"/>
                    <a:pt x="6426" y="2194"/>
                    <a:pt x="6428" y="2193"/>
                  </a:cubicBezTo>
                  <a:cubicBezTo>
                    <a:pt x="7120" y="2870"/>
                    <a:pt x="7120" y="2870"/>
                    <a:pt x="7120" y="2870"/>
                  </a:cubicBezTo>
                  <a:cubicBezTo>
                    <a:pt x="7118" y="2873"/>
                    <a:pt x="7116" y="2877"/>
                    <a:pt x="7115" y="2881"/>
                  </a:cubicBezTo>
                  <a:cubicBezTo>
                    <a:pt x="6446" y="2881"/>
                    <a:pt x="6446" y="2881"/>
                    <a:pt x="6446" y="2881"/>
                  </a:cubicBezTo>
                  <a:cubicBezTo>
                    <a:pt x="6444" y="2868"/>
                    <a:pt x="6434" y="2858"/>
                    <a:pt x="6421" y="2855"/>
                  </a:cubicBezTo>
                  <a:lnTo>
                    <a:pt x="6421" y="2195"/>
                  </a:lnTo>
                  <a:close/>
                  <a:moveTo>
                    <a:pt x="7119" y="3625"/>
                  </a:moveTo>
                  <a:cubicBezTo>
                    <a:pt x="6431" y="4297"/>
                    <a:pt x="6431" y="4297"/>
                    <a:pt x="6431" y="4297"/>
                  </a:cubicBezTo>
                  <a:cubicBezTo>
                    <a:pt x="6428" y="4295"/>
                    <a:pt x="6425" y="4293"/>
                    <a:pt x="6421" y="4293"/>
                  </a:cubicBezTo>
                  <a:cubicBezTo>
                    <a:pt x="6421" y="3641"/>
                    <a:pt x="6421" y="3641"/>
                    <a:pt x="6421" y="3641"/>
                  </a:cubicBezTo>
                  <a:cubicBezTo>
                    <a:pt x="6436" y="3637"/>
                    <a:pt x="6447" y="3624"/>
                    <a:pt x="6447" y="3608"/>
                  </a:cubicBezTo>
                  <a:cubicBezTo>
                    <a:pt x="6447" y="3592"/>
                    <a:pt x="6436" y="3578"/>
                    <a:pt x="6421" y="3575"/>
                  </a:cubicBezTo>
                  <a:cubicBezTo>
                    <a:pt x="6421" y="2921"/>
                    <a:pt x="6421" y="2921"/>
                    <a:pt x="6421" y="2921"/>
                  </a:cubicBezTo>
                  <a:cubicBezTo>
                    <a:pt x="6425" y="2920"/>
                    <a:pt x="6428" y="2918"/>
                    <a:pt x="6431" y="2916"/>
                  </a:cubicBezTo>
                  <a:cubicBezTo>
                    <a:pt x="7119" y="3590"/>
                    <a:pt x="7119" y="3590"/>
                    <a:pt x="7119" y="3590"/>
                  </a:cubicBezTo>
                  <a:cubicBezTo>
                    <a:pt x="7116" y="3595"/>
                    <a:pt x="7115" y="3601"/>
                    <a:pt x="7115" y="3608"/>
                  </a:cubicBezTo>
                  <a:cubicBezTo>
                    <a:pt x="7115" y="3614"/>
                    <a:pt x="7116" y="3620"/>
                    <a:pt x="7119" y="3625"/>
                  </a:cubicBezTo>
                  <a:close/>
                  <a:moveTo>
                    <a:pt x="7141" y="3575"/>
                  </a:moveTo>
                  <a:cubicBezTo>
                    <a:pt x="7137" y="3575"/>
                    <a:pt x="7133" y="3577"/>
                    <a:pt x="7130" y="3579"/>
                  </a:cubicBezTo>
                  <a:cubicBezTo>
                    <a:pt x="6442" y="2905"/>
                    <a:pt x="6442" y="2905"/>
                    <a:pt x="6442" y="2905"/>
                  </a:cubicBezTo>
                  <a:cubicBezTo>
                    <a:pt x="6444" y="2903"/>
                    <a:pt x="6445" y="2900"/>
                    <a:pt x="6446" y="2897"/>
                  </a:cubicBezTo>
                  <a:cubicBezTo>
                    <a:pt x="7116" y="2897"/>
                    <a:pt x="7116" y="2897"/>
                    <a:pt x="7116" y="2897"/>
                  </a:cubicBezTo>
                  <a:cubicBezTo>
                    <a:pt x="7119" y="2909"/>
                    <a:pt x="7129" y="2918"/>
                    <a:pt x="7141" y="2921"/>
                  </a:cubicBezTo>
                  <a:lnTo>
                    <a:pt x="7141" y="3575"/>
                  </a:lnTo>
                  <a:close/>
                  <a:moveTo>
                    <a:pt x="7141" y="2129"/>
                  </a:moveTo>
                  <a:cubicBezTo>
                    <a:pt x="7126" y="2133"/>
                    <a:pt x="7115" y="2146"/>
                    <a:pt x="7115" y="2162"/>
                  </a:cubicBezTo>
                  <a:cubicBezTo>
                    <a:pt x="7115" y="2178"/>
                    <a:pt x="7126" y="2192"/>
                    <a:pt x="7141" y="2195"/>
                  </a:cubicBezTo>
                  <a:cubicBezTo>
                    <a:pt x="7141" y="2855"/>
                    <a:pt x="7141" y="2855"/>
                    <a:pt x="7141" y="2855"/>
                  </a:cubicBezTo>
                  <a:cubicBezTo>
                    <a:pt x="7137" y="2855"/>
                    <a:pt x="7134" y="2857"/>
                    <a:pt x="7131" y="2859"/>
                  </a:cubicBezTo>
                  <a:cubicBezTo>
                    <a:pt x="6440" y="2183"/>
                    <a:pt x="6440" y="2183"/>
                    <a:pt x="6440" y="2183"/>
                  </a:cubicBezTo>
                  <a:cubicBezTo>
                    <a:pt x="6445" y="2177"/>
                    <a:pt x="6447" y="2170"/>
                    <a:pt x="6447" y="2162"/>
                  </a:cubicBezTo>
                  <a:cubicBezTo>
                    <a:pt x="6447" y="2157"/>
                    <a:pt x="6446" y="2152"/>
                    <a:pt x="6444" y="2148"/>
                  </a:cubicBezTo>
                  <a:cubicBezTo>
                    <a:pt x="7130" y="1471"/>
                    <a:pt x="7130" y="1471"/>
                    <a:pt x="7130" y="1471"/>
                  </a:cubicBezTo>
                  <a:cubicBezTo>
                    <a:pt x="7133" y="1473"/>
                    <a:pt x="7137" y="1474"/>
                    <a:pt x="7141" y="1475"/>
                  </a:cubicBezTo>
                  <a:lnTo>
                    <a:pt x="7141" y="2129"/>
                  </a:lnTo>
                  <a:close/>
                  <a:moveTo>
                    <a:pt x="7141" y="1409"/>
                  </a:moveTo>
                  <a:cubicBezTo>
                    <a:pt x="7129" y="1412"/>
                    <a:pt x="7120" y="1421"/>
                    <a:pt x="7116" y="1432"/>
                  </a:cubicBezTo>
                  <a:cubicBezTo>
                    <a:pt x="6445" y="1432"/>
                    <a:pt x="6445" y="1432"/>
                    <a:pt x="6445" y="1432"/>
                  </a:cubicBezTo>
                  <a:cubicBezTo>
                    <a:pt x="6445" y="1429"/>
                    <a:pt x="6443" y="1427"/>
                    <a:pt x="6442" y="1424"/>
                  </a:cubicBezTo>
                  <a:cubicBezTo>
                    <a:pt x="7130" y="746"/>
                    <a:pt x="7130" y="746"/>
                    <a:pt x="7130" y="746"/>
                  </a:cubicBezTo>
                  <a:cubicBezTo>
                    <a:pt x="7134" y="748"/>
                    <a:pt x="7137" y="749"/>
                    <a:pt x="7141" y="750"/>
                  </a:cubicBezTo>
                  <a:lnTo>
                    <a:pt x="7141" y="1409"/>
                  </a:lnTo>
                  <a:close/>
                  <a:moveTo>
                    <a:pt x="7141" y="684"/>
                  </a:moveTo>
                  <a:cubicBezTo>
                    <a:pt x="7128" y="687"/>
                    <a:pt x="7118" y="697"/>
                    <a:pt x="7115" y="709"/>
                  </a:cubicBezTo>
                  <a:cubicBezTo>
                    <a:pt x="6446" y="709"/>
                    <a:pt x="6446" y="709"/>
                    <a:pt x="6446" y="709"/>
                  </a:cubicBezTo>
                  <a:cubicBezTo>
                    <a:pt x="6445" y="706"/>
                    <a:pt x="6444" y="702"/>
                    <a:pt x="6442" y="699"/>
                  </a:cubicBezTo>
                  <a:cubicBezTo>
                    <a:pt x="7130" y="26"/>
                    <a:pt x="7130" y="26"/>
                    <a:pt x="7130" y="26"/>
                  </a:cubicBezTo>
                  <a:cubicBezTo>
                    <a:pt x="7133" y="28"/>
                    <a:pt x="7137" y="29"/>
                    <a:pt x="7141" y="30"/>
                  </a:cubicBezTo>
                  <a:lnTo>
                    <a:pt x="7141" y="6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1"/>
          <p:cNvSpPr>
            <a:spLocks noGrp="1"/>
          </p:cNvSpPr>
          <p:nvPr>
            <p:ph type="ctrTitle"/>
          </p:nvPr>
        </p:nvSpPr>
        <p:spPr>
          <a:xfrm>
            <a:off x="505195" y="1314302"/>
            <a:ext cx="7380000" cy="2387600"/>
          </a:xfrm>
        </p:spPr>
        <p:txBody>
          <a:bodyPr anchor="b"/>
          <a:lstStyle>
            <a:lvl1pPr algn="l">
              <a:defRPr sz="7500" baseline="0">
                <a:solidFill>
                  <a:schemeClr val="tx1"/>
                </a:solidFill>
                <a:effectLst>
                  <a:glow rad="228600">
                    <a:srgbClr val="192138"/>
                  </a:glow>
                </a:effectLst>
              </a:defRPr>
            </a:lvl1pPr>
          </a:lstStyle>
          <a:p>
            <a:r>
              <a:rPr lang="en-US"/>
              <a:t>Click to edit Master title style</a:t>
            </a:r>
            <a:endParaRPr lang="en-IE"/>
          </a:p>
        </p:txBody>
      </p:sp>
      <p:sp>
        <p:nvSpPr>
          <p:cNvPr id="3" name="Subtitle 2"/>
          <p:cNvSpPr>
            <a:spLocks noGrp="1"/>
          </p:cNvSpPr>
          <p:nvPr>
            <p:ph type="subTitle" idx="1" hasCustomPrompt="1"/>
          </p:nvPr>
        </p:nvSpPr>
        <p:spPr>
          <a:xfrm>
            <a:off x="505195" y="4071077"/>
            <a:ext cx="7380000" cy="1655762"/>
          </a:xfrm>
          <a:noFill/>
        </p:spPr>
        <p:txBody>
          <a:bodyPr numCol="1">
            <a:normAutofit/>
          </a:bodyPr>
          <a:lstStyle>
            <a:lvl1pPr marL="0" indent="0" algn="l">
              <a:lnSpc>
                <a:spcPct val="100000"/>
              </a:lnSpc>
              <a:buNone/>
              <a:defRPr sz="2400">
                <a:solidFill>
                  <a:schemeClr val="tx1"/>
                </a:solidFill>
                <a:effectLst>
                  <a:glow rad="228600">
                    <a:srgbClr val="192138">
                      <a:alpha val="40000"/>
                    </a:srgb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Format background to change to image </a:t>
            </a:r>
            <a:br>
              <a:rPr lang="en-GB"/>
            </a:br>
            <a:r>
              <a:rPr lang="en-GB"/>
              <a:t>(heavy, dark image – e.g. navy, black, dark green, etc)</a:t>
            </a:r>
          </a:p>
          <a:p>
            <a:r>
              <a:rPr lang="en-GB" err="1"/>
              <a:t>Pexels.com</a:t>
            </a:r>
            <a:r>
              <a:rPr lang="en-GB"/>
              <a:t> or </a:t>
            </a:r>
            <a:r>
              <a:rPr lang="en-GB" err="1"/>
              <a:t>Unsplash.com</a:t>
            </a:r>
            <a:r>
              <a:rPr lang="en-GB"/>
              <a:t> are good sources</a:t>
            </a:r>
          </a:p>
          <a:p>
            <a:endParaRPr lang="en-GB"/>
          </a:p>
        </p:txBody>
      </p:sp>
      <p:pic>
        <p:nvPicPr>
          <p:cNvPr id="11" name="Picture 10" descr="A picture containing text, clipart&#10;&#10;Description automatically generated">
            <a:extLst>
              <a:ext uri="{FF2B5EF4-FFF2-40B4-BE49-F238E27FC236}">
                <a16:creationId xmlns:a16="http://schemas.microsoft.com/office/drawing/2014/main" id="{ED464735-75DA-0A45-AD41-D1BA5F6863E2}"/>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9606457" y="391291"/>
            <a:ext cx="2074918" cy="229602"/>
          </a:xfrm>
          <a:prstGeom prst="rect">
            <a:avLst/>
          </a:prstGeom>
        </p:spPr>
      </p:pic>
    </p:spTree>
    <p:extLst>
      <p:ext uri="{BB962C8B-B14F-4D97-AF65-F5344CB8AC3E}">
        <p14:creationId xmlns:p14="http://schemas.microsoft.com/office/powerpoint/2010/main" val="388399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670" y="1010594"/>
            <a:ext cx="2700000" cy="5166369"/>
          </a:xfrm>
          <a:prstGeom prst="rect">
            <a:avLst/>
          </a:prstGeom>
        </p:spPr>
        <p:txBody>
          <a:bodyPr vert="horz" lIns="0" tIns="4572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3420094" y="1010594"/>
            <a:ext cx="8266808" cy="5166369"/>
          </a:xfrm>
          <a:prstGeom prst="rect">
            <a:avLst/>
          </a:prstGeom>
          <a:solidFill>
            <a:schemeClr val="bg1">
              <a:alpha val="50000"/>
            </a:schemeClr>
          </a:solidFill>
        </p:spPr>
        <p:txBody>
          <a:bodyPr vert="horz" lIns="0" tIns="45720" rIns="0" bIns="45720" numCol="2" spcCol="180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74663" y="6356350"/>
            <a:ext cx="2721007" cy="365125"/>
          </a:xfrm>
          <a:prstGeom prst="rect">
            <a:avLst/>
          </a:prstGeom>
        </p:spPr>
        <p:txBody>
          <a:bodyPr vert="horz" lIns="0" tIns="45720" rIns="0" bIns="45720" rtlCol="0" anchor="ctr"/>
          <a:lstStyle>
            <a:lvl1pPr algn="l">
              <a:defRPr sz="1000">
                <a:solidFill>
                  <a:schemeClr val="tx2"/>
                </a:solidFill>
              </a:defRPr>
            </a:lvl1pPr>
          </a:lstStyle>
          <a:p>
            <a:fld id="{4703C0C7-1C8D-4C02-99A7-20A2E2D73F70}" type="datetime1">
              <a:rPr lang="en-IE" smtClean="0"/>
              <a:pPr/>
              <a:t>27/01/2026</a:t>
            </a:fld>
            <a:endParaRPr lang="en-IE"/>
          </a:p>
        </p:txBody>
      </p:sp>
      <p:sp>
        <p:nvSpPr>
          <p:cNvPr id="5" name="Footer Placeholder 4"/>
          <p:cNvSpPr>
            <a:spLocks noGrp="1"/>
          </p:cNvSpPr>
          <p:nvPr>
            <p:ph type="ftr" sz="quarter" idx="3"/>
          </p:nvPr>
        </p:nvSpPr>
        <p:spPr>
          <a:xfrm>
            <a:off x="3420094" y="6362699"/>
            <a:ext cx="7728659" cy="365125"/>
          </a:xfrm>
          <a:prstGeom prst="rect">
            <a:avLst/>
          </a:prstGeom>
        </p:spPr>
        <p:txBody>
          <a:bodyPr vert="horz" lIns="0" tIns="45720" rIns="0" bIns="45720" rtlCol="0" anchor="ctr"/>
          <a:lstStyle>
            <a:lvl1pPr algn="l">
              <a:defRPr sz="1000">
                <a:solidFill>
                  <a:schemeClr val="tx2"/>
                </a:solidFill>
              </a:defRPr>
            </a:lvl1pPr>
          </a:lstStyle>
          <a:p>
            <a:endParaRPr lang="en-IE"/>
          </a:p>
        </p:txBody>
      </p:sp>
      <p:sp>
        <p:nvSpPr>
          <p:cNvPr id="6" name="Slide Number Placeholder 5"/>
          <p:cNvSpPr>
            <a:spLocks noGrp="1"/>
          </p:cNvSpPr>
          <p:nvPr>
            <p:ph type="sldNum" sz="quarter" idx="4"/>
          </p:nvPr>
        </p:nvSpPr>
        <p:spPr>
          <a:xfrm>
            <a:off x="11151908" y="6356350"/>
            <a:ext cx="529467" cy="365125"/>
          </a:xfrm>
          <a:prstGeom prst="rect">
            <a:avLst/>
          </a:prstGeom>
        </p:spPr>
        <p:txBody>
          <a:bodyPr vert="horz" lIns="0" tIns="45720" rIns="0" bIns="45720" rtlCol="0" anchor="ctr"/>
          <a:lstStyle>
            <a:lvl1pPr algn="r">
              <a:defRPr sz="1000">
                <a:solidFill>
                  <a:schemeClr val="tx2"/>
                </a:solidFill>
              </a:defRPr>
            </a:lvl1pPr>
          </a:lstStyle>
          <a:p>
            <a:fld id="{6798F34D-5D55-4F61-A8A4-DC39EA9FCD19}" type="slidenum">
              <a:rPr lang="en-IE" smtClean="0"/>
              <a:pPr/>
              <a:t>‹#›</a:t>
            </a:fld>
            <a:endParaRPr lang="en-IE"/>
          </a:p>
        </p:txBody>
      </p:sp>
      <p:pic>
        <p:nvPicPr>
          <p:cNvPr id="7" name="Picture 6" descr="A picture containing text, clipart&#10;&#10;Description automatically generated">
            <a:extLst>
              <a:ext uri="{FF2B5EF4-FFF2-40B4-BE49-F238E27FC236}">
                <a16:creationId xmlns:a16="http://schemas.microsoft.com/office/drawing/2014/main" id="{21A69E91-F9F5-AF28-4E0C-A001BBA01F22}"/>
              </a:ext>
            </a:extLst>
          </p:cNvPr>
          <p:cNvPicPr>
            <a:picLocks noChangeAspect="1"/>
          </p:cNvPicPr>
          <p:nvPr userDrawn="1"/>
        </p:nvPicPr>
        <p:blipFill>
          <a:blip r:embed="rId7">
            <a:biLevel thresh="5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9606457" y="391291"/>
            <a:ext cx="2074918" cy="229602"/>
          </a:xfrm>
          <a:prstGeom prst="rect">
            <a:avLst/>
          </a:prstGeom>
        </p:spPr>
      </p:pic>
    </p:spTree>
    <p:extLst>
      <p:ext uri="{BB962C8B-B14F-4D97-AF65-F5344CB8AC3E}">
        <p14:creationId xmlns:p14="http://schemas.microsoft.com/office/powerpoint/2010/main" val="6654643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400" rtl="0" eaLnBrk="1" latinLnBrk="0" hangingPunct="1">
        <a:lnSpc>
          <a:spcPct val="100000"/>
        </a:lnSpc>
        <a:spcBef>
          <a:spcPct val="0"/>
        </a:spcBef>
        <a:buNone/>
        <a:defRPr sz="2400" kern="1200">
          <a:solidFill>
            <a:schemeClr val="tx2"/>
          </a:solidFill>
          <a:latin typeface="+mn-lt"/>
          <a:ea typeface="+mj-ea"/>
          <a:cs typeface="+mj-cs"/>
        </a:defRPr>
      </a:lvl1pPr>
    </p:titleStyle>
    <p:bodyStyle>
      <a:lvl1pPr marL="228600" indent="-228600" algn="l" defTabSz="914400" rtl="0" eaLnBrk="1" latinLnBrk="0" hangingPunct="1">
        <a:lnSpc>
          <a:spcPts val="1440"/>
        </a:lnSpc>
        <a:spcBef>
          <a:spcPts val="1000"/>
        </a:spcBef>
        <a:buFont typeface="Arial" panose="020B0604020202020204" pitchFamily="34" charset="0"/>
        <a:buChar char="•"/>
        <a:defRPr sz="1200" kern="1200">
          <a:solidFill>
            <a:schemeClr val="tx2"/>
          </a:solidFill>
          <a:latin typeface="+mn-lt"/>
          <a:ea typeface="+mn-ea"/>
          <a:cs typeface="+mn-cs"/>
        </a:defRPr>
      </a:lvl1pPr>
      <a:lvl2pPr marL="685800" indent="-228600" algn="l" defTabSz="914400" rtl="0" eaLnBrk="1" latinLnBrk="0" hangingPunct="1">
        <a:lnSpc>
          <a:spcPts val="1440"/>
        </a:lnSpc>
        <a:spcBef>
          <a:spcPts val="500"/>
        </a:spcBef>
        <a:buFont typeface="Arial" panose="020B0604020202020204" pitchFamily="34" charset="0"/>
        <a:buChar char="•"/>
        <a:defRPr sz="1200" kern="1200">
          <a:solidFill>
            <a:schemeClr val="tx2"/>
          </a:solidFill>
          <a:latin typeface="+mn-lt"/>
          <a:ea typeface="+mn-ea"/>
          <a:cs typeface="+mn-cs"/>
        </a:defRPr>
      </a:lvl2pPr>
      <a:lvl3pPr marL="1143000" indent="-228600" algn="l" defTabSz="914400" rtl="0" eaLnBrk="1" latinLnBrk="0" hangingPunct="1">
        <a:lnSpc>
          <a:spcPts val="1440"/>
        </a:lnSpc>
        <a:spcBef>
          <a:spcPts val="500"/>
        </a:spcBef>
        <a:buFont typeface="Arial" panose="020B0604020202020204" pitchFamily="34" charset="0"/>
        <a:buChar char="•"/>
        <a:defRPr sz="1200" kern="1200">
          <a:solidFill>
            <a:schemeClr val="tx2"/>
          </a:solidFill>
          <a:latin typeface="+mn-lt"/>
          <a:ea typeface="+mn-ea"/>
          <a:cs typeface="+mn-cs"/>
        </a:defRPr>
      </a:lvl3pPr>
      <a:lvl4pPr marL="1600200" indent="-228600" algn="l" defTabSz="914400" rtl="0" eaLnBrk="1" latinLnBrk="0" hangingPunct="1">
        <a:lnSpc>
          <a:spcPts val="144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ts val="144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56">
          <p15:clr>
            <a:srgbClr val="F26B43"/>
          </p15:clr>
        </p15:guide>
        <p15:guide id="2" pos="2706">
          <p15:clr>
            <a:srgbClr val="F26B43"/>
          </p15:clr>
        </p15:guide>
        <p15:guide id="3" orient="horz" pos="3894">
          <p15:clr>
            <a:srgbClr val="F26B43"/>
          </p15:clr>
        </p15:guide>
        <p15:guide id="4" pos="7362">
          <p15:clr>
            <a:srgbClr val="F26B43"/>
          </p15:clr>
        </p15:guide>
        <p15:guide id="5" pos="312">
          <p15:clr>
            <a:srgbClr val="F26B43"/>
          </p15:clr>
        </p15:guide>
        <p15:guide id="6" pos="20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D9AB03-E3EE-8382-400C-F2F903D31726}"/>
              </a:ext>
            </a:extLst>
          </p:cNvPr>
          <p:cNvSpPr/>
          <p:nvPr/>
        </p:nvSpPr>
        <p:spPr>
          <a:xfrm>
            <a:off x="-1" y="0"/>
            <a:ext cx="7462157" cy="6858000"/>
          </a:xfrm>
          <a:prstGeom prst="rect">
            <a:avLst/>
          </a:prstGeom>
          <a:gradFill>
            <a:gsLst>
              <a:gs pos="0">
                <a:srgbClr val="192037"/>
              </a:gs>
              <a:gs pos="100000">
                <a:srgbClr val="192055">
                  <a:alpha val="0"/>
                </a:srgb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Lato Light"/>
              <a:ea typeface="+mn-ea"/>
              <a:cs typeface="+mn-cs"/>
            </a:endParaRPr>
          </a:p>
        </p:txBody>
      </p:sp>
      <p:sp>
        <p:nvSpPr>
          <p:cNvPr id="5" name="Title 4">
            <a:extLst>
              <a:ext uri="{FF2B5EF4-FFF2-40B4-BE49-F238E27FC236}">
                <a16:creationId xmlns:a16="http://schemas.microsoft.com/office/drawing/2014/main" id="{DD17B08D-06A0-BADB-C716-3094E78EBCD6}"/>
              </a:ext>
            </a:extLst>
          </p:cNvPr>
          <p:cNvSpPr>
            <a:spLocks noGrp="1"/>
          </p:cNvSpPr>
          <p:nvPr>
            <p:ph type="ctrTitle"/>
          </p:nvPr>
        </p:nvSpPr>
        <p:spPr>
          <a:xfrm>
            <a:off x="505194" y="1314302"/>
            <a:ext cx="11619750" cy="2387600"/>
          </a:xfrm>
        </p:spPr>
        <p:txBody>
          <a:bodyPr/>
          <a:lstStyle/>
          <a:p>
            <a:r>
              <a:rPr lang="en-GB" sz="6600" b="1" dirty="0">
                <a:solidFill>
                  <a:srgbClr val="F8F1FC"/>
                </a:solidFill>
                <a:latin typeface="Libre Baskerville" panose="02000000000000000000" pitchFamily="2" charset="0"/>
              </a:rPr>
              <a:t>Every Second Counts  </a:t>
            </a:r>
            <a:br>
              <a:rPr lang="en-GB" sz="6000" b="1" dirty="0">
                <a:ln w="19050">
                  <a:solidFill>
                    <a:srgbClr val="FFFFFF"/>
                  </a:solidFill>
                </a:ln>
                <a:noFill/>
                <a:effectLst>
                  <a:glow rad="228600">
                    <a:srgbClr val="192138"/>
                  </a:glow>
                  <a:outerShdw blurRad="38100" dist="38100" dir="2700000" algn="tl">
                    <a:srgbClr val="000000">
                      <a:alpha val="43137"/>
                    </a:srgbClr>
                  </a:outerShdw>
                </a:effectLst>
                <a:latin typeface="Lato Black" panose="020F0502020204030203" pitchFamily="34" charset="77"/>
              </a:rPr>
            </a:br>
            <a:r>
              <a:rPr lang="en-GB" sz="3200" b="1" dirty="0">
                <a:solidFill>
                  <a:srgbClr val="F8F1FC"/>
                </a:solidFill>
                <a:latin typeface="Libre Baskerville" panose="02000000000000000000" pitchFamily="2" charset="0"/>
              </a:rPr>
              <a:t>Reframing Stroke as the Emergency It Is</a:t>
            </a:r>
            <a:endParaRPr lang="en-IE" sz="6000" b="1" dirty="0">
              <a:solidFill>
                <a:srgbClr val="F8F1FC"/>
              </a:solidFill>
              <a:latin typeface="Libre Baskerville" panose="02000000000000000000" pitchFamily="2" charset="0"/>
            </a:endParaRPr>
          </a:p>
        </p:txBody>
      </p:sp>
      <p:sp>
        <p:nvSpPr>
          <p:cNvPr id="6" name="Subtitle 5">
            <a:extLst>
              <a:ext uri="{FF2B5EF4-FFF2-40B4-BE49-F238E27FC236}">
                <a16:creationId xmlns:a16="http://schemas.microsoft.com/office/drawing/2014/main" id="{6F8A7EF1-BFEA-C5FB-9CE9-94EA42FAE7D9}"/>
              </a:ext>
            </a:extLst>
          </p:cNvPr>
          <p:cNvSpPr>
            <a:spLocks noGrp="1"/>
          </p:cNvSpPr>
          <p:nvPr>
            <p:ph type="subTitle" idx="1"/>
          </p:nvPr>
        </p:nvSpPr>
        <p:spPr>
          <a:xfrm>
            <a:off x="505195" y="4800599"/>
            <a:ext cx="7380000" cy="926239"/>
          </a:xfrm>
        </p:spPr>
        <p:txBody>
          <a:bodyPr/>
          <a:lstStyle/>
          <a:p>
            <a:pPr lvl="0">
              <a:spcBef>
                <a:spcPts val="0"/>
              </a:spcBef>
              <a:defRPr/>
            </a:pPr>
            <a:r>
              <a:rPr lang="en-IE" sz="3200" b="1" dirty="0">
                <a:solidFill>
                  <a:srgbClr val="F8F1FC"/>
                </a:solidFill>
                <a:effectLst>
                  <a:glow rad="228600">
                    <a:srgbClr val="192138"/>
                  </a:glow>
                </a:effectLst>
                <a:latin typeface="Libre Baskerville" panose="02000000000000000000" pitchFamily="2" charset="0"/>
                <a:ea typeface="+mj-ea"/>
                <a:cs typeface="+mj-cs"/>
              </a:rPr>
              <a:t>Category: Advertising Research</a:t>
            </a:r>
          </a:p>
        </p:txBody>
      </p:sp>
      <p:pic>
        <p:nvPicPr>
          <p:cNvPr id="1028" name="Picture 4" descr="IBM | HSE Digital Transformation">
            <a:extLst>
              <a:ext uri="{FF2B5EF4-FFF2-40B4-BE49-F238E27FC236}">
                <a16:creationId xmlns:a16="http://schemas.microsoft.com/office/drawing/2014/main" id="{35425584-5D37-F13D-2F7E-B5522C75B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 y="182658"/>
            <a:ext cx="807175" cy="6180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D1D564F8-D7FE-8F2D-6C01-FD33C847EE25}"/>
              </a:ext>
            </a:extLst>
          </p:cNvPr>
          <p:cNvSpPr txBox="1">
            <a:spLocks/>
          </p:cNvSpPr>
          <p:nvPr/>
        </p:nvSpPr>
        <p:spPr>
          <a:xfrm>
            <a:off x="11151908" y="6356350"/>
            <a:ext cx="5294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98F34D-5D55-4F61-A8A4-DC39EA9FCD19}" type="slidenum">
              <a:rPr kumimoji="0" lang="en-IE" sz="1000" b="0" i="0" u="none" strike="noStrike" kern="1200" cap="none" spc="0" normalizeH="0" baseline="0" noProof="0" smtClean="0">
                <a:ln>
                  <a:noFill/>
                </a:ln>
                <a:solidFill>
                  <a:srgbClr val="FFFFFF"/>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000" b="0" i="0" u="none" strike="noStrike" kern="1200" cap="none" spc="0" normalizeH="0" baseline="0" noProof="0">
              <a:ln>
                <a:noFill/>
              </a:ln>
              <a:solidFill>
                <a:srgbClr val="FFFFFF"/>
              </a:solidFill>
              <a:effectLst/>
              <a:uLnTx/>
              <a:uFillTx/>
              <a:latin typeface="Lato Light"/>
              <a:ea typeface="+mn-ea"/>
              <a:cs typeface="+mn-cs"/>
            </a:endParaRPr>
          </a:p>
        </p:txBody>
      </p:sp>
      <p:cxnSp>
        <p:nvCxnSpPr>
          <p:cNvPr id="13" name="Straight Arrow Connector 12">
            <a:extLst>
              <a:ext uri="{FF2B5EF4-FFF2-40B4-BE49-F238E27FC236}">
                <a16:creationId xmlns:a16="http://schemas.microsoft.com/office/drawing/2014/main" id="{16EF9134-728C-C549-8FC1-F0FC1D5C88D0}"/>
              </a:ext>
            </a:extLst>
          </p:cNvPr>
          <p:cNvCxnSpPr/>
          <p:nvPr/>
        </p:nvCxnSpPr>
        <p:spPr>
          <a:xfrm>
            <a:off x="505195" y="3883435"/>
            <a:ext cx="7380000" cy="0"/>
          </a:xfrm>
          <a:prstGeom prst="straightConnector1">
            <a:avLst/>
          </a:prstGeom>
          <a:ln w="952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45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2EEFB-7F1F-6E39-D9C1-AB094833A90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5A2CE54-A8A8-C4DD-03D1-91A6F3ADADF9}"/>
              </a:ext>
            </a:extLst>
          </p:cNvPr>
          <p:cNvSpPr txBox="1"/>
          <p:nvPr/>
        </p:nvSpPr>
        <p:spPr>
          <a:xfrm>
            <a:off x="2831900" y="7118712"/>
            <a:ext cx="727536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Lato Light"/>
                <a:ea typeface="+mn-ea"/>
                <a:cs typeface="+mn-cs"/>
              </a:rPr>
              <a:t>A stroke is a medical emergency where you can play a vital role in the outcome.</a:t>
            </a:r>
            <a:endParaRPr kumimoji="0" lang="en-IE" sz="1600" b="0" i="0" u="none" strike="noStrike" kern="1200" cap="none" spc="0" normalizeH="0" baseline="0" noProof="0">
              <a:ln>
                <a:noFill/>
              </a:ln>
              <a:solidFill>
                <a:srgbClr val="FFFFFF"/>
              </a:solidFill>
              <a:effectLst/>
              <a:uLnTx/>
              <a:uFillTx/>
              <a:latin typeface="Lato Light"/>
              <a:ea typeface="+mn-ea"/>
              <a:cs typeface="+mn-cs"/>
            </a:endParaRPr>
          </a:p>
        </p:txBody>
      </p:sp>
      <p:pic>
        <p:nvPicPr>
          <p:cNvPr id="10242" name="Picture 2" descr="Brain Frailty” in Heart Patients Raises ...">
            <a:extLst>
              <a:ext uri="{FF2B5EF4-FFF2-40B4-BE49-F238E27FC236}">
                <a16:creationId xmlns:a16="http://schemas.microsoft.com/office/drawing/2014/main" id="{A42B84E2-2071-DFB6-E41F-D7535F58D67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F635666-5021-7C4E-0BFE-29DEE7451D4F}"/>
              </a:ext>
            </a:extLst>
          </p:cNvPr>
          <p:cNvSpPr txBox="1"/>
          <p:nvPr/>
        </p:nvSpPr>
        <p:spPr>
          <a:xfrm>
            <a:off x="506496" y="990926"/>
            <a:ext cx="11253704" cy="923330"/>
          </a:xfrm>
          <a:prstGeom prst="rect">
            <a:avLst/>
          </a:prstGeom>
          <a:noFill/>
        </p:spPr>
        <p:txBody>
          <a:bodyPr wrap="squar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5400" b="1">
                <a:latin typeface="Libre Baskerville" panose="02000000000000000000" pitchFamily="2" charset="0"/>
              </a:rPr>
              <a:t>What We Needed to Do</a:t>
            </a:r>
            <a:endParaRPr kumimoji="0" lang="en-US" sz="5400" b="1" i="0" u="none" strike="noStrike" kern="1200" cap="none" spc="0" normalizeH="0" baseline="0" noProof="0">
              <a:ln>
                <a:noFill/>
              </a:ln>
              <a:effectLst/>
              <a:uLnTx/>
              <a:uFillTx/>
              <a:latin typeface="Libre Baskerville" panose="02000000000000000000" pitchFamily="2" charset="0"/>
            </a:endParaRPr>
          </a:p>
        </p:txBody>
      </p:sp>
      <p:sp>
        <p:nvSpPr>
          <p:cNvPr id="26" name="Oval 25">
            <a:extLst>
              <a:ext uri="{FF2B5EF4-FFF2-40B4-BE49-F238E27FC236}">
                <a16:creationId xmlns:a16="http://schemas.microsoft.com/office/drawing/2014/main" id="{2DB95167-9FD0-E6F6-E245-8B4E4BC73ED5}"/>
              </a:ext>
            </a:extLst>
          </p:cNvPr>
          <p:cNvSpPr/>
          <p:nvPr/>
        </p:nvSpPr>
        <p:spPr>
          <a:xfrm>
            <a:off x="4200773" y="2389558"/>
            <a:ext cx="3680739" cy="3693744"/>
          </a:xfrm>
          <a:prstGeom prst="ellipse">
            <a:avLst/>
          </a:prstGeom>
          <a:solidFill>
            <a:srgbClr val="4B3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GB" sz="2000" b="1" dirty="0">
                <a:solidFill>
                  <a:schemeClr val="tx1"/>
                </a:solidFill>
                <a:latin typeface="Libre Baskerville" panose="02000000000000000000" pitchFamily="2" charset="0"/>
              </a:rPr>
              <a:t>Social</a:t>
            </a:r>
          </a:p>
          <a:p>
            <a:pPr algn="ctr">
              <a:defRPr/>
            </a:pPr>
            <a:r>
              <a:rPr lang="en-GB" sz="2000" b="1" dirty="0">
                <a:solidFill>
                  <a:schemeClr val="tx1"/>
                </a:solidFill>
                <a:latin typeface="Libre Baskerville" panose="02000000000000000000" pitchFamily="2" charset="0"/>
              </a:rPr>
              <a:t>(Cultural Stoicism)</a:t>
            </a:r>
          </a:p>
          <a:p>
            <a:pPr algn="ctr">
              <a:defRPr/>
            </a:pPr>
            <a:endParaRPr lang="en-GB" sz="2000" b="1" dirty="0">
              <a:solidFill>
                <a:schemeClr val="tx1"/>
              </a:solidFill>
              <a:latin typeface="Libre Baskerville" panose="02000000000000000000" pitchFamily="2" charset="0"/>
            </a:endParaRPr>
          </a:p>
          <a:p>
            <a:pPr algn="ctr">
              <a:defRPr/>
            </a:pPr>
            <a:r>
              <a:rPr lang="en-GB" dirty="0">
                <a:solidFill>
                  <a:schemeClr val="tx1"/>
                </a:solidFill>
                <a:latin typeface="Libre Baskerville" panose="02000000000000000000" pitchFamily="2" charset="0"/>
              </a:rPr>
              <a:t>Seeking help ASAP is the correct thing to do. </a:t>
            </a:r>
            <a:endParaRPr lang="en-IE" dirty="0">
              <a:solidFill>
                <a:schemeClr val="tx1"/>
              </a:solidFill>
              <a:latin typeface="Libre Baskerville" panose="02000000000000000000" pitchFamily="2" charset="0"/>
            </a:endParaRPr>
          </a:p>
        </p:txBody>
      </p:sp>
      <p:sp>
        <p:nvSpPr>
          <p:cNvPr id="27" name="Oval 26">
            <a:extLst>
              <a:ext uri="{FF2B5EF4-FFF2-40B4-BE49-F238E27FC236}">
                <a16:creationId xmlns:a16="http://schemas.microsoft.com/office/drawing/2014/main" id="{A3273095-23D3-6028-6C04-00103E468C85}"/>
              </a:ext>
            </a:extLst>
          </p:cNvPr>
          <p:cNvSpPr/>
          <p:nvPr/>
        </p:nvSpPr>
        <p:spPr>
          <a:xfrm>
            <a:off x="1111985" y="2389557"/>
            <a:ext cx="3680739" cy="3693744"/>
          </a:xfrm>
          <a:prstGeom prst="ellipse">
            <a:avLst/>
          </a:prstGeom>
          <a:solidFill>
            <a:srgbClr val="2F90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Libre Baskerville" panose="02000000000000000000" pitchFamily="2" charset="0"/>
              </a:rPr>
              <a:t>Biological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Libre Baskerville" panose="02000000000000000000" pitchFamily="2" charset="0"/>
              </a:rPr>
              <a:t>(Educate)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latin typeface="Libre Baskervill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ibre Baskerville" panose="02000000000000000000" pitchFamily="2" charset="0"/>
              </a:rPr>
              <a:t>One symptom is enough.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dirty="0">
                <a:solidFill>
                  <a:schemeClr val="tx1"/>
                </a:solidFill>
                <a:latin typeface="Libre Baskerville" panose="02000000000000000000" pitchFamily="2" charset="0"/>
              </a:rPr>
              <a:t>It’s not just old people.</a:t>
            </a:r>
          </a:p>
        </p:txBody>
      </p:sp>
      <p:sp>
        <p:nvSpPr>
          <p:cNvPr id="28" name="Oval 27">
            <a:extLst>
              <a:ext uri="{FF2B5EF4-FFF2-40B4-BE49-F238E27FC236}">
                <a16:creationId xmlns:a16="http://schemas.microsoft.com/office/drawing/2014/main" id="{2D4AEDFE-76F8-0CA5-D2E6-551614153F99}"/>
              </a:ext>
            </a:extLst>
          </p:cNvPr>
          <p:cNvSpPr/>
          <p:nvPr/>
        </p:nvSpPr>
        <p:spPr>
          <a:xfrm>
            <a:off x="7406361" y="2389556"/>
            <a:ext cx="3680739" cy="3693744"/>
          </a:xfrm>
          <a:prstGeom prst="ellipse">
            <a:avLst/>
          </a:prstGeom>
          <a:solidFill>
            <a:srgbClr val="947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indent="0" algn="ctr" fontAlgn="auto">
              <a:lnSpc>
                <a:spcPct val="100000"/>
              </a:lnSpc>
              <a:spcBef>
                <a:spcPts val="0"/>
              </a:spcBef>
              <a:spcAft>
                <a:spcPts val="0"/>
              </a:spcAft>
              <a:buClrTx/>
              <a:buSzTx/>
              <a:buFontTx/>
              <a:buNone/>
              <a:tabLst/>
              <a:defRPr/>
            </a:pPr>
            <a:r>
              <a:rPr lang="en-GB" sz="2000" dirty="0">
                <a:solidFill>
                  <a:schemeClr val="tx1"/>
                </a:solidFill>
                <a:latin typeface="Libre Baskerville" panose="02000000000000000000" pitchFamily="2" charset="0"/>
              </a:rPr>
              <a:t>Psychological</a:t>
            </a:r>
          </a:p>
          <a:p>
            <a:pPr marR="0" lvl="0" indent="0" algn="ctr" fontAlgn="auto">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tx1"/>
                </a:solidFill>
                <a:effectLst/>
                <a:uLnTx/>
                <a:uFillTx/>
                <a:latin typeface="Libre Baskerville" panose="02000000000000000000" pitchFamily="2" charset="0"/>
              </a:rPr>
              <a:t>(Optimism Bia</a:t>
            </a:r>
            <a:r>
              <a:rPr lang="en-GB" sz="2000" dirty="0">
                <a:solidFill>
                  <a:schemeClr val="tx1"/>
                </a:solidFill>
                <a:latin typeface="Libre Baskerville" panose="02000000000000000000" pitchFamily="2" charset="0"/>
              </a:rPr>
              <a:t>s)</a:t>
            </a:r>
            <a:endParaRPr kumimoji="0" lang="en-GB" sz="2000" i="0" u="none" strike="noStrike" kern="1200" cap="none" spc="0" normalizeH="0" baseline="0" noProof="0" dirty="0">
              <a:ln>
                <a:noFill/>
              </a:ln>
              <a:solidFill>
                <a:srgbClr val="FFFFFF"/>
              </a:solidFill>
              <a:effectLst/>
              <a:uLnTx/>
              <a:uFillTx/>
              <a:latin typeface="Libre Baskerville" panose="02000000000000000000" pitchFamily="2" charset="0"/>
            </a:endParaRPr>
          </a:p>
          <a:p>
            <a:pPr algn="ctr">
              <a:defRPr/>
            </a:pPr>
            <a:endParaRPr lang="en-IE" sz="1600" b="1" dirty="0">
              <a:solidFill>
                <a:schemeClr val="tx1"/>
              </a:solidFill>
              <a:latin typeface="Libre Baskerville" panose="02000000000000000000" pitchFamily="2" charset="0"/>
            </a:endParaRPr>
          </a:p>
          <a:p>
            <a:pPr algn="ctr">
              <a:defRPr/>
            </a:pPr>
            <a:r>
              <a:rPr lang="en-IE" dirty="0">
                <a:solidFill>
                  <a:schemeClr val="tx1"/>
                </a:solidFill>
                <a:latin typeface="Libre Baskerville" panose="02000000000000000000" pitchFamily="2" charset="0"/>
              </a:rPr>
              <a:t>It’s prevalent.</a:t>
            </a:r>
          </a:p>
          <a:p>
            <a:pPr algn="ctr">
              <a:defRPr/>
            </a:pPr>
            <a:r>
              <a:rPr lang="en-IE" dirty="0">
                <a:solidFill>
                  <a:schemeClr val="tx1"/>
                </a:solidFill>
                <a:latin typeface="Libre Baskerville" panose="02000000000000000000" pitchFamily="2" charset="0"/>
              </a:rPr>
              <a:t>Don’t underestimate the risks.  </a:t>
            </a:r>
          </a:p>
          <a:p>
            <a:pPr algn="ctr">
              <a:defRPr/>
            </a:pPr>
            <a:r>
              <a:rPr lang="en-IE" dirty="0">
                <a:solidFill>
                  <a:schemeClr val="tx1"/>
                </a:solidFill>
                <a:latin typeface="Libre Baskerville" panose="02000000000000000000" pitchFamily="2" charset="0"/>
              </a:rPr>
              <a:t>Don’t wait and see.</a:t>
            </a:r>
            <a:endParaRPr lang="en-GB" dirty="0">
              <a:solidFill>
                <a:schemeClr val="tx1"/>
              </a:solidFill>
              <a:latin typeface="Libre Baskerville" panose="02000000000000000000" pitchFamily="2" charset="0"/>
            </a:endParaRPr>
          </a:p>
        </p:txBody>
      </p:sp>
    </p:spTree>
    <p:extLst>
      <p:ext uri="{BB962C8B-B14F-4D97-AF65-F5344CB8AC3E}">
        <p14:creationId xmlns:p14="http://schemas.microsoft.com/office/powerpoint/2010/main" val="1234026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826C-598F-CCBE-389E-DDEDB5528E9A}"/>
            </a:ext>
          </a:extLst>
        </p:cNvPr>
        <p:cNvGrpSpPr/>
        <p:nvPr/>
      </p:nvGrpSpPr>
      <p:grpSpPr>
        <a:xfrm>
          <a:off x="0" y="0"/>
          <a:ext cx="0" cy="0"/>
          <a:chOff x="0" y="0"/>
          <a:chExt cx="0" cy="0"/>
        </a:xfrm>
      </p:grpSpPr>
      <p:pic>
        <p:nvPicPr>
          <p:cNvPr id="24" name="Picture 23" descr="A person holding a tennis racket&#10;&#10;AI-generated content may be incorrect.">
            <a:extLst>
              <a:ext uri="{FF2B5EF4-FFF2-40B4-BE49-F238E27FC236}">
                <a16:creationId xmlns:a16="http://schemas.microsoft.com/office/drawing/2014/main" id="{9B534D45-B4D5-6845-66D5-0E216B3F02B7}"/>
              </a:ext>
            </a:extLst>
          </p:cNvPr>
          <p:cNvPicPr>
            <a:picLocks noChangeAspect="1"/>
          </p:cNvPicPr>
          <p:nvPr/>
        </p:nvPicPr>
        <p:blipFill>
          <a:blip r:embed="rId3">
            <a:alphaModFix amt="35000"/>
          </a:blip>
          <a:srcRect l="22790" r="21236"/>
          <a:stretch>
            <a:fillRect/>
          </a:stretch>
        </p:blipFill>
        <p:spPr>
          <a:xfrm>
            <a:off x="-1" y="0"/>
            <a:ext cx="7056161" cy="6841700"/>
          </a:xfrm>
          <a:prstGeom prst="rect">
            <a:avLst/>
          </a:prstGeom>
        </p:spPr>
      </p:pic>
      <p:pic>
        <p:nvPicPr>
          <p:cNvPr id="26" name="Picture 25" descr="A person with a cake&#10;&#10;AI-generated content may be incorrect.">
            <a:extLst>
              <a:ext uri="{FF2B5EF4-FFF2-40B4-BE49-F238E27FC236}">
                <a16:creationId xmlns:a16="http://schemas.microsoft.com/office/drawing/2014/main" id="{C613C31F-956A-3BCD-1ADD-BD51AC6806B3}"/>
              </a:ext>
            </a:extLst>
          </p:cNvPr>
          <p:cNvPicPr>
            <a:picLocks noChangeAspect="1"/>
          </p:cNvPicPr>
          <p:nvPr/>
        </p:nvPicPr>
        <p:blipFill>
          <a:blip r:embed="rId4">
            <a:alphaModFix amt="35000"/>
          </a:blip>
          <a:srcRect l="12994" r="15296"/>
          <a:stretch>
            <a:fillRect/>
          </a:stretch>
        </p:blipFill>
        <p:spPr>
          <a:xfrm>
            <a:off x="5448300" y="16301"/>
            <a:ext cx="6743700" cy="6841699"/>
          </a:xfrm>
          <a:prstGeom prst="rect">
            <a:avLst/>
          </a:prstGeom>
        </p:spPr>
      </p:pic>
      <p:sp>
        <p:nvSpPr>
          <p:cNvPr id="27" name="TextBox 26">
            <a:extLst>
              <a:ext uri="{FF2B5EF4-FFF2-40B4-BE49-F238E27FC236}">
                <a16:creationId xmlns:a16="http://schemas.microsoft.com/office/drawing/2014/main" id="{20DEB6F7-DF71-50C0-1C7B-421231ED06D7}"/>
              </a:ext>
            </a:extLst>
          </p:cNvPr>
          <p:cNvSpPr txBox="1"/>
          <p:nvPr/>
        </p:nvSpPr>
        <p:spPr>
          <a:xfrm>
            <a:off x="506496" y="990926"/>
            <a:ext cx="11253704" cy="923330"/>
          </a:xfrm>
          <a:prstGeom prst="rect">
            <a:avLst/>
          </a:prstGeom>
          <a:noFill/>
        </p:spPr>
        <p:txBody>
          <a:bodyPr wrap="squar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chemeClr val="accent4"/>
                </a:solidFill>
                <a:effectLst/>
                <a:uLnTx/>
                <a:uFillTx/>
                <a:latin typeface="Libre Baskerville" panose="02000000000000000000" pitchFamily="2" charset="0"/>
                <a:ea typeface="+mn-ea"/>
                <a:cs typeface="+mn-cs"/>
              </a:rPr>
              <a:t>Creative Testing </a:t>
            </a:r>
            <a:r>
              <a:rPr kumimoji="0" lang="en-US" sz="5400" b="1" i="0" u="none" strike="noStrike" kern="1200" cap="none" spc="0" normalizeH="0" baseline="0" noProof="0">
                <a:ln>
                  <a:noFill/>
                </a:ln>
                <a:solidFill>
                  <a:schemeClr val="accent2">
                    <a:lumMod val="40000"/>
                    <a:lumOff val="60000"/>
                  </a:schemeClr>
                </a:solidFill>
                <a:effectLst/>
                <a:uLnTx/>
                <a:uFillTx/>
                <a:latin typeface="Libre Baskerville" panose="02000000000000000000" pitchFamily="2" charset="0"/>
                <a:ea typeface="+mn-ea"/>
                <a:cs typeface="+mn-cs"/>
              </a:rPr>
              <a:t>&amp; Tweaking</a:t>
            </a:r>
          </a:p>
        </p:txBody>
      </p:sp>
      <p:sp>
        <p:nvSpPr>
          <p:cNvPr id="30" name="Freeform 69">
            <a:extLst>
              <a:ext uri="{FF2B5EF4-FFF2-40B4-BE49-F238E27FC236}">
                <a16:creationId xmlns:a16="http://schemas.microsoft.com/office/drawing/2014/main" id="{C3D339FA-DA46-EE3B-B804-7F3DA305CB98}"/>
              </a:ext>
            </a:extLst>
          </p:cNvPr>
          <p:cNvSpPr>
            <a:spLocks noChangeArrowheads="1"/>
          </p:cNvSpPr>
          <p:nvPr/>
        </p:nvSpPr>
        <p:spPr bwMode="auto">
          <a:xfrm>
            <a:off x="3578" y="3116997"/>
            <a:ext cx="12187593" cy="63176"/>
          </a:xfrm>
          <a:custGeom>
            <a:avLst/>
            <a:gdLst>
              <a:gd name="T0" fmla="*/ 0 w 19565"/>
              <a:gd name="T1" fmla="*/ 102 h 103"/>
              <a:gd name="T2" fmla="*/ 19564 w 19565"/>
              <a:gd name="T3" fmla="*/ 102 h 103"/>
              <a:gd name="T4" fmla="*/ 19564 w 19565"/>
              <a:gd name="T5" fmla="*/ 0 h 103"/>
              <a:gd name="T6" fmla="*/ 0 w 19565"/>
              <a:gd name="T7" fmla="*/ 0 h 103"/>
              <a:gd name="T8" fmla="*/ 0 w 19565"/>
              <a:gd name="T9" fmla="*/ 102 h 103"/>
            </a:gdLst>
            <a:ahLst/>
            <a:cxnLst>
              <a:cxn ang="0">
                <a:pos x="T0" y="T1"/>
              </a:cxn>
              <a:cxn ang="0">
                <a:pos x="T2" y="T3"/>
              </a:cxn>
              <a:cxn ang="0">
                <a:pos x="T4" y="T5"/>
              </a:cxn>
              <a:cxn ang="0">
                <a:pos x="T6" y="T7"/>
              </a:cxn>
              <a:cxn ang="0">
                <a:pos x="T8" y="T9"/>
              </a:cxn>
            </a:cxnLst>
            <a:rect l="0" t="0" r="r" b="b"/>
            <a:pathLst>
              <a:path w="19565" h="103">
                <a:moveTo>
                  <a:pt x="0" y="102"/>
                </a:moveTo>
                <a:lnTo>
                  <a:pt x="19564" y="102"/>
                </a:lnTo>
                <a:lnTo>
                  <a:pt x="19564" y="0"/>
                </a:lnTo>
                <a:lnTo>
                  <a:pt x="0" y="0"/>
                </a:lnTo>
                <a:lnTo>
                  <a:pt x="0" y="102"/>
                </a:lnTo>
              </a:path>
            </a:pathLst>
          </a:custGeom>
          <a:solidFill>
            <a:srgbClr val="FFFFFF">
              <a:lumMod val="9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31" name="Freeform 302">
            <a:extLst>
              <a:ext uri="{FF2B5EF4-FFF2-40B4-BE49-F238E27FC236}">
                <a16:creationId xmlns:a16="http://schemas.microsoft.com/office/drawing/2014/main" id="{D72AA764-E914-F0D1-6438-5C64467B45D5}"/>
              </a:ext>
            </a:extLst>
          </p:cNvPr>
          <p:cNvSpPr>
            <a:spLocks noChangeArrowheads="1"/>
          </p:cNvSpPr>
          <p:nvPr/>
        </p:nvSpPr>
        <p:spPr bwMode="auto">
          <a:xfrm>
            <a:off x="735168"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1</a:t>
            </a:r>
          </a:p>
        </p:txBody>
      </p:sp>
      <p:sp>
        <p:nvSpPr>
          <p:cNvPr id="32" name="Freeform 303">
            <a:extLst>
              <a:ext uri="{FF2B5EF4-FFF2-40B4-BE49-F238E27FC236}">
                <a16:creationId xmlns:a16="http://schemas.microsoft.com/office/drawing/2014/main" id="{BDA276AC-5149-627C-97E3-D67C58757BA4}"/>
              </a:ext>
            </a:extLst>
          </p:cNvPr>
          <p:cNvSpPr>
            <a:spLocks noChangeArrowheads="1"/>
          </p:cNvSpPr>
          <p:nvPr/>
        </p:nvSpPr>
        <p:spPr bwMode="auto">
          <a:xfrm>
            <a:off x="540280"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33" name="Freeform 302">
            <a:extLst>
              <a:ext uri="{FF2B5EF4-FFF2-40B4-BE49-F238E27FC236}">
                <a16:creationId xmlns:a16="http://schemas.microsoft.com/office/drawing/2014/main" id="{41ED2556-57AF-5642-5CFD-EFF1FF8AF288}"/>
              </a:ext>
            </a:extLst>
          </p:cNvPr>
          <p:cNvSpPr>
            <a:spLocks noChangeArrowheads="1"/>
          </p:cNvSpPr>
          <p:nvPr/>
        </p:nvSpPr>
        <p:spPr bwMode="auto">
          <a:xfrm>
            <a:off x="2433372"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2</a:t>
            </a:r>
          </a:p>
        </p:txBody>
      </p:sp>
      <p:sp>
        <p:nvSpPr>
          <p:cNvPr id="34" name="Freeform 303">
            <a:extLst>
              <a:ext uri="{FF2B5EF4-FFF2-40B4-BE49-F238E27FC236}">
                <a16:creationId xmlns:a16="http://schemas.microsoft.com/office/drawing/2014/main" id="{DC6B52A4-2414-4B5A-600A-7715444031B7}"/>
              </a:ext>
            </a:extLst>
          </p:cNvPr>
          <p:cNvSpPr>
            <a:spLocks noChangeArrowheads="1"/>
          </p:cNvSpPr>
          <p:nvPr/>
        </p:nvSpPr>
        <p:spPr bwMode="auto">
          <a:xfrm>
            <a:off x="2238484"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35" name="Freeform 302">
            <a:extLst>
              <a:ext uri="{FF2B5EF4-FFF2-40B4-BE49-F238E27FC236}">
                <a16:creationId xmlns:a16="http://schemas.microsoft.com/office/drawing/2014/main" id="{1952273B-4D0B-30F0-4D87-0B735BB5E3AF}"/>
              </a:ext>
            </a:extLst>
          </p:cNvPr>
          <p:cNvSpPr>
            <a:spLocks noChangeArrowheads="1"/>
          </p:cNvSpPr>
          <p:nvPr/>
        </p:nvSpPr>
        <p:spPr bwMode="auto">
          <a:xfrm>
            <a:off x="4101200" y="28382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algn="ctr" defTabSz="914217"/>
            <a:r>
              <a:rPr lang="en-US" sz="2400" b="1" kern="0">
                <a:solidFill>
                  <a:srgbClr val="FFFFFF"/>
                </a:solidFill>
                <a:latin typeface="Lato Black" panose="020F0502020204030203" pitchFamily="34" charset="0"/>
                <a:ea typeface="Lato Black" panose="020F0502020204030203" pitchFamily="34" charset="0"/>
                <a:cs typeface="Lato Black" panose="020F0502020204030203" pitchFamily="34" charset="0"/>
              </a:rPr>
              <a:t>3</a:t>
            </a:r>
          </a:p>
        </p:txBody>
      </p:sp>
      <p:sp>
        <p:nvSpPr>
          <p:cNvPr id="36" name="Freeform 303">
            <a:extLst>
              <a:ext uri="{FF2B5EF4-FFF2-40B4-BE49-F238E27FC236}">
                <a16:creationId xmlns:a16="http://schemas.microsoft.com/office/drawing/2014/main" id="{A3FDC5E4-D759-B40F-B9B9-8EF3542BAFCF}"/>
              </a:ext>
            </a:extLst>
          </p:cNvPr>
          <p:cNvSpPr>
            <a:spLocks noChangeArrowheads="1"/>
          </p:cNvSpPr>
          <p:nvPr/>
        </p:nvSpPr>
        <p:spPr bwMode="auto">
          <a:xfrm>
            <a:off x="3906312" y="26521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37" name="Freeform 302">
            <a:extLst>
              <a:ext uri="{FF2B5EF4-FFF2-40B4-BE49-F238E27FC236}">
                <a16:creationId xmlns:a16="http://schemas.microsoft.com/office/drawing/2014/main" id="{43EA4BFC-F4D3-7153-611C-0A18EE05FED5}"/>
              </a:ext>
            </a:extLst>
          </p:cNvPr>
          <p:cNvSpPr>
            <a:spLocks noChangeArrowheads="1"/>
          </p:cNvSpPr>
          <p:nvPr/>
        </p:nvSpPr>
        <p:spPr bwMode="auto">
          <a:xfrm>
            <a:off x="5830674"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algn="ctr" defTabSz="914217"/>
            <a:r>
              <a:rPr lang="en-US" sz="2400" b="1" kern="0">
                <a:solidFill>
                  <a:srgbClr val="FFFFFF"/>
                </a:solidFill>
                <a:latin typeface="Lato Black" panose="020F0502020204030203" pitchFamily="34" charset="0"/>
                <a:ea typeface="Lato Black" panose="020F0502020204030203" pitchFamily="34" charset="0"/>
                <a:cs typeface="Lato Black" panose="020F0502020204030203" pitchFamily="34" charset="0"/>
              </a:rPr>
              <a:t>4</a:t>
            </a:r>
          </a:p>
        </p:txBody>
      </p:sp>
      <p:sp>
        <p:nvSpPr>
          <p:cNvPr id="38" name="Freeform 303">
            <a:extLst>
              <a:ext uri="{FF2B5EF4-FFF2-40B4-BE49-F238E27FC236}">
                <a16:creationId xmlns:a16="http://schemas.microsoft.com/office/drawing/2014/main" id="{82EDDD10-CD4E-F652-1631-63EB9F212ACF}"/>
              </a:ext>
            </a:extLst>
          </p:cNvPr>
          <p:cNvSpPr>
            <a:spLocks noChangeArrowheads="1"/>
          </p:cNvSpPr>
          <p:nvPr/>
        </p:nvSpPr>
        <p:spPr bwMode="auto">
          <a:xfrm>
            <a:off x="5635786"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39" name="Freeform 302">
            <a:extLst>
              <a:ext uri="{FF2B5EF4-FFF2-40B4-BE49-F238E27FC236}">
                <a16:creationId xmlns:a16="http://schemas.microsoft.com/office/drawing/2014/main" id="{7679DC62-68D9-6FD5-5A8F-CFDD1CA3049A}"/>
              </a:ext>
            </a:extLst>
          </p:cNvPr>
          <p:cNvSpPr>
            <a:spLocks noChangeArrowheads="1"/>
          </p:cNvSpPr>
          <p:nvPr/>
        </p:nvSpPr>
        <p:spPr bwMode="auto">
          <a:xfrm>
            <a:off x="7487962" y="28763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4"/>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5</a:t>
            </a:r>
          </a:p>
        </p:txBody>
      </p:sp>
      <p:sp>
        <p:nvSpPr>
          <p:cNvPr id="40" name="Freeform 303">
            <a:extLst>
              <a:ext uri="{FF2B5EF4-FFF2-40B4-BE49-F238E27FC236}">
                <a16:creationId xmlns:a16="http://schemas.microsoft.com/office/drawing/2014/main" id="{0D8D72D8-F870-D012-1F9F-B491C37DCBBA}"/>
              </a:ext>
            </a:extLst>
          </p:cNvPr>
          <p:cNvSpPr>
            <a:spLocks noChangeArrowheads="1"/>
          </p:cNvSpPr>
          <p:nvPr/>
        </p:nvSpPr>
        <p:spPr bwMode="auto">
          <a:xfrm>
            <a:off x="7293074" y="26902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41" name="Freeform 302">
            <a:extLst>
              <a:ext uri="{FF2B5EF4-FFF2-40B4-BE49-F238E27FC236}">
                <a16:creationId xmlns:a16="http://schemas.microsoft.com/office/drawing/2014/main" id="{64C183C7-5FF9-A695-D5B0-E8CA4DED2753}"/>
              </a:ext>
            </a:extLst>
          </p:cNvPr>
          <p:cNvSpPr>
            <a:spLocks noChangeArrowheads="1"/>
          </p:cNvSpPr>
          <p:nvPr/>
        </p:nvSpPr>
        <p:spPr bwMode="auto">
          <a:xfrm>
            <a:off x="9215617"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2"/>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6</a:t>
            </a:r>
          </a:p>
        </p:txBody>
      </p:sp>
      <p:sp>
        <p:nvSpPr>
          <p:cNvPr id="42" name="Freeform 303">
            <a:extLst>
              <a:ext uri="{FF2B5EF4-FFF2-40B4-BE49-F238E27FC236}">
                <a16:creationId xmlns:a16="http://schemas.microsoft.com/office/drawing/2014/main" id="{05BE1620-AC35-7EA4-B91A-4E643C67799C}"/>
              </a:ext>
            </a:extLst>
          </p:cNvPr>
          <p:cNvSpPr>
            <a:spLocks noChangeArrowheads="1"/>
          </p:cNvSpPr>
          <p:nvPr/>
        </p:nvSpPr>
        <p:spPr bwMode="auto">
          <a:xfrm>
            <a:off x="9020729"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43" name="TextBox 42">
            <a:extLst>
              <a:ext uri="{FF2B5EF4-FFF2-40B4-BE49-F238E27FC236}">
                <a16:creationId xmlns:a16="http://schemas.microsoft.com/office/drawing/2014/main" id="{EC9A5799-CF0F-B4D6-4D02-8DD199949FA6}"/>
              </a:ext>
            </a:extLst>
          </p:cNvPr>
          <p:cNvSpPr txBox="1"/>
          <p:nvPr/>
        </p:nvSpPr>
        <p:spPr>
          <a:xfrm>
            <a:off x="4101201" y="3987122"/>
            <a:ext cx="7659000" cy="2462213"/>
          </a:xfrm>
          <a:prstGeom prst="rect">
            <a:avLst/>
          </a:prstGeom>
          <a:noFill/>
          <a:ln>
            <a:noFill/>
          </a:ln>
        </p:spPr>
        <p:txBody>
          <a:bodyPr wrap="square">
            <a:spAutoFit/>
          </a:bodyPr>
          <a:lstStyle/>
          <a:p>
            <a:pPr lvl="0">
              <a:defRPr/>
            </a:pPr>
            <a:r>
              <a:rPr lang="en-GB" sz="2200" dirty="0">
                <a:latin typeface="Libre Baskerville" panose="02000000000000000000" pitchFamily="2" charset="0"/>
              </a:rPr>
              <a:t>This gave us clear, evidence-based recommendations to address the </a:t>
            </a:r>
            <a:r>
              <a:rPr lang="en-GB" sz="2200" b="1" dirty="0">
                <a:latin typeface="Libre Baskerville" panose="02000000000000000000" pitchFamily="2" charset="0"/>
              </a:rPr>
              <a:t>wait and see </a:t>
            </a:r>
            <a:r>
              <a:rPr lang="en-GB" sz="2200" dirty="0">
                <a:latin typeface="Libre Baskerville" panose="02000000000000000000" pitchFamily="2" charset="0"/>
              </a:rPr>
              <a:t>behaviour, by </a:t>
            </a:r>
          </a:p>
          <a:p>
            <a:pPr marL="342900" lvl="0" indent="-342900">
              <a:buFont typeface="Arial" panose="020B0604020202020204" pitchFamily="34" charset="0"/>
              <a:buChar char="•"/>
              <a:defRPr/>
            </a:pPr>
            <a:r>
              <a:rPr lang="en-GB" sz="2200" dirty="0">
                <a:latin typeface="Libre Baskerville" panose="02000000000000000000" pitchFamily="2" charset="0"/>
              </a:rPr>
              <a:t>Showing moments of hesitation</a:t>
            </a:r>
          </a:p>
          <a:p>
            <a:pPr marL="342900" lvl="0" indent="-342900">
              <a:buFont typeface="Arial" panose="020B0604020202020204" pitchFamily="34" charset="0"/>
              <a:buChar char="•"/>
              <a:defRPr/>
            </a:pPr>
            <a:r>
              <a:rPr lang="en-GB" sz="2200" dirty="0">
                <a:latin typeface="Libre Baskerville" panose="02000000000000000000" pitchFamily="2" charset="0"/>
              </a:rPr>
              <a:t>Emphasising the speed of brain damage</a:t>
            </a:r>
          </a:p>
          <a:p>
            <a:pPr marL="342900" lvl="0" indent="-342900">
              <a:buFont typeface="Arial" panose="020B0604020202020204" pitchFamily="34" charset="0"/>
              <a:buChar char="•"/>
              <a:defRPr/>
            </a:pPr>
            <a:r>
              <a:rPr lang="en-GB" sz="2200" dirty="0">
                <a:latin typeface="Libre Baskerville" panose="02000000000000000000" pitchFamily="2" charset="0"/>
              </a:rPr>
              <a:t>And using diverse, everyday scenarios </a:t>
            </a:r>
            <a:r>
              <a:rPr lang="en-IE" sz="2200" dirty="0">
                <a:latin typeface="Libre Baskerville" panose="02000000000000000000" pitchFamily="2" charset="0"/>
              </a:rPr>
              <a:t>and age groups to subvert stereotypes</a:t>
            </a:r>
            <a:endParaRPr kumimoji="0" lang="en-IE" sz="2200" b="0" i="0" u="none" strike="noStrike" kern="1200" cap="none" spc="0" normalizeH="0" baseline="0" noProof="0" dirty="0">
              <a:ln>
                <a:noFill/>
              </a:ln>
              <a:solidFill>
                <a:srgbClr val="FFFFFF"/>
              </a:solidFill>
              <a:effectLst/>
              <a:uLnTx/>
              <a:uFillTx/>
              <a:latin typeface="Libre Baskerville" panose="02000000000000000000" pitchFamily="2" charset="0"/>
            </a:endParaRPr>
          </a:p>
        </p:txBody>
      </p:sp>
    </p:spTree>
    <p:extLst>
      <p:ext uri="{BB962C8B-B14F-4D97-AF65-F5344CB8AC3E}">
        <p14:creationId xmlns:p14="http://schemas.microsoft.com/office/powerpoint/2010/main" val="1194128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0-#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0-#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0-#ppt_w/2"/>
                                          </p:val>
                                        </p:tav>
                                        <p:tav tm="100000">
                                          <p:val>
                                            <p:strVal val="#ppt_x"/>
                                          </p:val>
                                        </p:tav>
                                      </p:tavLst>
                                    </p:anim>
                                    <p:anim calcmode="lin" valueType="num">
                                      <p:cBhvr additive="base">
                                        <p:cTn id="46" dur="5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0-#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0-#ppt_w/2"/>
                                          </p:val>
                                        </p:tav>
                                        <p:tav tm="100000">
                                          <p:val>
                                            <p:strVal val="#ppt_x"/>
                                          </p:val>
                                        </p:tav>
                                      </p:tavLst>
                                    </p:anim>
                                    <p:anim calcmode="lin" valueType="num">
                                      <p:cBhvr additive="base">
                                        <p:cTn id="58" dur="500" fill="hold"/>
                                        <p:tgtEl>
                                          <p:spTgt spid="4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0-#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0-#ppt_w/2"/>
                                          </p:val>
                                        </p:tav>
                                        <p:tav tm="100000">
                                          <p:val>
                                            <p:strVal val="#ppt_x"/>
                                          </p:val>
                                        </p:tav>
                                      </p:tavLst>
                                    </p:anim>
                                    <p:anim calcmode="lin" valueType="num">
                                      <p:cBhvr additive="base">
                                        <p:cTn id="6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C9052-F5BF-9887-47ED-A1E73C81ABEA}"/>
            </a:ext>
          </a:extLst>
        </p:cNvPr>
        <p:cNvGrpSpPr/>
        <p:nvPr/>
      </p:nvGrpSpPr>
      <p:grpSpPr>
        <a:xfrm>
          <a:off x="0" y="0"/>
          <a:ext cx="0" cy="0"/>
          <a:chOff x="0" y="0"/>
          <a:chExt cx="0" cy="0"/>
        </a:xfrm>
      </p:grpSpPr>
      <p:pic>
        <p:nvPicPr>
          <p:cNvPr id="13" name="Picture 12" descr="A person swinging a tennis racket&#10;&#10;AI-generated content may be incorrect.">
            <a:extLst>
              <a:ext uri="{FF2B5EF4-FFF2-40B4-BE49-F238E27FC236}">
                <a16:creationId xmlns:a16="http://schemas.microsoft.com/office/drawing/2014/main" id="{4EF56C35-D6D3-BA96-CE8D-F4113D5F3A87}"/>
              </a:ext>
            </a:extLst>
          </p:cNvPr>
          <p:cNvPicPr>
            <a:picLocks noChangeAspect="1"/>
          </p:cNvPicPr>
          <p:nvPr/>
        </p:nvPicPr>
        <p:blipFill>
          <a:blip r:embed="rId3">
            <a:alphaModFix amt="35000"/>
          </a:blip>
          <a:srcRect l="25564" r="2255"/>
          <a:stretch>
            <a:fillRect/>
          </a:stretch>
        </p:blipFill>
        <p:spPr>
          <a:xfrm>
            <a:off x="0" y="25400"/>
            <a:ext cx="6096000" cy="6812698"/>
          </a:xfrm>
          <a:prstGeom prst="rect">
            <a:avLst/>
          </a:prstGeom>
        </p:spPr>
      </p:pic>
      <p:pic>
        <p:nvPicPr>
          <p:cNvPr id="22" name="Picture 21" descr="A person with her mouth open and a cake with candles&#10;&#10;AI-generated content may be incorrect.">
            <a:extLst>
              <a:ext uri="{FF2B5EF4-FFF2-40B4-BE49-F238E27FC236}">
                <a16:creationId xmlns:a16="http://schemas.microsoft.com/office/drawing/2014/main" id="{57A7D1B1-434A-D38C-96E8-139B2B3DE6E0}"/>
              </a:ext>
            </a:extLst>
          </p:cNvPr>
          <p:cNvPicPr>
            <a:picLocks noChangeAspect="1"/>
          </p:cNvPicPr>
          <p:nvPr/>
        </p:nvPicPr>
        <p:blipFill>
          <a:blip r:embed="rId4">
            <a:alphaModFix amt="35000"/>
          </a:blip>
          <a:srcRect l="8066" r="6975"/>
          <a:stretch>
            <a:fillRect/>
          </a:stretch>
        </p:blipFill>
        <p:spPr>
          <a:xfrm>
            <a:off x="5778500" y="0"/>
            <a:ext cx="6389786" cy="6858000"/>
          </a:xfrm>
          <a:prstGeom prst="rect">
            <a:avLst/>
          </a:prstGeom>
        </p:spPr>
      </p:pic>
      <p:sp>
        <p:nvSpPr>
          <p:cNvPr id="23" name="TextBox 22">
            <a:extLst>
              <a:ext uri="{FF2B5EF4-FFF2-40B4-BE49-F238E27FC236}">
                <a16:creationId xmlns:a16="http://schemas.microsoft.com/office/drawing/2014/main" id="{CA4A8D1A-FB6E-465B-CAEC-172A166DE001}"/>
              </a:ext>
            </a:extLst>
          </p:cNvPr>
          <p:cNvSpPr txBox="1"/>
          <p:nvPr/>
        </p:nvSpPr>
        <p:spPr>
          <a:xfrm>
            <a:off x="506496" y="990926"/>
            <a:ext cx="11253704" cy="923330"/>
          </a:xfrm>
          <a:prstGeom prst="rect">
            <a:avLst/>
          </a:prstGeom>
          <a:noFill/>
        </p:spPr>
        <p:txBody>
          <a:bodyPr wrap="squar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effectLst/>
                <a:uLnTx/>
                <a:uFillTx/>
                <a:latin typeface="Libre Baskerville" panose="02000000000000000000" pitchFamily="2" charset="0"/>
                <a:ea typeface="+mn-ea"/>
                <a:cs typeface="+mn-cs"/>
              </a:rPr>
              <a:t>Impact</a:t>
            </a:r>
          </a:p>
        </p:txBody>
      </p:sp>
      <p:sp>
        <p:nvSpPr>
          <p:cNvPr id="25" name="Rectangle: Rounded Corners 24">
            <a:extLst>
              <a:ext uri="{FF2B5EF4-FFF2-40B4-BE49-F238E27FC236}">
                <a16:creationId xmlns:a16="http://schemas.microsoft.com/office/drawing/2014/main" id="{2965CE23-5A23-5884-2214-D2E080617B91}"/>
              </a:ext>
            </a:extLst>
          </p:cNvPr>
          <p:cNvSpPr/>
          <p:nvPr/>
        </p:nvSpPr>
        <p:spPr>
          <a:xfrm>
            <a:off x="580828" y="3251200"/>
            <a:ext cx="3454400" cy="1981200"/>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latin typeface="+mj-lt"/>
              </a:rPr>
              <a:t>Confidence to act</a:t>
            </a:r>
            <a:endParaRPr lang="en-IE" sz="2800" b="1">
              <a:latin typeface="+mj-lt"/>
            </a:endParaRPr>
          </a:p>
        </p:txBody>
      </p:sp>
      <p:sp>
        <p:nvSpPr>
          <p:cNvPr id="28" name="Rectangle: Rounded Corners 27">
            <a:extLst>
              <a:ext uri="{FF2B5EF4-FFF2-40B4-BE49-F238E27FC236}">
                <a16:creationId xmlns:a16="http://schemas.microsoft.com/office/drawing/2014/main" id="{928329C9-5DF9-75DB-8E56-62B31F0C9F47}"/>
              </a:ext>
            </a:extLst>
          </p:cNvPr>
          <p:cNvSpPr/>
          <p:nvPr/>
        </p:nvSpPr>
        <p:spPr>
          <a:xfrm>
            <a:off x="4443314" y="3251200"/>
            <a:ext cx="3454400" cy="1981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b="1">
                <a:latin typeface="+mj-lt"/>
              </a:rPr>
              <a:t>Misconceptions</a:t>
            </a:r>
            <a:endParaRPr lang="en-IE" sz="2800" b="1">
              <a:latin typeface="+mj-lt"/>
            </a:endParaRPr>
          </a:p>
        </p:txBody>
      </p:sp>
      <p:sp>
        <p:nvSpPr>
          <p:cNvPr id="29" name="Rectangle: Rounded Corners 28">
            <a:extLst>
              <a:ext uri="{FF2B5EF4-FFF2-40B4-BE49-F238E27FC236}">
                <a16:creationId xmlns:a16="http://schemas.microsoft.com/office/drawing/2014/main" id="{87563BD4-52A6-BCEB-D320-DCF2A1C5DFAE}"/>
              </a:ext>
            </a:extLst>
          </p:cNvPr>
          <p:cNvSpPr/>
          <p:nvPr/>
        </p:nvSpPr>
        <p:spPr>
          <a:xfrm>
            <a:off x="8305800" y="3213100"/>
            <a:ext cx="3454400" cy="198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b="1">
                <a:latin typeface="+mj-lt"/>
              </a:rPr>
              <a:t>Activated stroke calls</a:t>
            </a:r>
            <a:endParaRPr lang="en-IE" sz="2800" b="1">
              <a:latin typeface="+mj-lt"/>
            </a:endParaRPr>
          </a:p>
        </p:txBody>
      </p:sp>
      <p:sp>
        <p:nvSpPr>
          <p:cNvPr id="44" name="Arrow: Up 43">
            <a:extLst>
              <a:ext uri="{FF2B5EF4-FFF2-40B4-BE49-F238E27FC236}">
                <a16:creationId xmlns:a16="http://schemas.microsoft.com/office/drawing/2014/main" id="{9F168E9D-7109-2322-5A3A-FD95A22BC4BF}"/>
              </a:ext>
            </a:extLst>
          </p:cNvPr>
          <p:cNvSpPr/>
          <p:nvPr/>
        </p:nvSpPr>
        <p:spPr>
          <a:xfrm>
            <a:off x="3454400" y="2155556"/>
            <a:ext cx="486421" cy="1548000"/>
          </a:xfrm>
          <a:prstGeom prst="up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Arrow: Up 44">
            <a:extLst>
              <a:ext uri="{FF2B5EF4-FFF2-40B4-BE49-F238E27FC236}">
                <a16:creationId xmlns:a16="http://schemas.microsoft.com/office/drawing/2014/main" id="{BC2F0691-284F-D0A1-751A-E623352F59F6}"/>
              </a:ext>
            </a:extLst>
          </p:cNvPr>
          <p:cNvSpPr/>
          <p:nvPr/>
        </p:nvSpPr>
        <p:spPr>
          <a:xfrm rot="10800000">
            <a:off x="7267378" y="4890522"/>
            <a:ext cx="486421" cy="1512000"/>
          </a:xfrm>
          <a:prstGeom prst="up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46" name="Arrow: Up 45">
            <a:extLst>
              <a:ext uri="{FF2B5EF4-FFF2-40B4-BE49-F238E27FC236}">
                <a16:creationId xmlns:a16="http://schemas.microsoft.com/office/drawing/2014/main" id="{C239DF0D-F92F-C98B-4457-4A8E773F40CC}"/>
              </a:ext>
            </a:extLst>
          </p:cNvPr>
          <p:cNvSpPr/>
          <p:nvPr/>
        </p:nvSpPr>
        <p:spPr>
          <a:xfrm>
            <a:off x="11124793" y="2171857"/>
            <a:ext cx="486421" cy="1548000"/>
          </a:xfrm>
          <a:prstGeom prst="upArrow">
            <a:avLst/>
          </a:prstGeom>
          <a:solidFill>
            <a:srgbClr val="4CB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61309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8" grpId="0" animBg="1"/>
      <p:bldP spid="29" grpId="0" animBg="1"/>
      <p:bldP spid="44" grpId="0" animBg="1"/>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EEE7C40-4DC3-B91F-2CA5-7C4A7044E791}"/>
              </a:ext>
            </a:extLst>
          </p:cNvPr>
          <p:cNvSpPr txBox="1"/>
          <p:nvPr/>
        </p:nvSpPr>
        <p:spPr>
          <a:xfrm>
            <a:off x="506496" y="2589549"/>
            <a:ext cx="4490202" cy="2840201"/>
          </a:xfrm>
          <a:prstGeom prst="rect">
            <a:avLst/>
          </a:prstGeom>
          <a:noFill/>
        </p:spPr>
        <p:txBody>
          <a:bodyPr wrap="square">
            <a:spAutoFit/>
          </a:bodyPr>
          <a:lstStyle/>
          <a:p>
            <a:pPr>
              <a:lnSpc>
                <a:spcPct val="107000"/>
              </a:lnSpc>
              <a:spcAft>
                <a:spcPts val="800"/>
              </a:spcAft>
              <a:buNone/>
            </a:pPr>
            <a:r>
              <a:rPr lang="en-IE" sz="2400">
                <a:latin typeface="Libre Baskerville" panose="02000000000000000000" pitchFamily="2" charset="0"/>
                <a:ea typeface="Calibri" panose="020F0502020204030204" pitchFamily="34" charset="0"/>
                <a:cs typeface="Arial" panose="020B0604020202020204" pitchFamily="34" charset="0"/>
              </a:rPr>
              <a:t>O</a:t>
            </a:r>
            <a:r>
              <a:rPr lang="en-IE" sz="2400">
                <a:effectLst/>
                <a:latin typeface="Libre Baskerville" panose="02000000000000000000" pitchFamily="2" charset="0"/>
                <a:ea typeface="Calibri" panose="020F0502020204030204" pitchFamily="34" charset="0"/>
                <a:cs typeface="Arial" panose="020B0604020202020204" pitchFamily="34" charset="0"/>
              </a:rPr>
              <a:t>ur deepest thanks to the stroke survivors whose lived experience guided this work. Without them, this campaign would not have the same authenticity and real-life impact.</a:t>
            </a:r>
          </a:p>
        </p:txBody>
      </p:sp>
      <p:sp>
        <p:nvSpPr>
          <p:cNvPr id="13" name="TextBox 12">
            <a:extLst>
              <a:ext uri="{FF2B5EF4-FFF2-40B4-BE49-F238E27FC236}">
                <a16:creationId xmlns:a16="http://schemas.microsoft.com/office/drawing/2014/main" id="{8E826557-72B3-8DD9-1D9B-35D65D7D7BDA}"/>
              </a:ext>
            </a:extLst>
          </p:cNvPr>
          <p:cNvSpPr txBox="1"/>
          <p:nvPr/>
        </p:nvSpPr>
        <p:spPr>
          <a:xfrm>
            <a:off x="506496" y="990926"/>
            <a:ext cx="11253704" cy="923330"/>
          </a:xfrm>
          <a:prstGeom prst="rect">
            <a:avLst/>
          </a:prstGeom>
          <a:noFill/>
        </p:spPr>
        <p:txBody>
          <a:bodyPr wrap="squar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effectLst/>
                <a:uLnTx/>
                <a:uFillTx/>
                <a:latin typeface="Libre Baskerville" panose="02000000000000000000" pitchFamily="2" charset="0"/>
                <a:ea typeface="+mn-ea"/>
                <a:cs typeface="+mn-cs"/>
              </a:rPr>
              <a:t>Thank</a:t>
            </a:r>
            <a:r>
              <a:rPr kumimoji="0" lang="en-US" sz="5400" b="1" i="0" u="none" strike="noStrike" kern="1200" cap="none" spc="0" normalizeH="0" noProof="0">
                <a:ln>
                  <a:noFill/>
                </a:ln>
                <a:effectLst/>
                <a:uLnTx/>
                <a:uFillTx/>
                <a:latin typeface="Libre Baskerville" panose="02000000000000000000" pitchFamily="2" charset="0"/>
                <a:ea typeface="+mn-ea"/>
                <a:cs typeface="+mn-cs"/>
              </a:rPr>
              <a:t> You</a:t>
            </a:r>
            <a:endParaRPr kumimoji="0" lang="en-US" sz="5400" b="1" i="0" u="none" strike="noStrike" kern="1200" cap="none" spc="0" normalizeH="0" baseline="0" noProof="0">
              <a:ln>
                <a:noFill/>
              </a:ln>
              <a:effectLst/>
              <a:uLnTx/>
              <a:uFillTx/>
              <a:latin typeface="Libre Baskerville" panose="02000000000000000000" pitchFamily="2" charset="0"/>
              <a:ea typeface="+mn-ea"/>
              <a:cs typeface="+mn-cs"/>
            </a:endParaRPr>
          </a:p>
        </p:txBody>
      </p:sp>
      <p:pic>
        <p:nvPicPr>
          <p:cNvPr id="6" name="Picture 5" descr="A blue sky with clouds&#10;&#10;AI-generated content may be incorrect.">
            <a:extLst>
              <a:ext uri="{FF2B5EF4-FFF2-40B4-BE49-F238E27FC236}">
                <a16:creationId xmlns:a16="http://schemas.microsoft.com/office/drawing/2014/main" id="{3B7A5973-8790-EDCF-2ABA-8CDC78FBAB9E}"/>
              </a:ext>
            </a:extLst>
          </p:cNvPr>
          <p:cNvPicPr>
            <a:picLocks noChangeAspect="1"/>
          </p:cNvPicPr>
          <p:nvPr/>
        </p:nvPicPr>
        <p:blipFill>
          <a:blip r:embed="rId3">
            <a:alphaModFix/>
          </a:blip>
          <a:srcRect l="35606" r="16128" b="20826"/>
          <a:stretch>
            <a:fillRect/>
          </a:stretch>
        </p:blipFill>
        <p:spPr>
          <a:xfrm>
            <a:off x="6313684" y="1112344"/>
            <a:ext cx="5371820" cy="5074701"/>
          </a:xfrm>
          <a:prstGeom prst="rect">
            <a:avLst/>
          </a:prstGeom>
        </p:spPr>
      </p:pic>
    </p:spTree>
    <p:extLst>
      <p:ext uri="{BB962C8B-B14F-4D97-AF65-F5344CB8AC3E}">
        <p14:creationId xmlns:p14="http://schemas.microsoft.com/office/powerpoint/2010/main" val="2433745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03C6A61-57BF-4134-4488-85B6AD1D1FC8}"/>
              </a:ext>
            </a:extLst>
          </p:cNvPr>
          <p:cNvSpPr txBox="1">
            <a:spLocks/>
          </p:cNvSpPr>
          <p:nvPr/>
        </p:nvSpPr>
        <p:spPr>
          <a:xfrm>
            <a:off x="1556512" y="1821151"/>
            <a:ext cx="5310444" cy="2387600"/>
          </a:xfrm>
          <a:prstGeom prst="rect">
            <a:avLst/>
          </a:prstGeom>
        </p:spPr>
        <p:txBody>
          <a:bodyPr vert="horz" lIns="0" tIns="45720" rIns="0" bIns="45720" rtlCol="0" anchor="ctr" anchorCtr="0">
            <a:noAutofit/>
          </a:bodyPr>
          <a:lstStyle>
            <a:lvl1pPr algn="l" defTabSz="914400" rtl="0" eaLnBrk="1" latinLnBrk="0" hangingPunct="1">
              <a:lnSpc>
                <a:spcPts val="7500"/>
              </a:lnSpc>
              <a:spcBef>
                <a:spcPct val="0"/>
              </a:spcBef>
              <a:buNone/>
              <a:defRPr sz="8800" b="1" i="0" kern="1200" baseline="0">
                <a:solidFill>
                  <a:schemeClr val="bg1"/>
                </a:solidFill>
                <a:effectLst>
                  <a:glow rad="228600">
                    <a:srgbClr val="192138">
                      <a:alpha val="40000"/>
                    </a:srgbClr>
                  </a:glow>
                </a:effectLst>
                <a:latin typeface="Lato Black" panose="020F0502020204030203" pitchFamily="34" charset="77"/>
                <a:ea typeface="+mj-ea"/>
                <a:cs typeface="+mj-cs"/>
              </a:defRPr>
            </a:lvl1pPr>
          </a:lstStyle>
          <a:p>
            <a:pPr algn="ctr"/>
            <a:r>
              <a:rPr lang="en-IE" sz="8000">
                <a:solidFill>
                  <a:srgbClr val="F8F1FC"/>
                </a:solidFill>
                <a:latin typeface="Libre Baskerville" panose="02000000000000000000" pitchFamily="2" charset="0"/>
              </a:rPr>
              <a:t>73%</a:t>
            </a:r>
          </a:p>
        </p:txBody>
      </p:sp>
      <p:sp>
        <p:nvSpPr>
          <p:cNvPr id="19" name="Title 1">
            <a:extLst>
              <a:ext uri="{FF2B5EF4-FFF2-40B4-BE49-F238E27FC236}">
                <a16:creationId xmlns:a16="http://schemas.microsoft.com/office/drawing/2014/main" id="{FFA2C2CC-6E59-ECD6-9217-5BD45206CAD6}"/>
              </a:ext>
            </a:extLst>
          </p:cNvPr>
          <p:cNvSpPr txBox="1">
            <a:spLocks/>
          </p:cNvSpPr>
          <p:nvPr/>
        </p:nvSpPr>
        <p:spPr>
          <a:xfrm>
            <a:off x="517731" y="755806"/>
            <a:ext cx="7304366" cy="1065345"/>
          </a:xfrm>
          <a:prstGeom prst="rect">
            <a:avLst/>
          </a:prstGeom>
          <a:noFill/>
        </p:spPr>
        <p:txBody>
          <a:bodyPr vert="horz" lIns="0" tIns="0" rIns="0" bIns="45720" rtlCol="0" anchor="t" anchorCtr="0">
            <a:noAutofit/>
          </a:bodyPr>
          <a:lstStyle>
            <a:lvl1pPr algn="l" defTabSz="914400" rtl="0" eaLnBrk="1" latinLnBrk="0" hangingPunct="1">
              <a:lnSpc>
                <a:spcPct val="100000"/>
              </a:lnSpc>
              <a:spcBef>
                <a:spcPct val="0"/>
              </a:spcBef>
              <a:buNone/>
              <a:defRPr lang="en-IE" sz="2400" b="0" kern="1200" dirty="0">
                <a:solidFill>
                  <a:srgbClr val="226662"/>
                </a:solidFill>
                <a:latin typeface="+mn-lt"/>
                <a:ea typeface="+mj-ea"/>
                <a:cs typeface="+mj-cs"/>
              </a:defRPr>
            </a:lvl1pPr>
          </a:lstStyle>
          <a:p>
            <a:r>
              <a:rPr lang="en-IE" sz="5400" b="1">
                <a:solidFill>
                  <a:srgbClr val="F8F1FC"/>
                </a:solidFill>
                <a:latin typeface="Libre Baskerville" panose="02000000000000000000" pitchFamily="2" charset="0"/>
              </a:rPr>
              <a:t>The Problem</a:t>
            </a:r>
            <a:endParaRPr lang="gd-GB" sz="5400" b="1">
              <a:solidFill>
                <a:srgbClr val="F8F1FC"/>
              </a:solidFill>
              <a:latin typeface="Libre Baskerville" panose="02000000000000000000" pitchFamily="2" charset="0"/>
            </a:endParaRPr>
          </a:p>
        </p:txBody>
      </p:sp>
      <p:cxnSp>
        <p:nvCxnSpPr>
          <p:cNvPr id="20" name="Straight Arrow Connector 19">
            <a:extLst>
              <a:ext uri="{FF2B5EF4-FFF2-40B4-BE49-F238E27FC236}">
                <a16:creationId xmlns:a16="http://schemas.microsoft.com/office/drawing/2014/main" id="{12CFFF76-AD29-F6D8-2038-E78CCC462B6D}"/>
              </a:ext>
            </a:extLst>
          </p:cNvPr>
          <p:cNvCxnSpPr>
            <a:cxnSpLocks/>
          </p:cNvCxnSpPr>
          <p:nvPr/>
        </p:nvCxnSpPr>
        <p:spPr>
          <a:xfrm>
            <a:off x="2941276" y="5897738"/>
            <a:ext cx="77680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72F77C-B164-099C-F004-5270944C7E63}"/>
              </a:ext>
            </a:extLst>
          </p:cNvPr>
          <p:cNvCxnSpPr>
            <a:cxnSpLocks/>
          </p:cNvCxnSpPr>
          <p:nvPr/>
        </p:nvCxnSpPr>
        <p:spPr>
          <a:xfrm flipV="1">
            <a:off x="2972272" y="2090240"/>
            <a:ext cx="0" cy="3807498"/>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Picture 24" descr="A black and white drawing of a lightning bolt&#10;&#10;AI-generated content may be incorrect.">
            <a:extLst>
              <a:ext uri="{FF2B5EF4-FFF2-40B4-BE49-F238E27FC236}">
                <a16:creationId xmlns:a16="http://schemas.microsoft.com/office/drawing/2014/main" id="{3D2D225B-4F31-A225-6145-71311D1C94DD}"/>
              </a:ext>
            </a:extLst>
          </p:cNvPr>
          <p:cNvPicPr>
            <a:picLocks noChangeAspect="1"/>
          </p:cNvPicPr>
          <p:nvPr/>
        </p:nvPicPr>
        <p:blipFill>
          <a:blip r:embed="rId3">
            <a:clrChange>
              <a:clrFrom>
                <a:srgbClr val="F4F4F6"/>
              </a:clrFrom>
              <a:clrTo>
                <a:srgbClr val="F4F4F6">
                  <a:alpha val="0"/>
                </a:srgbClr>
              </a:clrTo>
            </a:clrChange>
            <a:lum bright="70000" contrast="-70000"/>
          </a:blip>
          <a:stretch>
            <a:fillRect/>
          </a:stretch>
        </p:blipFill>
        <p:spPr>
          <a:xfrm rot="20353997">
            <a:off x="5242783" y="2304230"/>
            <a:ext cx="3834863" cy="3251339"/>
          </a:xfrm>
          <a:prstGeom prst="rect">
            <a:avLst/>
          </a:prstGeom>
          <a:ln>
            <a:noFill/>
          </a:ln>
        </p:spPr>
      </p:pic>
      <p:sp>
        <p:nvSpPr>
          <p:cNvPr id="26" name="Title 1">
            <a:extLst>
              <a:ext uri="{FF2B5EF4-FFF2-40B4-BE49-F238E27FC236}">
                <a16:creationId xmlns:a16="http://schemas.microsoft.com/office/drawing/2014/main" id="{86B851B6-0D84-4EB3-52AC-B1B3303D4DFC}"/>
              </a:ext>
            </a:extLst>
          </p:cNvPr>
          <p:cNvSpPr txBox="1">
            <a:spLocks/>
          </p:cNvSpPr>
          <p:nvPr/>
        </p:nvSpPr>
        <p:spPr>
          <a:xfrm>
            <a:off x="6979937" y="3510138"/>
            <a:ext cx="5310444" cy="2387600"/>
          </a:xfrm>
          <a:prstGeom prst="rect">
            <a:avLst/>
          </a:prstGeom>
        </p:spPr>
        <p:txBody>
          <a:bodyPr vert="horz" lIns="0" tIns="45720" rIns="0" bIns="45720" rtlCol="0" anchor="ctr" anchorCtr="0">
            <a:noAutofit/>
          </a:bodyPr>
          <a:lstStyle>
            <a:lvl1pPr algn="l" defTabSz="914400" rtl="0" eaLnBrk="1" latinLnBrk="0" hangingPunct="1">
              <a:lnSpc>
                <a:spcPts val="7500"/>
              </a:lnSpc>
              <a:spcBef>
                <a:spcPct val="0"/>
              </a:spcBef>
              <a:buNone/>
              <a:defRPr sz="8800" b="1" i="0" kern="1200" baseline="0">
                <a:solidFill>
                  <a:schemeClr val="bg1"/>
                </a:solidFill>
                <a:effectLst>
                  <a:glow rad="228600">
                    <a:srgbClr val="192138">
                      <a:alpha val="40000"/>
                    </a:srgbClr>
                  </a:glow>
                </a:effectLst>
                <a:latin typeface="Lato Black" panose="020F0502020204030203" pitchFamily="34" charset="77"/>
                <a:ea typeface="+mj-ea"/>
                <a:cs typeface="+mj-cs"/>
              </a:defRPr>
            </a:lvl1pPr>
          </a:lstStyle>
          <a:p>
            <a:pPr algn="ctr"/>
            <a:r>
              <a:rPr lang="en-IE" sz="8000">
                <a:solidFill>
                  <a:srgbClr val="F8F1FC"/>
                </a:solidFill>
                <a:latin typeface="Libre Baskerville" panose="02000000000000000000" pitchFamily="2" charset="0"/>
              </a:rPr>
              <a:t>58%</a:t>
            </a:r>
          </a:p>
        </p:txBody>
      </p:sp>
      <p:pic>
        <p:nvPicPr>
          <p:cNvPr id="29" name="Picture 28" descr="A face made of clocks&#10;&#10;AI-generated content may be incorrect.">
            <a:extLst>
              <a:ext uri="{FF2B5EF4-FFF2-40B4-BE49-F238E27FC236}">
                <a16:creationId xmlns:a16="http://schemas.microsoft.com/office/drawing/2014/main" id="{4991A2B2-A6AF-7363-6652-CD32D0FE6E88}"/>
              </a:ext>
            </a:extLst>
          </p:cNvPr>
          <p:cNvPicPr>
            <a:picLocks noChangeAspect="1"/>
          </p:cNvPicPr>
          <p:nvPr/>
        </p:nvPicPr>
        <p:blipFill>
          <a:blip r:embed="rId4">
            <a:clrChange>
              <a:clrFrom>
                <a:srgbClr val="FFFFFF"/>
              </a:clrFrom>
              <a:clrTo>
                <a:srgbClr val="FFFFFF">
                  <a:alpha val="0"/>
                </a:srgbClr>
              </a:clrTo>
            </a:clrChange>
            <a:alphaModFix amt="20000"/>
          </a:blip>
          <a:stretch>
            <a:fillRect/>
          </a:stretch>
        </p:blipFill>
        <p:spPr>
          <a:xfrm>
            <a:off x="3143874" y="0"/>
            <a:ext cx="8032679" cy="7658097"/>
          </a:xfrm>
          <a:prstGeom prst="rect">
            <a:avLst/>
          </a:prstGeom>
        </p:spPr>
      </p:pic>
    </p:spTree>
    <p:extLst>
      <p:ext uri="{BB962C8B-B14F-4D97-AF65-F5344CB8AC3E}">
        <p14:creationId xmlns:p14="http://schemas.microsoft.com/office/powerpoint/2010/main" val="2186904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20613-CF67-951B-52DA-8A157417EFE3}"/>
            </a:ext>
          </a:extLst>
        </p:cNvPr>
        <p:cNvGrpSpPr/>
        <p:nvPr/>
      </p:nvGrpSpPr>
      <p:grpSpPr>
        <a:xfrm>
          <a:off x="0" y="0"/>
          <a:ext cx="0" cy="0"/>
          <a:chOff x="0" y="0"/>
          <a:chExt cx="0" cy="0"/>
        </a:xfrm>
      </p:grpSpPr>
      <p:pic>
        <p:nvPicPr>
          <p:cNvPr id="4" name="Picture 3" descr="A sand clock on a table&#10;&#10;AI-generated content may be incorrect.">
            <a:extLst>
              <a:ext uri="{FF2B5EF4-FFF2-40B4-BE49-F238E27FC236}">
                <a16:creationId xmlns:a16="http://schemas.microsoft.com/office/drawing/2014/main" id="{028D85F3-184E-E930-5EA3-F979AAB12391}"/>
              </a:ext>
            </a:extLst>
          </p:cNvPr>
          <p:cNvPicPr>
            <a:picLocks noChangeAspect="1"/>
          </p:cNvPicPr>
          <p:nvPr/>
        </p:nvPicPr>
        <p:blipFill>
          <a:blip r:embed="rId3">
            <a:alphaModFix amt="35000"/>
          </a:blip>
          <a:srcRect t="3169" b="1760"/>
          <a:stretch>
            <a:fillRect/>
          </a:stretch>
        </p:blipFill>
        <p:spPr>
          <a:xfrm>
            <a:off x="0" y="1"/>
            <a:ext cx="12192000" cy="6858000"/>
          </a:xfrm>
          <a:prstGeom prst="rect">
            <a:avLst/>
          </a:prstGeom>
        </p:spPr>
      </p:pic>
      <p:sp>
        <p:nvSpPr>
          <p:cNvPr id="7" name="TextBox 6">
            <a:extLst>
              <a:ext uri="{FF2B5EF4-FFF2-40B4-BE49-F238E27FC236}">
                <a16:creationId xmlns:a16="http://schemas.microsoft.com/office/drawing/2014/main" id="{91399D73-552F-F409-1730-EE33CBAF9426}"/>
              </a:ext>
            </a:extLst>
          </p:cNvPr>
          <p:cNvSpPr txBox="1"/>
          <p:nvPr/>
        </p:nvSpPr>
        <p:spPr>
          <a:xfrm>
            <a:off x="5524500" y="3291337"/>
            <a:ext cx="5842000" cy="2554545"/>
          </a:xfrm>
          <a:prstGeom prst="rect">
            <a:avLst/>
          </a:prstGeom>
          <a:noFill/>
        </p:spPr>
        <p:txBody>
          <a:bodyPr wrap="square">
            <a:spAutoFit/>
          </a:bodyPr>
          <a:lstStyle/>
          <a:p>
            <a:pPr algn="ctr"/>
            <a:r>
              <a:rPr lang="en-GB" sz="4000" b="1" dirty="0">
                <a:solidFill>
                  <a:srgbClr val="F8F1FC"/>
                </a:solidFill>
                <a:latin typeface="Libre Baskerville" panose="02000000000000000000" pitchFamily="2" charset="0"/>
                <a:ea typeface="+mj-ea"/>
                <a:cs typeface="+mj-cs"/>
              </a:rPr>
              <a:t>We couldn’t ask people to </a:t>
            </a:r>
            <a:r>
              <a:rPr lang="en-GB" sz="4000" b="1" u="sng" dirty="0">
                <a:solidFill>
                  <a:srgbClr val="F8F1FC"/>
                </a:solidFill>
                <a:latin typeface="Libre Baskerville" panose="02000000000000000000" pitchFamily="2" charset="0"/>
                <a:ea typeface="+mj-ea"/>
                <a:cs typeface="+mj-cs"/>
              </a:rPr>
              <a:t>act</a:t>
            </a:r>
            <a:r>
              <a:rPr lang="en-GB" sz="4000" b="1" dirty="0">
                <a:solidFill>
                  <a:srgbClr val="F8F1FC"/>
                </a:solidFill>
                <a:latin typeface="Libre Baskerville" panose="02000000000000000000" pitchFamily="2" charset="0"/>
                <a:ea typeface="+mj-ea"/>
                <a:cs typeface="+mj-cs"/>
              </a:rPr>
              <a:t> without understanding why they </a:t>
            </a:r>
            <a:r>
              <a:rPr lang="en-GB" sz="4000" b="1" u="sng" dirty="0">
                <a:solidFill>
                  <a:srgbClr val="F8F1FC"/>
                </a:solidFill>
                <a:latin typeface="Libre Baskerville" panose="02000000000000000000" pitchFamily="2" charset="0"/>
                <a:ea typeface="+mj-ea"/>
                <a:cs typeface="+mj-cs"/>
              </a:rPr>
              <a:t>wait</a:t>
            </a:r>
            <a:r>
              <a:rPr lang="en-GB" sz="4000" b="1" dirty="0">
                <a:solidFill>
                  <a:srgbClr val="F8F1FC"/>
                </a:solidFill>
                <a:latin typeface="Libre Baskerville" panose="02000000000000000000" pitchFamily="2" charset="0"/>
                <a:ea typeface="+mj-ea"/>
                <a:cs typeface="+mj-cs"/>
              </a:rPr>
              <a:t>. </a:t>
            </a:r>
            <a:endParaRPr lang="en-IE" sz="4000" b="1" dirty="0">
              <a:solidFill>
                <a:srgbClr val="F8F1FC"/>
              </a:solidFill>
              <a:latin typeface="Libre Baskerville" panose="02000000000000000000" pitchFamily="2" charset="0"/>
              <a:ea typeface="+mj-ea"/>
              <a:cs typeface="+mj-cs"/>
            </a:endParaRPr>
          </a:p>
        </p:txBody>
      </p:sp>
      <p:sp>
        <p:nvSpPr>
          <p:cNvPr id="8" name="Title 1">
            <a:extLst>
              <a:ext uri="{FF2B5EF4-FFF2-40B4-BE49-F238E27FC236}">
                <a16:creationId xmlns:a16="http://schemas.microsoft.com/office/drawing/2014/main" id="{11F060DD-77DA-1911-18FE-443F42E4335D}"/>
              </a:ext>
            </a:extLst>
          </p:cNvPr>
          <p:cNvSpPr txBox="1">
            <a:spLocks/>
          </p:cNvSpPr>
          <p:nvPr/>
        </p:nvSpPr>
        <p:spPr>
          <a:xfrm>
            <a:off x="517731" y="755806"/>
            <a:ext cx="7304366" cy="1065345"/>
          </a:xfrm>
          <a:prstGeom prst="rect">
            <a:avLst/>
          </a:prstGeom>
          <a:noFill/>
        </p:spPr>
        <p:txBody>
          <a:bodyPr vert="horz" lIns="0" tIns="0" rIns="0" bIns="45720" rtlCol="0" anchor="t" anchorCtr="0">
            <a:noAutofit/>
          </a:bodyPr>
          <a:lstStyle>
            <a:lvl1pPr algn="l" defTabSz="914400" rtl="0" eaLnBrk="1" latinLnBrk="0" hangingPunct="1">
              <a:lnSpc>
                <a:spcPct val="100000"/>
              </a:lnSpc>
              <a:spcBef>
                <a:spcPct val="0"/>
              </a:spcBef>
              <a:buNone/>
              <a:defRPr lang="en-IE" sz="2400" b="0" kern="1200" dirty="0">
                <a:solidFill>
                  <a:srgbClr val="226662"/>
                </a:solidFill>
                <a:latin typeface="+mn-lt"/>
                <a:ea typeface="+mj-ea"/>
                <a:cs typeface="+mj-cs"/>
              </a:defRPr>
            </a:lvl1pPr>
          </a:lstStyle>
          <a:p>
            <a:r>
              <a:rPr lang="en-IE" sz="5400" b="1">
                <a:solidFill>
                  <a:srgbClr val="F8F1FC"/>
                </a:solidFill>
                <a:latin typeface="Libre Baskerville" panose="02000000000000000000" pitchFamily="2" charset="0"/>
              </a:rPr>
              <a:t>Why Research Was Needed</a:t>
            </a:r>
            <a:endParaRPr lang="gd-GB" sz="5400" b="1">
              <a:solidFill>
                <a:srgbClr val="F8F1FC"/>
              </a:solidFill>
              <a:latin typeface="Libre Baskerville" panose="02000000000000000000" pitchFamily="2" charset="0"/>
            </a:endParaRPr>
          </a:p>
        </p:txBody>
      </p:sp>
    </p:spTree>
    <p:extLst>
      <p:ext uri="{BB962C8B-B14F-4D97-AF65-F5344CB8AC3E}">
        <p14:creationId xmlns:p14="http://schemas.microsoft.com/office/powerpoint/2010/main" val="2155526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9C6C-E7B5-C758-3861-B521D6580304}"/>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E9AFBA97-2236-B01E-4914-992E5F98725F}"/>
              </a:ext>
            </a:extLst>
          </p:cNvPr>
          <p:cNvSpPr/>
          <p:nvPr/>
        </p:nvSpPr>
        <p:spPr>
          <a:xfrm>
            <a:off x="4920342" y="2626407"/>
            <a:ext cx="2648758" cy="2638838"/>
          </a:xfrm>
          <a:prstGeom prst="ellipse">
            <a:avLst/>
          </a:prstGeom>
          <a:solidFill>
            <a:srgbClr val="41EDCC">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a:ln>
                <a:noFill/>
              </a:ln>
              <a:solidFill>
                <a:srgbClr val="FFFFFF"/>
              </a:solidFill>
              <a:effectLst/>
              <a:uLnTx/>
              <a:uFillTx/>
              <a:latin typeface="Libre Baskervill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a:ln>
                  <a:noFill/>
                </a:ln>
                <a:solidFill>
                  <a:srgbClr val="FFFFFF"/>
                </a:solidFill>
                <a:effectLst/>
                <a:uLnTx/>
                <a:uFillTx/>
                <a:latin typeface="Libre Baskerville" panose="02000000000000000000" pitchFamily="2" charset="0"/>
              </a:rPr>
              <a:t>Biological</a:t>
            </a:r>
          </a:p>
        </p:txBody>
      </p:sp>
      <p:sp>
        <p:nvSpPr>
          <p:cNvPr id="5" name="Oval 4">
            <a:extLst>
              <a:ext uri="{FF2B5EF4-FFF2-40B4-BE49-F238E27FC236}">
                <a16:creationId xmlns:a16="http://schemas.microsoft.com/office/drawing/2014/main" id="{8CA83C7E-EE25-BBAC-3789-6DF56E52CDAF}"/>
              </a:ext>
            </a:extLst>
          </p:cNvPr>
          <p:cNvSpPr/>
          <p:nvPr/>
        </p:nvSpPr>
        <p:spPr>
          <a:xfrm>
            <a:off x="4001588" y="3821469"/>
            <a:ext cx="2648758" cy="2638838"/>
          </a:xfrm>
          <a:prstGeom prst="ellipse">
            <a:avLst/>
          </a:prstGeom>
          <a:solidFill>
            <a:srgbClr val="7457AE">
              <a:alpha val="5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1" i="0" u="none" strike="noStrike" kern="1200" cap="none" spc="0" normalizeH="0" baseline="0" noProof="0">
              <a:ln>
                <a:noFill/>
              </a:ln>
              <a:solidFill>
                <a:srgbClr val="FFFFFF"/>
              </a:solidFill>
              <a:effectLst/>
              <a:uLnTx/>
              <a:uFillTx/>
              <a:latin typeface="Libre Baskervill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a:ln>
                  <a:noFill/>
                </a:ln>
                <a:solidFill>
                  <a:srgbClr val="FFFFFF"/>
                </a:solidFill>
                <a:effectLst/>
                <a:uLnTx/>
                <a:uFillTx/>
                <a:latin typeface="Libre Baskerville" panose="02000000000000000000" pitchFamily="2" charset="0"/>
              </a:rPr>
              <a:t>Social</a:t>
            </a:r>
          </a:p>
        </p:txBody>
      </p:sp>
      <p:sp>
        <p:nvSpPr>
          <p:cNvPr id="6" name="Oval 5">
            <a:extLst>
              <a:ext uri="{FF2B5EF4-FFF2-40B4-BE49-F238E27FC236}">
                <a16:creationId xmlns:a16="http://schemas.microsoft.com/office/drawing/2014/main" id="{34DCD725-CE0B-44C2-EECC-1D3762997843}"/>
              </a:ext>
            </a:extLst>
          </p:cNvPr>
          <p:cNvSpPr/>
          <p:nvPr/>
        </p:nvSpPr>
        <p:spPr>
          <a:xfrm>
            <a:off x="6043748" y="3821469"/>
            <a:ext cx="2648758" cy="2638838"/>
          </a:xfrm>
          <a:prstGeom prst="ellipse">
            <a:avLst/>
          </a:prstGeom>
          <a:solidFill>
            <a:srgbClr val="F9C632">
              <a:alpha val="5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1" i="0" u="none" strike="noStrike" kern="1200" cap="none" spc="0" normalizeH="0" baseline="0" noProof="0">
              <a:ln>
                <a:noFill/>
              </a:ln>
              <a:solidFill>
                <a:srgbClr val="FFFFFF"/>
              </a:solidFill>
              <a:effectLst/>
              <a:uLnTx/>
              <a:uFillTx/>
              <a:latin typeface="Libre Baskervill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1" i="0" u="none" strike="noStrike" kern="1200" cap="none" spc="0" normalizeH="0" baseline="0" noProof="0">
              <a:ln>
                <a:noFill/>
              </a:ln>
              <a:solidFill>
                <a:srgbClr val="FFFFFF"/>
              </a:solidFill>
              <a:effectLst/>
              <a:uLnTx/>
              <a:uFillTx/>
              <a:latin typeface="Libre Baskervill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a:ln>
                  <a:noFill/>
                </a:ln>
                <a:solidFill>
                  <a:srgbClr val="FFFFFF"/>
                </a:solidFill>
                <a:effectLst/>
                <a:uLnTx/>
                <a:uFillTx/>
                <a:latin typeface="Libre Baskerville" panose="02000000000000000000" pitchFamily="2" charset="0"/>
              </a:rPr>
              <a:t>Psychol-ogical</a:t>
            </a:r>
          </a:p>
        </p:txBody>
      </p:sp>
      <p:sp>
        <p:nvSpPr>
          <p:cNvPr id="7" name="TextBox 6">
            <a:extLst>
              <a:ext uri="{FF2B5EF4-FFF2-40B4-BE49-F238E27FC236}">
                <a16:creationId xmlns:a16="http://schemas.microsoft.com/office/drawing/2014/main" id="{D87CBD9C-5CC8-2FD3-35A0-A06063C7018B}"/>
              </a:ext>
            </a:extLst>
          </p:cNvPr>
          <p:cNvSpPr txBox="1"/>
          <p:nvPr/>
        </p:nvSpPr>
        <p:spPr>
          <a:xfrm>
            <a:off x="336105" y="1185093"/>
            <a:ext cx="28966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Lato"/>
                <a:ea typeface="+mn-ea"/>
                <a:cs typeface="+mn-cs"/>
              </a:rPr>
              <a:t>	</a:t>
            </a:r>
          </a:p>
        </p:txBody>
      </p:sp>
      <p:sp>
        <p:nvSpPr>
          <p:cNvPr id="8" name="Rectangle 7">
            <a:extLst>
              <a:ext uri="{FF2B5EF4-FFF2-40B4-BE49-F238E27FC236}">
                <a16:creationId xmlns:a16="http://schemas.microsoft.com/office/drawing/2014/main" id="{B1C046D1-E2B3-0D80-5746-3FE2DEE40C5F}"/>
              </a:ext>
            </a:extLst>
          </p:cNvPr>
          <p:cNvSpPr/>
          <p:nvPr/>
        </p:nvSpPr>
        <p:spPr>
          <a:xfrm>
            <a:off x="9017000" y="4632706"/>
            <a:ext cx="2994973" cy="879381"/>
          </a:xfrm>
          <a:prstGeom prst="rect">
            <a:avLst/>
          </a:prstGeom>
          <a:solidFill>
            <a:srgbClr val="947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700" b="0" i="0" u="none" strike="noStrike" kern="1200" cap="none" spc="0" normalizeH="0" baseline="0" noProof="0">
                <a:ln>
                  <a:noFill/>
                </a:ln>
                <a:solidFill>
                  <a:srgbClr val="FFFFFF"/>
                </a:solidFill>
                <a:effectLst/>
                <a:uLnTx/>
                <a:uFillTx/>
                <a:latin typeface="Libre Baskerville" panose="02000000000000000000" pitchFamily="2" charset="0"/>
              </a:rPr>
              <a:t>Perceived seriousness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700" b="0" i="0" u="none" strike="noStrike" kern="1200" cap="none" spc="0" normalizeH="0" baseline="0" noProof="0">
                <a:ln>
                  <a:noFill/>
                </a:ln>
                <a:solidFill>
                  <a:srgbClr val="FFFFFF"/>
                </a:solidFill>
                <a:effectLst/>
                <a:uLnTx/>
                <a:uFillTx/>
                <a:latin typeface="Libre Baskerville" panose="02000000000000000000" pitchFamily="2" charset="0"/>
              </a:rPr>
              <a:t>Prevalence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700" b="0" i="0" u="none" strike="noStrike" kern="1200" cap="none" spc="0" normalizeH="0" baseline="0" noProof="0">
                <a:ln>
                  <a:noFill/>
                </a:ln>
                <a:solidFill>
                  <a:srgbClr val="FFFFFF"/>
                </a:solidFill>
                <a:effectLst/>
                <a:uLnTx/>
                <a:uFillTx/>
                <a:latin typeface="Libre Baskerville" panose="02000000000000000000" pitchFamily="2" charset="0"/>
              </a:rPr>
              <a:t>Perceived susceptibility</a:t>
            </a:r>
          </a:p>
        </p:txBody>
      </p:sp>
      <p:cxnSp>
        <p:nvCxnSpPr>
          <p:cNvPr id="9" name="Straight Connector 8">
            <a:extLst>
              <a:ext uri="{FF2B5EF4-FFF2-40B4-BE49-F238E27FC236}">
                <a16:creationId xmlns:a16="http://schemas.microsoft.com/office/drawing/2014/main" id="{2D444444-BBD1-0816-5A25-1B1BE5617895}"/>
              </a:ext>
            </a:extLst>
          </p:cNvPr>
          <p:cNvCxnSpPr>
            <a:cxnSpLocks/>
          </p:cNvCxnSpPr>
          <p:nvPr/>
        </p:nvCxnSpPr>
        <p:spPr>
          <a:xfrm flipV="1">
            <a:off x="8237896" y="5143932"/>
            <a:ext cx="909220" cy="523220"/>
          </a:xfrm>
          <a:prstGeom prst="line">
            <a:avLst/>
          </a:prstGeom>
          <a:ln>
            <a:solidFill>
              <a:srgbClr val="947B34"/>
            </a:solidFill>
          </a:ln>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9C0433F3-E52C-3C4C-D13E-F45331B316A0}"/>
              </a:ext>
            </a:extLst>
          </p:cNvPr>
          <p:cNvSpPr/>
          <p:nvPr/>
        </p:nvSpPr>
        <p:spPr>
          <a:xfrm>
            <a:off x="8117595" y="2766672"/>
            <a:ext cx="2769059" cy="888980"/>
          </a:xfrm>
          <a:prstGeom prst="rect">
            <a:avLst/>
          </a:prstGeom>
          <a:solidFill>
            <a:srgbClr val="2F90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700" b="0" i="0" u="none" strike="noStrike" kern="1200" cap="none" spc="0" normalizeH="0" baseline="0" noProof="0">
                <a:ln>
                  <a:noFill/>
                </a:ln>
                <a:solidFill>
                  <a:srgbClr val="FFFFFF"/>
                </a:solidFill>
                <a:effectLst/>
                <a:uLnTx/>
                <a:uFillTx/>
                <a:latin typeface="Libre Baskerville" panose="02000000000000000000" pitchFamily="2" charset="0"/>
              </a:rPr>
              <a:t>The symptoms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700" b="0" i="0" u="none" strike="noStrike" kern="1200" cap="none" spc="0" normalizeH="0" baseline="0" noProof="0">
                <a:ln>
                  <a:noFill/>
                </a:ln>
                <a:solidFill>
                  <a:srgbClr val="FFFFFF"/>
                </a:solidFill>
                <a:effectLst/>
                <a:uLnTx/>
                <a:uFillTx/>
                <a:latin typeface="Libre Baskerville" panose="02000000000000000000" pitchFamily="2" charset="0"/>
              </a:rPr>
              <a:t>The causes</a:t>
            </a:r>
          </a:p>
        </p:txBody>
      </p:sp>
      <p:cxnSp>
        <p:nvCxnSpPr>
          <p:cNvPr id="11" name="Straight Connector 10">
            <a:extLst>
              <a:ext uri="{FF2B5EF4-FFF2-40B4-BE49-F238E27FC236}">
                <a16:creationId xmlns:a16="http://schemas.microsoft.com/office/drawing/2014/main" id="{E684BD1A-8BAE-88F1-A04C-787126CE6E1E}"/>
              </a:ext>
            </a:extLst>
          </p:cNvPr>
          <p:cNvCxnSpPr>
            <a:cxnSpLocks/>
          </p:cNvCxnSpPr>
          <p:nvPr/>
        </p:nvCxnSpPr>
        <p:spPr>
          <a:xfrm flipV="1">
            <a:off x="7249473" y="2974365"/>
            <a:ext cx="909220" cy="523220"/>
          </a:xfrm>
          <a:prstGeom prst="line">
            <a:avLst/>
          </a:prstGeom>
          <a:ln>
            <a:solidFill>
              <a:srgbClr val="2F908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A054C0C-14DC-24C3-EFBD-9EF8D752EF5C}"/>
              </a:ext>
            </a:extLst>
          </p:cNvPr>
          <p:cNvCxnSpPr>
            <a:cxnSpLocks/>
          </p:cNvCxnSpPr>
          <p:nvPr/>
        </p:nvCxnSpPr>
        <p:spPr>
          <a:xfrm>
            <a:off x="3481663" y="5274030"/>
            <a:ext cx="904955" cy="454610"/>
          </a:xfrm>
          <a:prstGeom prst="line">
            <a:avLst/>
          </a:prstGeom>
          <a:ln>
            <a:solidFill>
              <a:srgbClr val="4B3E79"/>
            </a:solidFill>
          </a:ln>
        </p:spPr>
        <p:style>
          <a:lnRef idx="1">
            <a:schemeClr val="accent6"/>
          </a:lnRef>
          <a:fillRef idx="0">
            <a:schemeClr val="accent6"/>
          </a:fillRef>
          <a:effectRef idx="0">
            <a:schemeClr val="accent6"/>
          </a:effectRef>
          <a:fontRef idx="minor">
            <a:schemeClr val="tx1"/>
          </a:fontRef>
        </p:style>
      </p:cxnSp>
      <p:sp>
        <p:nvSpPr>
          <p:cNvPr id="13" name="Rectangle 12">
            <a:extLst>
              <a:ext uri="{FF2B5EF4-FFF2-40B4-BE49-F238E27FC236}">
                <a16:creationId xmlns:a16="http://schemas.microsoft.com/office/drawing/2014/main" id="{551B48A3-EAB7-099F-57B6-712D7A5CB1D6}"/>
              </a:ext>
            </a:extLst>
          </p:cNvPr>
          <p:cNvSpPr/>
          <p:nvPr/>
        </p:nvSpPr>
        <p:spPr>
          <a:xfrm>
            <a:off x="712604" y="4820755"/>
            <a:ext cx="2769059" cy="888980"/>
          </a:xfrm>
          <a:prstGeom prst="rect">
            <a:avLst/>
          </a:prstGeom>
          <a:solidFill>
            <a:srgbClr val="4B3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700" b="0" i="0" u="none" strike="noStrike" kern="1200" cap="none" spc="0" normalizeH="0" baseline="0" noProof="0">
                <a:ln>
                  <a:noFill/>
                </a:ln>
                <a:solidFill>
                  <a:srgbClr val="FFFFFF"/>
                </a:solidFill>
                <a:effectLst/>
                <a:uLnTx/>
                <a:uFillTx/>
                <a:latin typeface="Libre Baskerville" panose="02000000000000000000" pitchFamily="2" charset="0"/>
              </a:rPr>
              <a:t>Societal and social influence</a:t>
            </a:r>
          </a:p>
        </p:txBody>
      </p:sp>
      <p:sp>
        <p:nvSpPr>
          <p:cNvPr id="14" name="Rectangle: Rounded Corners 13">
            <a:extLst>
              <a:ext uri="{FF2B5EF4-FFF2-40B4-BE49-F238E27FC236}">
                <a16:creationId xmlns:a16="http://schemas.microsoft.com/office/drawing/2014/main" id="{D9F9F05B-847E-F352-D34E-B00BA025DB4F}"/>
              </a:ext>
            </a:extLst>
          </p:cNvPr>
          <p:cNvSpPr/>
          <p:nvPr/>
        </p:nvSpPr>
        <p:spPr>
          <a:xfrm>
            <a:off x="4110858" y="1652410"/>
            <a:ext cx="4047835" cy="6613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IE" sz="2400" b="1">
                <a:solidFill>
                  <a:srgbClr val="FFFFFF"/>
                </a:solidFill>
                <a:latin typeface="Libre Baskerville" panose="02000000000000000000" pitchFamily="2" charset="0"/>
              </a:rPr>
              <a:t>Biopsychosocial Model</a:t>
            </a:r>
          </a:p>
        </p:txBody>
      </p:sp>
      <p:sp>
        <p:nvSpPr>
          <p:cNvPr id="15" name="Title 1">
            <a:extLst>
              <a:ext uri="{FF2B5EF4-FFF2-40B4-BE49-F238E27FC236}">
                <a16:creationId xmlns:a16="http://schemas.microsoft.com/office/drawing/2014/main" id="{F0787816-F723-8C22-FAC4-26A2AD3B766C}"/>
              </a:ext>
            </a:extLst>
          </p:cNvPr>
          <p:cNvSpPr txBox="1">
            <a:spLocks/>
          </p:cNvSpPr>
          <p:nvPr/>
        </p:nvSpPr>
        <p:spPr>
          <a:xfrm>
            <a:off x="517731" y="755806"/>
            <a:ext cx="7304366" cy="1065345"/>
          </a:xfrm>
          <a:prstGeom prst="rect">
            <a:avLst/>
          </a:prstGeom>
          <a:noFill/>
        </p:spPr>
        <p:txBody>
          <a:bodyPr vert="horz" lIns="0" tIns="0" rIns="0" bIns="45720" rtlCol="0" anchor="t" anchorCtr="0">
            <a:noAutofit/>
          </a:bodyPr>
          <a:lstStyle>
            <a:lvl1pPr algn="l" defTabSz="914400" rtl="0" eaLnBrk="1" latinLnBrk="0" hangingPunct="1">
              <a:lnSpc>
                <a:spcPct val="100000"/>
              </a:lnSpc>
              <a:spcBef>
                <a:spcPct val="0"/>
              </a:spcBef>
              <a:buNone/>
              <a:defRPr lang="en-IE" sz="2400" b="0" kern="1200" dirty="0">
                <a:solidFill>
                  <a:srgbClr val="226662"/>
                </a:solidFill>
                <a:latin typeface="+mn-lt"/>
                <a:ea typeface="+mj-ea"/>
                <a:cs typeface="+mj-cs"/>
              </a:defRPr>
            </a:lvl1pPr>
          </a:lstStyle>
          <a:p>
            <a:r>
              <a:rPr lang="en-IE" sz="5400" b="1">
                <a:solidFill>
                  <a:srgbClr val="F8F1FC"/>
                </a:solidFill>
                <a:latin typeface="Libre Baskerville" panose="02000000000000000000" pitchFamily="2" charset="0"/>
              </a:rPr>
              <a:t>Our Framework</a:t>
            </a:r>
            <a:endParaRPr lang="gd-GB" sz="5400" b="1">
              <a:solidFill>
                <a:srgbClr val="F8F1FC"/>
              </a:solidFill>
              <a:latin typeface="Libre Baskerville" panose="02000000000000000000" pitchFamily="2" charset="0"/>
            </a:endParaRPr>
          </a:p>
        </p:txBody>
      </p:sp>
    </p:spTree>
    <p:extLst>
      <p:ext uri="{BB962C8B-B14F-4D97-AF65-F5344CB8AC3E}">
        <p14:creationId xmlns:p14="http://schemas.microsoft.com/office/powerpoint/2010/main" val="4208035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staircase&#10;&#10;AI-generated content may be incorrect.">
            <a:extLst>
              <a:ext uri="{FF2B5EF4-FFF2-40B4-BE49-F238E27FC236}">
                <a16:creationId xmlns:a16="http://schemas.microsoft.com/office/drawing/2014/main" id="{A8426976-9964-F5FF-A209-9579B3B49E70}"/>
              </a:ext>
            </a:extLst>
          </p:cNvPr>
          <p:cNvPicPr>
            <a:picLocks noChangeAspect="1"/>
          </p:cNvPicPr>
          <p:nvPr/>
        </p:nvPicPr>
        <p:blipFill>
          <a:blip r:embed="rId3">
            <a:alphaModFix amt="35000"/>
          </a:blip>
          <a:srcRect t="3011" b="17851"/>
          <a:stretch>
            <a:fillRect/>
          </a:stretch>
        </p:blipFill>
        <p:spPr>
          <a:xfrm>
            <a:off x="0" y="0"/>
            <a:ext cx="12192000" cy="6858000"/>
          </a:xfrm>
          <a:prstGeom prst="rect">
            <a:avLst/>
          </a:prstGeom>
        </p:spPr>
      </p:pic>
      <p:sp>
        <p:nvSpPr>
          <p:cNvPr id="23" name="Title 1">
            <a:extLst>
              <a:ext uri="{FF2B5EF4-FFF2-40B4-BE49-F238E27FC236}">
                <a16:creationId xmlns:a16="http://schemas.microsoft.com/office/drawing/2014/main" id="{DE73E213-4B73-9A53-AD84-0FDC627FA775}"/>
              </a:ext>
            </a:extLst>
          </p:cNvPr>
          <p:cNvSpPr txBox="1">
            <a:spLocks/>
          </p:cNvSpPr>
          <p:nvPr/>
        </p:nvSpPr>
        <p:spPr>
          <a:xfrm>
            <a:off x="540280" y="974167"/>
            <a:ext cx="10653135" cy="1065345"/>
          </a:xfrm>
          <a:prstGeom prst="rect">
            <a:avLst/>
          </a:prstGeom>
          <a:noFill/>
        </p:spPr>
        <p:txBody>
          <a:bodyPr vert="horz" lIns="0" tIns="0" rIns="0" bIns="45720" rtlCol="0" anchor="t" anchorCtr="0">
            <a:noAutofit/>
          </a:bodyPr>
          <a:lstStyle>
            <a:lvl1pPr algn="l" defTabSz="914400" rtl="0" eaLnBrk="1" latinLnBrk="0" hangingPunct="1">
              <a:lnSpc>
                <a:spcPct val="100000"/>
              </a:lnSpc>
              <a:spcBef>
                <a:spcPct val="0"/>
              </a:spcBef>
              <a:buNone/>
              <a:defRPr lang="en-IE" sz="2400" b="0" kern="1200" dirty="0">
                <a:solidFill>
                  <a:srgbClr val="226662"/>
                </a:solidFill>
                <a:latin typeface="+mn-lt"/>
                <a:ea typeface="+mj-ea"/>
                <a:cs typeface="+mj-cs"/>
              </a:defRPr>
            </a:lvl1pPr>
          </a:lstStyle>
          <a:p>
            <a:pPr marR="0" lvl="0" indent="0" fontAlgn="auto">
              <a:spcAft>
                <a:spcPts val="0"/>
              </a:spcAft>
              <a:buClrTx/>
              <a:buSzTx/>
              <a:tabLst/>
              <a:defRPr/>
            </a:pPr>
            <a:r>
              <a:rPr lang="en-IE" sz="5400" b="1" dirty="0">
                <a:solidFill>
                  <a:srgbClr val="F8F1FC"/>
                </a:solidFill>
                <a:latin typeface="Libre Baskerville" panose="02000000000000000000" pitchFamily="2" charset="0"/>
              </a:rPr>
              <a:t>7 Phases - Rigorous &amp; Robust  </a:t>
            </a:r>
            <a:endParaRPr lang="gd-GB" sz="5400" b="1" dirty="0">
              <a:solidFill>
                <a:srgbClr val="F8F1FC"/>
              </a:solidFill>
              <a:latin typeface="Libre Baskerville" panose="02000000000000000000" pitchFamily="2" charset="0"/>
            </a:endParaRPr>
          </a:p>
        </p:txBody>
      </p:sp>
      <p:sp>
        <p:nvSpPr>
          <p:cNvPr id="30" name="Freeform 69">
            <a:extLst>
              <a:ext uri="{FF2B5EF4-FFF2-40B4-BE49-F238E27FC236}">
                <a16:creationId xmlns:a16="http://schemas.microsoft.com/office/drawing/2014/main" id="{5D8D7C90-6EF4-33BB-E42E-C5C8642F1A82}"/>
              </a:ext>
            </a:extLst>
          </p:cNvPr>
          <p:cNvSpPr>
            <a:spLocks noChangeArrowheads="1"/>
          </p:cNvSpPr>
          <p:nvPr/>
        </p:nvSpPr>
        <p:spPr bwMode="auto">
          <a:xfrm>
            <a:off x="3578" y="2697897"/>
            <a:ext cx="12187593" cy="63176"/>
          </a:xfrm>
          <a:custGeom>
            <a:avLst/>
            <a:gdLst>
              <a:gd name="T0" fmla="*/ 0 w 19565"/>
              <a:gd name="T1" fmla="*/ 102 h 103"/>
              <a:gd name="T2" fmla="*/ 19564 w 19565"/>
              <a:gd name="T3" fmla="*/ 102 h 103"/>
              <a:gd name="T4" fmla="*/ 19564 w 19565"/>
              <a:gd name="T5" fmla="*/ 0 h 103"/>
              <a:gd name="T6" fmla="*/ 0 w 19565"/>
              <a:gd name="T7" fmla="*/ 0 h 103"/>
              <a:gd name="T8" fmla="*/ 0 w 19565"/>
              <a:gd name="T9" fmla="*/ 102 h 103"/>
            </a:gdLst>
            <a:ahLst/>
            <a:cxnLst>
              <a:cxn ang="0">
                <a:pos x="T0" y="T1"/>
              </a:cxn>
              <a:cxn ang="0">
                <a:pos x="T2" y="T3"/>
              </a:cxn>
              <a:cxn ang="0">
                <a:pos x="T4" y="T5"/>
              </a:cxn>
              <a:cxn ang="0">
                <a:pos x="T6" y="T7"/>
              </a:cxn>
              <a:cxn ang="0">
                <a:pos x="T8" y="T9"/>
              </a:cxn>
            </a:cxnLst>
            <a:rect l="0" t="0" r="r" b="b"/>
            <a:pathLst>
              <a:path w="19565" h="103">
                <a:moveTo>
                  <a:pt x="0" y="102"/>
                </a:moveTo>
                <a:lnTo>
                  <a:pt x="19564" y="102"/>
                </a:lnTo>
                <a:lnTo>
                  <a:pt x="19564" y="0"/>
                </a:lnTo>
                <a:lnTo>
                  <a:pt x="0" y="0"/>
                </a:lnTo>
                <a:lnTo>
                  <a:pt x="0" y="102"/>
                </a:lnTo>
              </a:path>
            </a:pathLst>
          </a:custGeom>
          <a:solidFill>
            <a:srgbClr val="FFFFFF">
              <a:lumMod val="95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31" name="Freeform 302">
            <a:extLst>
              <a:ext uri="{FF2B5EF4-FFF2-40B4-BE49-F238E27FC236}">
                <a16:creationId xmlns:a16="http://schemas.microsoft.com/office/drawing/2014/main" id="{03E528E4-95FF-ECA0-AC6A-3918A8A5B97F}"/>
              </a:ext>
            </a:extLst>
          </p:cNvPr>
          <p:cNvSpPr>
            <a:spLocks noChangeArrowheads="1"/>
          </p:cNvSpPr>
          <p:nvPr/>
        </p:nvSpPr>
        <p:spPr bwMode="auto">
          <a:xfrm>
            <a:off x="735168" y="24699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rgbClr val="F9C632"/>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1</a:t>
            </a:r>
          </a:p>
        </p:txBody>
      </p:sp>
      <p:sp>
        <p:nvSpPr>
          <p:cNvPr id="32" name="Freeform 303">
            <a:extLst>
              <a:ext uri="{FF2B5EF4-FFF2-40B4-BE49-F238E27FC236}">
                <a16:creationId xmlns:a16="http://schemas.microsoft.com/office/drawing/2014/main" id="{6E6DB599-F55A-4E49-57EC-FE0F02826EAC}"/>
              </a:ext>
            </a:extLst>
          </p:cNvPr>
          <p:cNvSpPr>
            <a:spLocks noChangeArrowheads="1"/>
          </p:cNvSpPr>
          <p:nvPr/>
        </p:nvSpPr>
        <p:spPr bwMode="auto">
          <a:xfrm>
            <a:off x="540280" y="22838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33" name="Freeform 302">
            <a:extLst>
              <a:ext uri="{FF2B5EF4-FFF2-40B4-BE49-F238E27FC236}">
                <a16:creationId xmlns:a16="http://schemas.microsoft.com/office/drawing/2014/main" id="{142B9304-06A7-E008-2591-FBEC71F8728C}"/>
              </a:ext>
            </a:extLst>
          </p:cNvPr>
          <p:cNvSpPr>
            <a:spLocks noChangeArrowheads="1"/>
          </p:cNvSpPr>
          <p:nvPr/>
        </p:nvSpPr>
        <p:spPr bwMode="auto">
          <a:xfrm>
            <a:off x="2433372" y="24699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1"/>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2</a:t>
            </a:r>
          </a:p>
        </p:txBody>
      </p:sp>
      <p:sp>
        <p:nvSpPr>
          <p:cNvPr id="34" name="Freeform 303">
            <a:extLst>
              <a:ext uri="{FF2B5EF4-FFF2-40B4-BE49-F238E27FC236}">
                <a16:creationId xmlns:a16="http://schemas.microsoft.com/office/drawing/2014/main" id="{BCF5250E-D355-939F-1D69-24A4FB2265D7}"/>
              </a:ext>
            </a:extLst>
          </p:cNvPr>
          <p:cNvSpPr>
            <a:spLocks noChangeArrowheads="1"/>
          </p:cNvSpPr>
          <p:nvPr/>
        </p:nvSpPr>
        <p:spPr bwMode="auto">
          <a:xfrm>
            <a:off x="2238484" y="22838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35" name="Freeform 302">
            <a:extLst>
              <a:ext uri="{FF2B5EF4-FFF2-40B4-BE49-F238E27FC236}">
                <a16:creationId xmlns:a16="http://schemas.microsoft.com/office/drawing/2014/main" id="{8E9CA222-DB31-E53D-2BB7-8C0880264D6C}"/>
              </a:ext>
            </a:extLst>
          </p:cNvPr>
          <p:cNvSpPr>
            <a:spLocks noChangeArrowheads="1"/>
          </p:cNvSpPr>
          <p:nvPr/>
        </p:nvSpPr>
        <p:spPr bwMode="auto">
          <a:xfrm>
            <a:off x="4101200" y="24699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3"/>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3</a:t>
            </a:r>
          </a:p>
        </p:txBody>
      </p:sp>
      <p:sp>
        <p:nvSpPr>
          <p:cNvPr id="36" name="Freeform 303">
            <a:extLst>
              <a:ext uri="{FF2B5EF4-FFF2-40B4-BE49-F238E27FC236}">
                <a16:creationId xmlns:a16="http://schemas.microsoft.com/office/drawing/2014/main" id="{69269C07-429B-4EB7-7A6F-5F61689AC94F}"/>
              </a:ext>
            </a:extLst>
          </p:cNvPr>
          <p:cNvSpPr>
            <a:spLocks noChangeArrowheads="1"/>
          </p:cNvSpPr>
          <p:nvPr/>
        </p:nvSpPr>
        <p:spPr bwMode="auto">
          <a:xfrm>
            <a:off x="3906312" y="22838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37" name="Freeform 302">
            <a:extLst>
              <a:ext uri="{FF2B5EF4-FFF2-40B4-BE49-F238E27FC236}">
                <a16:creationId xmlns:a16="http://schemas.microsoft.com/office/drawing/2014/main" id="{75A02EF9-AFDE-6379-B78A-432D59D99089}"/>
              </a:ext>
            </a:extLst>
          </p:cNvPr>
          <p:cNvSpPr>
            <a:spLocks noChangeArrowheads="1"/>
          </p:cNvSpPr>
          <p:nvPr/>
        </p:nvSpPr>
        <p:spPr bwMode="auto">
          <a:xfrm>
            <a:off x="5830674" y="24699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5">
              <a:lumMod val="75000"/>
            </a:schemeClr>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4</a:t>
            </a:r>
          </a:p>
        </p:txBody>
      </p:sp>
      <p:sp>
        <p:nvSpPr>
          <p:cNvPr id="38" name="Freeform 303">
            <a:extLst>
              <a:ext uri="{FF2B5EF4-FFF2-40B4-BE49-F238E27FC236}">
                <a16:creationId xmlns:a16="http://schemas.microsoft.com/office/drawing/2014/main" id="{3EFE6C80-1AB7-CA6C-6EA0-6CEA7DD1973D}"/>
              </a:ext>
            </a:extLst>
          </p:cNvPr>
          <p:cNvSpPr>
            <a:spLocks noChangeArrowheads="1"/>
          </p:cNvSpPr>
          <p:nvPr/>
        </p:nvSpPr>
        <p:spPr bwMode="auto">
          <a:xfrm>
            <a:off x="5635786" y="22838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39" name="Freeform 302">
            <a:extLst>
              <a:ext uri="{FF2B5EF4-FFF2-40B4-BE49-F238E27FC236}">
                <a16:creationId xmlns:a16="http://schemas.microsoft.com/office/drawing/2014/main" id="{EE46653D-986E-3C1E-B859-0C80800357E3}"/>
              </a:ext>
            </a:extLst>
          </p:cNvPr>
          <p:cNvSpPr>
            <a:spLocks noChangeArrowheads="1"/>
          </p:cNvSpPr>
          <p:nvPr/>
        </p:nvSpPr>
        <p:spPr bwMode="auto">
          <a:xfrm>
            <a:off x="10841326" y="2446471"/>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rgbClr val="FF33CC"/>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2400" b="1" kern="0">
                <a:solidFill>
                  <a:srgbClr val="FFFFFF"/>
                </a:solidFill>
                <a:latin typeface="Lato Black" panose="020F0502020204030203" pitchFamily="34" charset="0"/>
                <a:ea typeface="Lato Black" panose="020F0502020204030203" pitchFamily="34" charset="0"/>
                <a:cs typeface="Lato Black" panose="020F0502020204030203" pitchFamily="34" charset="0"/>
              </a:rPr>
              <a:t>7</a:t>
            </a:r>
            <a:endPar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40" name="Freeform 303">
            <a:extLst>
              <a:ext uri="{FF2B5EF4-FFF2-40B4-BE49-F238E27FC236}">
                <a16:creationId xmlns:a16="http://schemas.microsoft.com/office/drawing/2014/main" id="{28B36926-C103-A527-919D-F54032C3E6BD}"/>
              </a:ext>
            </a:extLst>
          </p:cNvPr>
          <p:cNvSpPr>
            <a:spLocks noChangeArrowheads="1"/>
          </p:cNvSpPr>
          <p:nvPr/>
        </p:nvSpPr>
        <p:spPr bwMode="auto">
          <a:xfrm>
            <a:off x="10646438" y="2260346"/>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41" name="Freeform 302">
            <a:extLst>
              <a:ext uri="{FF2B5EF4-FFF2-40B4-BE49-F238E27FC236}">
                <a16:creationId xmlns:a16="http://schemas.microsoft.com/office/drawing/2014/main" id="{D05931A3-75D7-FB73-3DCB-7A81726D13F7}"/>
              </a:ext>
            </a:extLst>
          </p:cNvPr>
          <p:cNvSpPr>
            <a:spLocks noChangeArrowheads="1"/>
          </p:cNvSpPr>
          <p:nvPr/>
        </p:nvSpPr>
        <p:spPr bwMode="auto">
          <a:xfrm>
            <a:off x="7487962" y="24699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4"/>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5</a:t>
            </a:r>
          </a:p>
        </p:txBody>
      </p:sp>
      <p:sp>
        <p:nvSpPr>
          <p:cNvPr id="42" name="Freeform 303">
            <a:extLst>
              <a:ext uri="{FF2B5EF4-FFF2-40B4-BE49-F238E27FC236}">
                <a16:creationId xmlns:a16="http://schemas.microsoft.com/office/drawing/2014/main" id="{4C72A19F-59E2-D503-016E-EE5E48003FC8}"/>
              </a:ext>
            </a:extLst>
          </p:cNvPr>
          <p:cNvSpPr>
            <a:spLocks noChangeArrowheads="1"/>
          </p:cNvSpPr>
          <p:nvPr/>
        </p:nvSpPr>
        <p:spPr bwMode="auto">
          <a:xfrm>
            <a:off x="7293074" y="22838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43" name="Freeform 302">
            <a:extLst>
              <a:ext uri="{FF2B5EF4-FFF2-40B4-BE49-F238E27FC236}">
                <a16:creationId xmlns:a16="http://schemas.microsoft.com/office/drawing/2014/main" id="{06ED8AD7-82D4-B0AE-D6D5-719159A66454}"/>
              </a:ext>
            </a:extLst>
          </p:cNvPr>
          <p:cNvSpPr>
            <a:spLocks noChangeArrowheads="1"/>
          </p:cNvSpPr>
          <p:nvPr/>
        </p:nvSpPr>
        <p:spPr bwMode="auto">
          <a:xfrm>
            <a:off x="9215617" y="24191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2"/>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6</a:t>
            </a:r>
          </a:p>
        </p:txBody>
      </p:sp>
      <p:sp>
        <p:nvSpPr>
          <p:cNvPr id="44" name="Freeform 303">
            <a:extLst>
              <a:ext uri="{FF2B5EF4-FFF2-40B4-BE49-F238E27FC236}">
                <a16:creationId xmlns:a16="http://schemas.microsoft.com/office/drawing/2014/main" id="{6B8909C6-6321-9A71-B5A8-B6C5F026A642}"/>
              </a:ext>
            </a:extLst>
          </p:cNvPr>
          <p:cNvSpPr>
            <a:spLocks noChangeArrowheads="1"/>
          </p:cNvSpPr>
          <p:nvPr/>
        </p:nvSpPr>
        <p:spPr bwMode="auto">
          <a:xfrm>
            <a:off x="9020729" y="22330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45" name="Freeform 245">
            <a:extLst>
              <a:ext uri="{FF2B5EF4-FFF2-40B4-BE49-F238E27FC236}">
                <a16:creationId xmlns:a16="http://schemas.microsoft.com/office/drawing/2014/main" id="{CACD65E1-B3FF-E299-831E-D5B0D191EA16}"/>
              </a:ext>
            </a:extLst>
          </p:cNvPr>
          <p:cNvSpPr>
            <a:spLocks noChangeArrowheads="1"/>
          </p:cNvSpPr>
          <p:nvPr/>
        </p:nvSpPr>
        <p:spPr bwMode="auto">
          <a:xfrm>
            <a:off x="4482992"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6" name="Freeform 128">
            <a:extLst>
              <a:ext uri="{FF2B5EF4-FFF2-40B4-BE49-F238E27FC236}">
                <a16:creationId xmlns:a16="http://schemas.microsoft.com/office/drawing/2014/main" id="{66F2EFDB-19B6-57EF-3554-D55F06C704F8}"/>
              </a:ext>
            </a:extLst>
          </p:cNvPr>
          <p:cNvSpPr>
            <a:spLocks noChangeArrowheads="1"/>
          </p:cNvSpPr>
          <p:nvPr/>
        </p:nvSpPr>
        <p:spPr bwMode="auto">
          <a:xfrm>
            <a:off x="2775469"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7" name="Freeform 128">
            <a:extLst>
              <a:ext uri="{FF2B5EF4-FFF2-40B4-BE49-F238E27FC236}">
                <a16:creationId xmlns:a16="http://schemas.microsoft.com/office/drawing/2014/main" id="{C6F93DF3-638D-34F2-AC6F-352C103A6F92}"/>
              </a:ext>
            </a:extLst>
          </p:cNvPr>
          <p:cNvSpPr>
            <a:spLocks noChangeArrowheads="1"/>
          </p:cNvSpPr>
          <p:nvPr/>
        </p:nvSpPr>
        <p:spPr bwMode="auto">
          <a:xfrm>
            <a:off x="1061383"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8" name="Freeform 245">
            <a:extLst>
              <a:ext uri="{FF2B5EF4-FFF2-40B4-BE49-F238E27FC236}">
                <a16:creationId xmlns:a16="http://schemas.microsoft.com/office/drawing/2014/main" id="{F1E4C625-4F96-645D-6BEF-0D4EF4BDA207}"/>
              </a:ext>
            </a:extLst>
          </p:cNvPr>
          <p:cNvSpPr>
            <a:spLocks noChangeArrowheads="1"/>
          </p:cNvSpPr>
          <p:nvPr/>
        </p:nvSpPr>
        <p:spPr bwMode="auto">
          <a:xfrm>
            <a:off x="6178843"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9" name="Freeform 245">
            <a:extLst>
              <a:ext uri="{FF2B5EF4-FFF2-40B4-BE49-F238E27FC236}">
                <a16:creationId xmlns:a16="http://schemas.microsoft.com/office/drawing/2014/main" id="{7B251897-7166-5FA3-50D7-036CA50FD617}"/>
              </a:ext>
            </a:extLst>
          </p:cNvPr>
          <p:cNvSpPr>
            <a:spLocks noChangeArrowheads="1"/>
          </p:cNvSpPr>
          <p:nvPr/>
        </p:nvSpPr>
        <p:spPr bwMode="auto">
          <a:xfrm>
            <a:off x="7846698"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0" name="Freeform 245">
            <a:extLst>
              <a:ext uri="{FF2B5EF4-FFF2-40B4-BE49-F238E27FC236}">
                <a16:creationId xmlns:a16="http://schemas.microsoft.com/office/drawing/2014/main" id="{317D3CF6-7216-EDC2-BDF8-56174429C4EF}"/>
              </a:ext>
            </a:extLst>
          </p:cNvPr>
          <p:cNvSpPr>
            <a:spLocks noChangeArrowheads="1"/>
          </p:cNvSpPr>
          <p:nvPr/>
        </p:nvSpPr>
        <p:spPr bwMode="auto">
          <a:xfrm>
            <a:off x="9588561"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1" name="Freeform 245">
            <a:extLst>
              <a:ext uri="{FF2B5EF4-FFF2-40B4-BE49-F238E27FC236}">
                <a16:creationId xmlns:a16="http://schemas.microsoft.com/office/drawing/2014/main" id="{2C4C0DC8-42C3-E35D-3763-6E3E80201803}"/>
              </a:ext>
            </a:extLst>
          </p:cNvPr>
          <p:cNvSpPr>
            <a:spLocks noChangeArrowheads="1"/>
          </p:cNvSpPr>
          <p:nvPr/>
        </p:nvSpPr>
        <p:spPr bwMode="auto">
          <a:xfrm>
            <a:off x="11227763" y="3304773"/>
            <a:ext cx="28653" cy="1022279"/>
          </a:xfrm>
          <a:custGeom>
            <a:avLst/>
            <a:gdLst>
              <a:gd name="T0" fmla="*/ 51 w 52"/>
              <a:gd name="T1" fmla="*/ 1815 h 1816"/>
              <a:gd name="T2" fmla="*/ 0 w 52"/>
              <a:gd name="T3" fmla="*/ 1815 h 1816"/>
              <a:gd name="T4" fmla="*/ 0 w 52"/>
              <a:gd name="T5" fmla="*/ 0 h 1816"/>
              <a:gd name="T6" fmla="*/ 51 w 52"/>
              <a:gd name="T7" fmla="*/ 0 h 1816"/>
              <a:gd name="T8" fmla="*/ 51 w 52"/>
              <a:gd name="T9" fmla="*/ 1815 h 1816"/>
            </a:gdLst>
            <a:ahLst/>
            <a:cxnLst>
              <a:cxn ang="0">
                <a:pos x="T0" y="T1"/>
              </a:cxn>
              <a:cxn ang="0">
                <a:pos x="T2" y="T3"/>
              </a:cxn>
              <a:cxn ang="0">
                <a:pos x="T4" y="T5"/>
              </a:cxn>
              <a:cxn ang="0">
                <a:pos x="T6" y="T7"/>
              </a:cxn>
              <a:cxn ang="0">
                <a:pos x="T8" y="T9"/>
              </a:cxn>
            </a:cxnLst>
            <a:rect l="0" t="0" r="r" b="b"/>
            <a:pathLst>
              <a:path w="52" h="1816">
                <a:moveTo>
                  <a:pt x="51" y="1815"/>
                </a:moveTo>
                <a:lnTo>
                  <a:pt x="0" y="1815"/>
                </a:lnTo>
                <a:lnTo>
                  <a:pt x="0" y="0"/>
                </a:lnTo>
                <a:lnTo>
                  <a:pt x="51" y="0"/>
                </a:lnTo>
                <a:lnTo>
                  <a:pt x="51" y="1815"/>
                </a:lnTo>
              </a:path>
            </a:pathLst>
          </a:custGeom>
          <a:solidFill>
            <a:schemeClr val="bg1"/>
          </a:solidFill>
          <a:ln>
            <a:solidFill>
              <a:schemeClr val="tx1"/>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52" name="TextBox 51">
            <a:extLst>
              <a:ext uri="{FF2B5EF4-FFF2-40B4-BE49-F238E27FC236}">
                <a16:creationId xmlns:a16="http://schemas.microsoft.com/office/drawing/2014/main" id="{28266B22-CB08-B813-0C15-B72DF27AE0DD}"/>
              </a:ext>
            </a:extLst>
          </p:cNvPr>
          <p:cNvSpPr txBox="1"/>
          <p:nvPr/>
        </p:nvSpPr>
        <p:spPr>
          <a:xfrm>
            <a:off x="299926" y="4359005"/>
            <a:ext cx="1702709"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Libre Baskerville" panose="02000000000000000000" pitchFamily="2" charset="0"/>
                <a:ea typeface="League Spartan" charset="0"/>
                <a:cs typeface="Poppins" pitchFamily="2" charset="77"/>
              </a:rPr>
              <a:t>A</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 National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View</a:t>
            </a:r>
          </a:p>
        </p:txBody>
      </p:sp>
      <p:sp>
        <p:nvSpPr>
          <p:cNvPr id="53" name="TextBox 52">
            <a:extLst>
              <a:ext uri="{FF2B5EF4-FFF2-40B4-BE49-F238E27FC236}">
                <a16:creationId xmlns:a16="http://schemas.microsoft.com/office/drawing/2014/main" id="{D98EFDF6-8E04-AF22-60A3-9ECA0BD9D6CF}"/>
              </a:ext>
            </a:extLst>
          </p:cNvPr>
          <p:cNvSpPr txBox="1"/>
          <p:nvPr/>
        </p:nvSpPr>
        <p:spPr>
          <a:xfrm>
            <a:off x="5391710" y="4359005"/>
            <a:ext cx="1729961"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 </a:t>
            </a:r>
            <a:r>
              <a:rPr kumimoji="0" lang="en-US" sz="2000" b="1" i="0" u="none" strike="noStrike" kern="1200" cap="none" spc="0" normalizeH="0" baseline="0" noProof="0" dirty="0">
                <a:ln>
                  <a:noFill/>
                </a:ln>
                <a:solidFill>
                  <a:schemeClr val="accent5"/>
                </a:solidFill>
                <a:effectLst/>
                <a:uLnTx/>
                <a:uFillTx/>
                <a:latin typeface="Libre Baskerville" panose="02000000000000000000" pitchFamily="2" charset="0"/>
                <a:ea typeface="League Spartan" charset="0"/>
                <a:cs typeface="Poppins" pitchFamily="2" charset="77"/>
              </a:rPr>
              <a:t>L</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ived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Experience</a:t>
            </a:r>
          </a:p>
        </p:txBody>
      </p:sp>
      <p:sp>
        <p:nvSpPr>
          <p:cNvPr id="54" name="TextBox 53">
            <a:extLst>
              <a:ext uri="{FF2B5EF4-FFF2-40B4-BE49-F238E27FC236}">
                <a16:creationId xmlns:a16="http://schemas.microsoft.com/office/drawing/2014/main" id="{A07D3EA2-79A0-29F2-614F-B730FCCDBC63}"/>
              </a:ext>
            </a:extLst>
          </p:cNvPr>
          <p:cNvSpPr txBox="1"/>
          <p:nvPr/>
        </p:nvSpPr>
        <p:spPr>
          <a:xfrm>
            <a:off x="3666526" y="4359005"/>
            <a:ext cx="1798889"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Libre Baskerville" panose="02000000000000000000" pitchFamily="2" charset="0"/>
                <a:ea typeface="League Spartan" charset="0"/>
                <a:cs typeface="Poppins" pitchFamily="2" charset="77"/>
              </a:rPr>
              <a:t>A</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ssumed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Experience </a:t>
            </a:r>
          </a:p>
        </p:txBody>
      </p:sp>
      <p:sp>
        <p:nvSpPr>
          <p:cNvPr id="55" name="TextBox 54">
            <a:extLst>
              <a:ext uri="{FF2B5EF4-FFF2-40B4-BE49-F238E27FC236}">
                <a16:creationId xmlns:a16="http://schemas.microsoft.com/office/drawing/2014/main" id="{F7FB0BBB-3444-6886-11E0-5A929AB49CC1}"/>
              </a:ext>
            </a:extLst>
          </p:cNvPr>
          <p:cNvSpPr txBox="1"/>
          <p:nvPr/>
        </p:nvSpPr>
        <p:spPr>
          <a:xfrm>
            <a:off x="2081561" y="4359005"/>
            <a:ext cx="1516762"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Libre Baskerville" panose="02000000000000000000" pitchFamily="2" charset="0"/>
                <a:ea typeface="League Spartan" charset="0"/>
                <a:cs typeface="Poppins" pitchFamily="2" charset="77"/>
              </a:rPr>
              <a:t>E</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thical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 Approval</a:t>
            </a:r>
          </a:p>
        </p:txBody>
      </p:sp>
      <p:sp>
        <p:nvSpPr>
          <p:cNvPr id="56" name="TextBox 55">
            <a:extLst>
              <a:ext uri="{FF2B5EF4-FFF2-40B4-BE49-F238E27FC236}">
                <a16:creationId xmlns:a16="http://schemas.microsoft.com/office/drawing/2014/main" id="{20B15130-7102-1F19-F4B4-C3DA9519E992}"/>
              </a:ext>
            </a:extLst>
          </p:cNvPr>
          <p:cNvSpPr txBox="1"/>
          <p:nvPr/>
        </p:nvSpPr>
        <p:spPr>
          <a:xfrm>
            <a:off x="7242054" y="4359005"/>
            <a:ext cx="1393330"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60000"/>
                    <a:lumOff val="40000"/>
                  </a:schemeClr>
                </a:solidFill>
                <a:effectLst/>
                <a:uLnTx/>
                <a:uFillTx/>
                <a:latin typeface="Libre Baskerville" panose="02000000000000000000" pitchFamily="2" charset="0"/>
                <a:ea typeface="League Spartan" charset="0"/>
                <a:cs typeface="Poppins" pitchFamily="2" charset="77"/>
              </a:rPr>
              <a:t>C</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reative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Testing</a:t>
            </a:r>
          </a:p>
        </p:txBody>
      </p:sp>
      <p:sp>
        <p:nvSpPr>
          <p:cNvPr id="57" name="TextBox 56">
            <a:extLst>
              <a:ext uri="{FF2B5EF4-FFF2-40B4-BE49-F238E27FC236}">
                <a16:creationId xmlns:a16="http://schemas.microsoft.com/office/drawing/2014/main" id="{DF8CC820-F6C0-BCE1-0F61-E230A8F55C86}"/>
              </a:ext>
            </a:extLst>
          </p:cNvPr>
          <p:cNvSpPr txBox="1"/>
          <p:nvPr/>
        </p:nvSpPr>
        <p:spPr>
          <a:xfrm>
            <a:off x="8917982" y="4359005"/>
            <a:ext cx="1529586"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lumMod val="40000"/>
                    <a:lumOff val="60000"/>
                  </a:schemeClr>
                </a:solidFill>
                <a:effectLst/>
                <a:uLnTx/>
                <a:uFillTx/>
                <a:latin typeface="Libre Baskerville" panose="02000000000000000000" pitchFamily="2" charset="0"/>
                <a:ea typeface="League Spartan" charset="0"/>
                <a:cs typeface="Poppins" pitchFamily="2" charset="77"/>
              </a:rPr>
              <a:t>C</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reative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Tweaking</a:t>
            </a:r>
          </a:p>
        </p:txBody>
      </p:sp>
      <p:sp>
        <p:nvSpPr>
          <p:cNvPr id="58" name="TextBox 57">
            <a:extLst>
              <a:ext uri="{FF2B5EF4-FFF2-40B4-BE49-F238E27FC236}">
                <a16:creationId xmlns:a16="http://schemas.microsoft.com/office/drawing/2014/main" id="{E9668A77-471B-3898-0562-CB01734991ED}"/>
              </a:ext>
            </a:extLst>
          </p:cNvPr>
          <p:cNvSpPr txBox="1"/>
          <p:nvPr/>
        </p:nvSpPr>
        <p:spPr>
          <a:xfrm>
            <a:off x="10442556" y="4359005"/>
            <a:ext cx="1590500" cy="70788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33CC"/>
                </a:solidFill>
                <a:effectLst/>
                <a:uLnTx/>
                <a:uFillTx/>
                <a:latin typeface="Libre Baskerville" panose="02000000000000000000" pitchFamily="2" charset="0"/>
                <a:ea typeface="League Spartan" charset="0"/>
                <a:cs typeface="Poppins" pitchFamily="2" charset="77"/>
              </a:rPr>
              <a:t>C</a:t>
            </a: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ampaign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rPr>
              <a:t> </a:t>
            </a:r>
            <a:r>
              <a:rPr lang="en-US" sz="2000" b="1" dirty="0">
                <a:solidFill>
                  <a:srgbClr val="FFFFFF"/>
                </a:solidFill>
                <a:latin typeface="Libre Baskerville" panose="02000000000000000000" pitchFamily="2" charset="0"/>
                <a:ea typeface="League Spartan" charset="0"/>
                <a:cs typeface="Poppins" pitchFamily="2" charset="77"/>
              </a:rPr>
              <a:t>Analysis</a:t>
            </a:r>
            <a:endParaRPr kumimoji="0" lang="en-US" sz="2000" b="1" i="0" u="none" strike="noStrike" kern="1200" cap="none" spc="0" normalizeH="0" baseline="0" noProof="0" dirty="0">
              <a:ln>
                <a:noFill/>
              </a:ln>
              <a:solidFill>
                <a:srgbClr val="FFFFFF"/>
              </a:solidFill>
              <a:effectLst/>
              <a:uLnTx/>
              <a:uFillTx/>
              <a:latin typeface="Libre Baskerville" panose="02000000000000000000" pitchFamily="2" charset="0"/>
              <a:ea typeface="League Spartan" charset="0"/>
              <a:cs typeface="Poppins" pitchFamily="2" charset="77"/>
            </a:endParaRPr>
          </a:p>
        </p:txBody>
      </p:sp>
    </p:spTree>
    <p:extLst>
      <p:ext uri="{BB962C8B-B14F-4D97-AF65-F5344CB8AC3E}">
        <p14:creationId xmlns:p14="http://schemas.microsoft.com/office/powerpoint/2010/main" val="384320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0-#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0-#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0-#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0-#ppt_w/2"/>
                                          </p:val>
                                        </p:tav>
                                        <p:tav tm="100000">
                                          <p:val>
                                            <p:strVal val="#ppt_x"/>
                                          </p:val>
                                        </p:tav>
                                      </p:tavLst>
                                    </p:anim>
                                    <p:anim calcmode="lin" valueType="num">
                                      <p:cBhvr additive="base">
                                        <p:cTn id="84" dur="500" fill="hold"/>
                                        <p:tgtEl>
                                          <p:spTgt spid="4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0-#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0-#ppt_w/2"/>
                                          </p:val>
                                        </p:tav>
                                        <p:tav tm="100000">
                                          <p:val>
                                            <p:strVal val="#ppt_x"/>
                                          </p:val>
                                        </p:tav>
                                      </p:tavLst>
                                    </p:anim>
                                    <p:anim calcmode="lin" valueType="num">
                                      <p:cBhvr additive="base">
                                        <p:cTn id="92" dur="500" fill="hold"/>
                                        <p:tgtEl>
                                          <p:spTgt spid="51"/>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0-#ppt_w/2"/>
                                          </p:val>
                                        </p:tav>
                                        <p:tav tm="100000">
                                          <p:val>
                                            <p:strVal val="#ppt_x"/>
                                          </p:val>
                                        </p:tav>
                                      </p:tavLst>
                                    </p:anim>
                                    <p:anim calcmode="lin" valueType="num">
                                      <p:cBhvr additive="base">
                                        <p:cTn id="96" dur="500" fill="hold"/>
                                        <p:tgtEl>
                                          <p:spTgt spid="52"/>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additive="base">
                                        <p:cTn id="99" dur="500" fill="hold"/>
                                        <p:tgtEl>
                                          <p:spTgt spid="53"/>
                                        </p:tgtEl>
                                        <p:attrNameLst>
                                          <p:attrName>ppt_x</p:attrName>
                                        </p:attrNameLst>
                                      </p:cBhvr>
                                      <p:tavLst>
                                        <p:tav tm="0">
                                          <p:val>
                                            <p:strVal val="0-#ppt_w/2"/>
                                          </p:val>
                                        </p:tav>
                                        <p:tav tm="100000">
                                          <p:val>
                                            <p:strVal val="#ppt_x"/>
                                          </p:val>
                                        </p:tav>
                                      </p:tavLst>
                                    </p:anim>
                                    <p:anim calcmode="lin" valueType="num">
                                      <p:cBhvr additive="base">
                                        <p:cTn id="100" dur="500" fill="hold"/>
                                        <p:tgtEl>
                                          <p:spTgt spid="53"/>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500" fill="hold"/>
                                        <p:tgtEl>
                                          <p:spTgt spid="54"/>
                                        </p:tgtEl>
                                        <p:attrNameLst>
                                          <p:attrName>ppt_x</p:attrName>
                                        </p:attrNameLst>
                                      </p:cBhvr>
                                      <p:tavLst>
                                        <p:tav tm="0">
                                          <p:val>
                                            <p:strVal val="0-#ppt_w/2"/>
                                          </p:val>
                                        </p:tav>
                                        <p:tav tm="100000">
                                          <p:val>
                                            <p:strVal val="#ppt_x"/>
                                          </p:val>
                                        </p:tav>
                                      </p:tavLst>
                                    </p:anim>
                                    <p:anim calcmode="lin" valueType="num">
                                      <p:cBhvr additive="base">
                                        <p:cTn id="104" dur="500" fill="hold"/>
                                        <p:tgtEl>
                                          <p:spTgt spid="54"/>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500" fill="hold"/>
                                        <p:tgtEl>
                                          <p:spTgt spid="55"/>
                                        </p:tgtEl>
                                        <p:attrNameLst>
                                          <p:attrName>ppt_x</p:attrName>
                                        </p:attrNameLst>
                                      </p:cBhvr>
                                      <p:tavLst>
                                        <p:tav tm="0">
                                          <p:val>
                                            <p:strVal val="0-#ppt_w/2"/>
                                          </p:val>
                                        </p:tav>
                                        <p:tav tm="100000">
                                          <p:val>
                                            <p:strVal val="#ppt_x"/>
                                          </p:val>
                                        </p:tav>
                                      </p:tavLst>
                                    </p:anim>
                                    <p:anim calcmode="lin" valueType="num">
                                      <p:cBhvr additive="base">
                                        <p:cTn id="108" dur="500" fill="hold"/>
                                        <p:tgtEl>
                                          <p:spTgt spid="55"/>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0-#ppt_w/2"/>
                                          </p:val>
                                        </p:tav>
                                        <p:tav tm="100000">
                                          <p:val>
                                            <p:strVal val="#ppt_x"/>
                                          </p:val>
                                        </p:tav>
                                      </p:tavLst>
                                    </p:anim>
                                    <p:anim calcmode="lin" valueType="num">
                                      <p:cBhvr additive="base">
                                        <p:cTn id="112" dur="500" fill="hold"/>
                                        <p:tgtEl>
                                          <p:spTgt spid="56"/>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fill="hold"/>
                                        <p:tgtEl>
                                          <p:spTgt spid="57"/>
                                        </p:tgtEl>
                                        <p:attrNameLst>
                                          <p:attrName>ppt_x</p:attrName>
                                        </p:attrNameLst>
                                      </p:cBhvr>
                                      <p:tavLst>
                                        <p:tav tm="0">
                                          <p:val>
                                            <p:strVal val="0-#ppt_w/2"/>
                                          </p:val>
                                        </p:tav>
                                        <p:tav tm="100000">
                                          <p:val>
                                            <p:strVal val="#ppt_x"/>
                                          </p:val>
                                        </p:tav>
                                      </p:tavLst>
                                    </p:anim>
                                    <p:anim calcmode="lin" valueType="num">
                                      <p:cBhvr additive="base">
                                        <p:cTn id="116" dur="500" fill="hold"/>
                                        <p:tgtEl>
                                          <p:spTgt spid="57"/>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500" fill="hold"/>
                                        <p:tgtEl>
                                          <p:spTgt spid="58"/>
                                        </p:tgtEl>
                                        <p:attrNameLst>
                                          <p:attrName>ppt_x</p:attrName>
                                        </p:attrNameLst>
                                      </p:cBhvr>
                                      <p:tavLst>
                                        <p:tav tm="0">
                                          <p:val>
                                            <p:strVal val="0-#ppt_w/2"/>
                                          </p:val>
                                        </p:tav>
                                        <p:tav tm="100000">
                                          <p:val>
                                            <p:strVal val="#ppt_x"/>
                                          </p:val>
                                        </p:tav>
                                      </p:tavLst>
                                    </p:anim>
                                    <p:anim calcmode="lin" valueType="num">
                                      <p:cBhvr additive="base">
                                        <p:cTn id="1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31259-1801-B99D-C460-B1859D3F5748}"/>
            </a:ext>
          </a:extLst>
        </p:cNvPr>
        <p:cNvGrpSpPr/>
        <p:nvPr/>
      </p:nvGrpSpPr>
      <p:grpSpPr>
        <a:xfrm>
          <a:off x="0" y="0"/>
          <a:ext cx="0" cy="0"/>
          <a:chOff x="0" y="0"/>
          <a:chExt cx="0" cy="0"/>
        </a:xfrm>
      </p:grpSpPr>
      <p:pic>
        <p:nvPicPr>
          <p:cNvPr id="2" name="Picture 1" descr="A close-up of a staircase&#10;&#10;AI-generated content may be incorrect.">
            <a:extLst>
              <a:ext uri="{FF2B5EF4-FFF2-40B4-BE49-F238E27FC236}">
                <a16:creationId xmlns:a16="http://schemas.microsoft.com/office/drawing/2014/main" id="{65B6F508-12FA-D1FE-BB83-D89490B2DD08}"/>
              </a:ext>
            </a:extLst>
          </p:cNvPr>
          <p:cNvPicPr>
            <a:picLocks noChangeAspect="1"/>
          </p:cNvPicPr>
          <p:nvPr/>
        </p:nvPicPr>
        <p:blipFill>
          <a:blip r:embed="rId3">
            <a:alphaModFix amt="35000"/>
          </a:blip>
          <a:srcRect t="3011" b="17851"/>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5D1C490-4BAF-95C0-267B-3ED523A67F53}"/>
              </a:ext>
            </a:extLst>
          </p:cNvPr>
          <p:cNvSpPr txBox="1"/>
          <p:nvPr/>
        </p:nvSpPr>
        <p:spPr>
          <a:xfrm>
            <a:off x="506496" y="575428"/>
            <a:ext cx="11253704" cy="1754326"/>
          </a:xfrm>
          <a:prstGeom prst="rect">
            <a:avLst/>
          </a:prstGeom>
          <a:noFill/>
        </p:spPr>
        <p:txBody>
          <a:bodyPr wrap="square" rtlCol="0" anchor="ctr" anchorCtr="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lang="en-US" sz="5400" b="1">
                <a:solidFill>
                  <a:schemeClr val="accent6"/>
                </a:solidFill>
                <a:latin typeface="Libre Baskerville" panose="02000000000000000000" pitchFamily="2" charset="0"/>
                <a:ea typeface="+mj-ea"/>
                <a:cs typeface="+mj-cs"/>
              </a:rPr>
              <a:t>A National View </a:t>
            </a:r>
          </a:p>
          <a:p>
            <a:pPr marL="0" marR="0" lvl="0" indent="0" defTabSz="914217" rtl="0" eaLnBrk="1" fontAlgn="auto" latinLnBrk="0" hangingPunct="1">
              <a:lnSpc>
                <a:spcPct val="100000"/>
              </a:lnSpc>
              <a:spcBef>
                <a:spcPts val="0"/>
              </a:spcBef>
              <a:spcAft>
                <a:spcPts val="0"/>
              </a:spcAft>
              <a:buClrTx/>
              <a:buSzTx/>
              <a:buFontTx/>
              <a:buNone/>
              <a:tabLst/>
              <a:defRPr/>
            </a:pPr>
            <a:r>
              <a:rPr lang="en-US" sz="5400" b="1">
                <a:solidFill>
                  <a:srgbClr val="F8F1FC"/>
                </a:solidFill>
                <a:latin typeface="Libre Baskerville" panose="02000000000000000000" pitchFamily="2" charset="0"/>
                <a:ea typeface="+mj-ea"/>
                <a:cs typeface="+mj-cs"/>
              </a:rPr>
              <a:t>- Our Benchmark</a:t>
            </a:r>
          </a:p>
        </p:txBody>
      </p:sp>
      <p:sp>
        <p:nvSpPr>
          <p:cNvPr id="4" name="Freeform 69">
            <a:extLst>
              <a:ext uri="{FF2B5EF4-FFF2-40B4-BE49-F238E27FC236}">
                <a16:creationId xmlns:a16="http://schemas.microsoft.com/office/drawing/2014/main" id="{816629F2-4105-CBA2-AD39-028E821A5287}"/>
              </a:ext>
            </a:extLst>
          </p:cNvPr>
          <p:cNvSpPr>
            <a:spLocks noChangeArrowheads="1"/>
          </p:cNvSpPr>
          <p:nvPr/>
        </p:nvSpPr>
        <p:spPr bwMode="auto">
          <a:xfrm>
            <a:off x="3578" y="3116997"/>
            <a:ext cx="12187593" cy="63176"/>
          </a:xfrm>
          <a:custGeom>
            <a:avLst/>
            <a:gdLst>
              <a:gd name="T0" fmla="*/ 0 w 19565"/>
              <a:gd name="T1" fmla="*/ 102 h 103"/>
              <a:gd name="T2" fmla="*/ 19564 w 19565"/>
              <a:gd name="T3" fmla="*/ 102 h 103"/>
              <a:gd name="T4" fmla="*/ 19564 w 19565"/>
              <a:gd name="T5" fmla="*/ 0 h 103"/>
              <a:gd name="T6" fmla="*/ 0 w 19565"/>
              <a:gd name="T7" fmla="*/ 0 h 103"/>
              <a:gd name="T8" fmla="*/ 0 w 19565"/>
              <a:gd name="T9" fmla="*/ 102 h 103"/>
            </a:gdLst>
            <a:ahLst/>
            <a:cxnLst>
              <a:cxn ang="0">
                <a:pos x="T0" y="T1"/>
              </a:cxn>
              <a:cxn ang="0">
                <a:pos x="T2" y="T3"/>
              </a:cxn>
              <a:cxn ang="0">
                <a:pos x="T4" y="T5"/>
              </a:cxn>
              <a:cxn ang="0">
                <a:pos x="T6" y="T7"/>
              </a:cxn>
              <a:cxn ang="0">
                <a:pos x="T8" y="T9"/>
              </a:cxn>
            </a:cxnLst>
            <a:rect l="0" t="0" r="r" b="b"/>
            <a:pathLst>
              <a:path w="19565" h="103">
                <a:moveTo>
                  <a:pt x="0" y="102"/>
                </a:moveTo>
                <a:lnTo>
                  <a:pt x="19564" y="102"/>
                </a:lnTo>
                <a:lnTo>
                  <a:pt x="19564" y="0"/>
                </a:lnTo>
                <a:lnTo>
                  <a:pt x="0" y="0"/>
                </a:lnTo>
                <a:lnTo>
                  <a:pt x="0" y="102"/>
                </a:lnTo>
              </a:path>
            </a:pathLst>
          </a:custGeom>
          <a:solidFill>
            <a:srgbClr val="FFFFFF">
              <a:lumMod val="95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5" name="Freeform 302">
            <a:extLst>
              <a:ext uri="{FF2B5EF4-FFF2-40B4-BE49-F238E27FC236}">
                <a16:creationId xmlns:a16="http://schemas.microsoft.com/office/drawing/2014/main" id="{33F8BCF8-F980-1671-F37D-14E1C9B1C61B}"/>
              </a:ext>
            </a:extLst>
          </p:cNvPr>
          <p:cNvSpPr>
            <a:spLocks noChangeArrowheads="1"/>
          </p:cNvSpPr>
          <p:nvPr/>
        </p:nvSpPr>
        <p:spPr bwMode="auto">
          <a:xfrm>
            <a:off x="976468" y="27493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rgbClr val="F9C632"/>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1</a:t>
            </a:r>
          </a:p>
        </p:txBody>
      </p:sp>
      <p:sp>
        <p:nvSpPr>
          <p:cNvPr id="6" name="Freeform 303">
            <a:extLst>
              <a:ext uri="{FF2B5EF4-FFF2-40B4-BE49-F238E27FC236}">
                <a16:creationId xmlns:a16="http://schemas.microsoft.com/office/drawing/2014/main" id="{C12193A5-4605-EA90-1E26-0B1370B56CD9}"/>
              </a:ext>
            </a:extLst>
          </p:cNvPr>
          <p:cNvSpPr>
            <a:spLocks noChangeArrowheads="1"/>
          </p:cNvSpPr>
          <p:nvPr/>
        </p:nvSpPr>
        <p:spPr bwMode="auto">
          <a:xfrm>
            <a:off x="781580" y="25632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8" name="TextBox 7">
            <a:extLst>
              <a:ext uri="{FF2B5EF4-FFF2-40B4-BE49-F238E27FC236}">
                <a16:creationId xmlns:a16="http://schemas.microsoft.com/office/drawing/2014/main" id="{59996B31-2243-2140-77BE-FEFC808932A9}"/>
              </a:ext>
            </a:extLst>
          </p:cNvPr>
          <p:cNvSpPr txBox="1"/>
          <p:nvPr/>
        </p:nvSpPr>
        <p:spPr>
          <a:xfrm>
            <a:off x="1428750" y="3837426"/>
            <a:ext cx="4514850" cy="1569660"/>
          </a:xfrm>
          <a:prstGeom prst="rect">
            <a:avLst/>
          </a:prstGeom>
          <a:noFill/>
          <a:ln>
            <a:noFill/>
          </a:ln>
        </p:spPr>
        <p:txBody>
          <a:bodyPr wrap="square">
            <a:spAutoFit/>
          </a:bodyPr>
          <a:lstStyle/>
          <a:p>
            <a:pPr>
              <a:defRPr/>
            </a:pPr>
            <a:r>
              <a:rPr lang="en-GB" sz="2400" dirty="0">
                <a:solidFill>
                  <a:srgbClr val="FFFFFF"/>
                </a:solidFill>
                <a:latin typeface="Libre Baskerville" panose="02000000000000000000" pitchFamily="2" charset="0"/>
              </a:rPr>
              <a:t>We identified gaps in awareness, the generational differences in confidence, and likelihood to act.</a:t>
            </a:r>
            <a:endParaRPr lang="en-IE" sz="2400" dirty="0">
              <a:solidFill>
                <a:srgbClr val="FFFFFF"/>
              </a:solidFill>
              <a:latin typeface="Libre Baskerville" panose="02000000000000000000" pitchFamily="2" charset="0"/>
            </a:endParaRPr>
          </a:p>
        </p:txBody>
      </p:sp>
      <p:sp>
        <p:nvSpPr>
          <p:cNvPr id="9" name="TextBox 8">
            <a:extLst>
              <a:ext uri="{FF2B5EF4-FFF2-40B4-BE49-F238E27FC236}">
                <a16:creationId xmlns:a16="http://schemas.microsoft.com/office/drawing/2014/main" id="{6FBDDD5E-0870-4F90-DEBF-F0CC5C68DA5F}"/>
              </a:ext>
            </a:extLst>
          </p:cNvPr>
          <p:cNvSpPr txBox="1"/>
          <p:nvPr/>
        </p:nvSpPr>
        <p:spPr>
          <a:xfrm>
            <a:off x="6810375" y="3837426"/>
            <a:ext cx="3952875" cy="2000548"/>
          </a:xfrm>
          <a:prstGeom prst="rect">
            <a:avLst/>
          </a:prstGeom>
          <a:noFill/>
          <a:ln>
            <a:noFill/>
          </a:ln>
        </p:spPr>
        <p:txBody>
          <a:bodyPr wrap="square">
            <a:spAutoFit/>
          </a:bodyPr>
          <a:lstStyle/>
          <a:p>
            <a:pPr>
              <a:defRPr/>
            </a:pPr>
            <a:r>
              <a:rPr lang="en-GB" sz="2400" dirty="0">
                <a:solidFill>
                  <a:srgbClr val="FFFFFF"/>
                </a:solidFill>
                <a:latin typeface="Libre Baskerville" panose="02000000000000000000" pitchFamily="2" charset="0"/>
              </a:rPr>
              <a:t>This informed early creative and media strategy.</a:t>
            </a:r>
          </a:p>
          <a:p>
            <a:endParaRPr lang="en-GB" sz="2600" b="1" u="sng" dirty="0">
              <a:latin typeface="+mj-lt"/>
            </a:endParaRPr>
          </a:p>
          <a:p>
            <a:endParaRPr lang="en-IE" sz="2600" dirty="0">
              <a:latin typeface="+mj-lt"/>
            </a:endParaRPr>
          </a:p>
        </p:txBody>
      </p:sp>
    </p:spTree>
    <p:extLst>
      <p:ext uri="{BB962C8B-B14F-4D97-AF65-F5344CB8AC3E}">
        <p14:creationId xmlns:p14="http://schemas.microsoft.com/office/powerpoint/2010/main" val="2396988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84F3-8A75-47C5-93E5-68D9DC75A4ED}"/>
            </a:ext>
          </a:extLst>
        </p:cNvPr>
        <p:cNvGrpSpPr/>
        <p:nvPr/>
      </p:nvGrpSpPr>
      <p:grpSpPr>
        <a:xfrm>
          <a:off x="0" y="0"/>
          <a:ext cx="0" cy="0"/>
          <a:chOff x="0" y="0"/>
          <a:chExt cx="0" cy="0"/>
        </a:xfrm>
      </p:grpSpPr>
      <p:pic>
        <p:nvPicPr>
          <p:cNvPr id="9" name="Picture 8" descr="A person holding a puzzle&#10;&#10;AI-generated content may be incorrect.">
            <a:extLst>
              <a:ext uri="{FF2B5EF4-FFF2-40B4-BE49-F238E27FC236}">
                <a16:creationId xmlns:a16="http://schemas.microsoft.com/office/drawing/2014/main" id="{2FBE70AC-7EE4-9245-B59F-BA457C8874AC}"/>
              </a:ext>
            </a:extLst>
          </p:cNvPr>
          <p:cNvPicPr>
            <a:picLocks noChangeAspect="1"/>
          </p:cNvPicPr>
          <p:nvPr/>
        </p:nvPicPr>
        <p:blipFill>
          <a:blip r:embed="rId3">
            <a:alphaModFix amt="35000"/>
          </a:blip>
          <a:srcRect b="33091"/>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049BA46-8150-2F14-B32A-78CB27CD5035}"/>
              </a:ext>
            </a:extLst>
          </p:cNvPr>
          <p:cNvSpPr txBox="1"/>
          <p:nvPr/>
        </p:nvSpPr>
        <p:spPr>
          <a:xfrm>
            <a:off x="506496" y="990926"/>
            <a:ext cx="11253704" cy="923330"/>
          </a:xfrm>
          <a:prstGeom prst="rect">
            <a:avLst/>
          </a:prstGeom>
          <a:noFill/>
        </p:spPr>
        <p:txBody>
          <a:bodyPr wrap="square" rtlCol="0" anchor="ctr" anchorCtr="0">
            <a:spAutoFit/>
          </a:bodyPr>
          <a:lstStyle/>
          <a:p>
            <a:pPr defTabSz="914217">
              <a:defRPr/>
            </a:pPr>
            <a:r>
              <a:rPr lang="en-US" sz="5400" b="1">
                <a:solidFill>
                  <a:schemeClr val="accent1"/>
                </a:solidFill>
                <a:latin typeface="Libre Baskerville" panose="02000000000000000000" pitchFamily="2" charset="0"/>
              </a:rPr>
              <a:t>Ethical Approval</a:t>
            </a:r>
            <a:endParaRPr kumimoji="0" lang="en-US" sz="5400" b="1" i="0" u="none" strike="noStrike" kern="1200" cap="none" spc="0" normalizeH="0" baseline="0" noProof="0">
              <a:ln>
                <a:noFill/>
              </a:ln>
              <a:solidFill>
                <a:schemeClr val="accent1"/>
              </a:solidFill>
              <a:effectLst/>
              <a:uLnTx/>
              <a:uFillTx/>
              <a:latin typeface="Libre Baskerville" panose="02000000000000000000" pitchFamily="2" charset="0"/>
            </a:endParaRPr>
          </a:p>
        </p:txBody>
      </p:sp>
      <p:sp>
        <p:nvSpPr>
          <p:cNvPr id="11" name="Freeform 69">
            <a:extLst>
              <a:ext uri="{FF2B5EF4-FFF2-40B4-BE49-F238E27FC236}">
                <a16:creationId xmlns:a16="http://schemas.microsoft.com/office/drawing/2014/main" id="{27F511EF-A270-73E9-39A8-2AE8CE11BC9A}"/>
              </a:ext>
            </a:extLst>
          </p:cNvPr>
          <p:cNvSpPr>
            <a:spLocks noChangeArrowheads="1"/>
          </p:cNvSpPr>
          <p:nvPr/>
        </p:nvSpPr>
        <p:spPr bwMode="auto">
          <a:xfrm>
            <a:off x="3578" y="3116997"/>
            <a:ext cx="12187593" cy="63176"/>
          </a:xfrm>
          <a:custGeom>
            <a:avLst/>
            <a:gdLst>
              <a:gd name="T0" fmla="*/ 0 w 19565"/>
              <a:gd name="T1" fmla="*/ 102 h 103"/>
              <a:gd name="T2" fmla="*/ 19564 w 19565"/>
              <a:gd name="T3" fmla="*/ 102 h 103"/>
              <a:gd name="T4" fmla="*/ 19564 w 19565"/>
              <a:gd name="T5" fmla="*/ 0 h 103"/>
              <a:gd name="T6" fmla="*/ 0 w 19565"/>
              <a:gd name="T7" fmla="*/ 0 h 103"/>
              <a:gd name="T8" fmla="*/ 0 w 19565"/>
              <a:gd name="T9" fmla="*/ 102 h 103"/>
            </a:gdLst>
            <a:ahLst/>
            <a:cxnLst>
              <a:cxn ang="0">
                <a:pos x="T0" y="T1"/>
              </a:cxn>
              <a:cxn ang="0">
                <a:pos x="T2" y="T3"/>
              </a:cxn>
              <a:cxn ang="0">
                <a:pos x="T4" y="T5"/>
              </a:cxn>
              <a:cxn ang="0">
                <a:pos x="T6" y="T7"/>
              </a:cxn>
              <a:cxn ang="0">
                <a:pos x="T8" y="T9"/>
              </a:cxn>
            </a:cxnLst>
            <a:rect l="0" t="0" r="r" b="b"/>
            <a:pathLst>
              <a:path w="19565" h="103">
                <a:moveTo>
                  <a:pt x="0" y="102"/>
                </a:moveTo>
                <a:lnTo>
                  <a:pt x="19564" y="102"/>
                </a:lnTo>
                <a:lnTo>
                  <a:pt x="19564" y="0"/>
                </a:lnTo>
                <a:lnTo>
                  <a:pt x="0" y="0"/>
                </a:lnTo>
                <a:lnTo>
                  <a:pt x="0" y="102"/>
                </a:lnTo>
              </a:path>
            </a:pathLst>
          </a:custGeom>
          <a:solidFill>
            <a:srgbClr val="FFFFFF">
              <a:lumMod val="9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12" name="Freeform 302">
            <a:extLst>
              <a:ext uri="{FF2B5EF4-FFF2-40B4-BE49-F238E27FC236}">
                <a16:creationId xmlns:a16="http://schemas.microsoft.com/office/drawing/2014/main" id="{3608D679-4C25-FD66-1DF4-B8F7FC5DE375}"/>
              </a:ext>
            </a:extLst>
          </p:cNvPr>
          <p:cNvSpPr>
            <a:spLocks noChangeArrowheads="1"/>
          </p:cNvSpPr>
          <p:nvPr/>
        </p:nvSpPr>
        <p:spPr bwMode="auto">
          <a:xfrm>
            <a:off x="735168"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1</a:t>
            </a:r>
          </a:p>
        </p:txBody>
      </p:sp>
      <p:sp>
        <p:nvSpPr>
          <p:cNvPr id="13" name="Freeform 303">
            <a:extLst>
              <a:ext uri="{FF2B5EF4-FFF2-40B4-BE49-F238E27FC236}">
                <a16:creationId xmlns:a16="http://schemas.microsoft.com/office/drawing/2014/main" id="{9368E5A9-6432-F987-44EF-374E32FA9BC5}"/>
              </a:ext>
            </a:extLst>
          </p:cNvPr>
          <p:cNvSpPr>
            <a:spLocks noChangeArrowheads="1"/>
          </p:cNvSpPr>
          <p:nvPr/>
        </p:nvSpPr>
        <p:spPr bwMode="auto">
          <a:xfrm>
            <a:off x="540280"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14" name="Freeform 302">
            <a:extLst>
              <a:ext uri="{FF2B5EF4-FFF2-40B4-BE49-F238E27FC236}">
                <a16:creationId xmlns:a16="http://schemas.microsoft.com/office/drawing/2014/main" id="{F09A7491-FDBC-8BFB-62AF-4DEF71966455}"/>
              </a:ext>
            </a:extLst>
          </p:cNvPr>
          <p:cNvSpPr>
            <a:spLocks noChangeArrowheads="1"/>
          </p:cNvSpPr>
          <p:nvPr/>
        </p:nvSpPr>
        <p:spPr bwMode="auto">
          <a:xfrm>
            <a:off x="2433372"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1"/>
          </a:solidFill>
          <a:ln>
            <a:noFill/>
          </a:ln>
          <a:effectLst/>
        </p:spPr>
        <p:txBody>
          <a:bodyPr wrap="none"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2</a:t>
            </a:r>
          </a:p>
        </p:txBody>
      </p:sp>
      <p:sp>
        <p:nvSpPr>
          <p:cNvPr id="15" name="Freeform 303">
            <a:extLst>
              <a:ext uri="{FF2B5EF4-FFF2-40B4-BE49-F238E27FC236}">
                <a16:creationId xmlns:a16="http://schemas.microsoft.com/office/drawing/2014/main" id="{5869CB11-321C-E8BE-E14B-7E8C73A608C6}"/>
              </a:ext>
            </a:extLst>
          </p:cNvPr>
          <p:cNvSpPr>
            <a:spLocks noChangeArrowheads="1"/>
          </p:cNvSpPr>
          <p:nvPr/>
        </p:nvSpPr>
        <p:spPr bwMode="auto">
          <a:xfrm>
            <a:off x="2238484"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pic>
        <p:nvPicPr>
          <p:cNvPr id="16" name="Picture 4" descr="Tallaght University Hospital (TUH) (@TUH_Tallaght) / Posts / X">
            <a:extLst>
              <a:ext uri="{FF2B5EF4-FFF2-40B4-BE49-F238E27FC236}">
                <a16:creationId xmlns:a16="http://schemas.microsoft.com/office/drawing/2014/main" id="{E17A3ADA-64DC-3174-4E75-DEA615DE0C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415"/>
          <a:stretch>
            <a:fillRect/>
          </a:stretch>
        </p:blipFill>
        <p:spPr bwMode="auto">
          <a:xfrm>
            <a:off x="3837709" y="3926690"/>
            <a:ext cx="2097809" cy="16905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5D5E9A1-FDE7-F262-C196-0C75C99EBF4A}"/>
              </a:ext>
            </a:extLst>
          </p:cNvPr>
          <p:cNvSpPr txBox="1"/>
          <p:nvPr/>
        </p:nvSpPr>
        <p:spPr>
          <a:xfrm>
            <a:off x="6381750" y="3987122"/>
            <a:ext cx="4959350" cy="1569660"/>
          </a:xfrm>
          <a:prstGeom prst="rect">
            <a:avLst/>
          </a:prstGeom>
          <a:noFill/>
          <a:ln>
            <a:noFill/>
          </a:ln>
        </p:spPr>
        <p:txBody>
          <a:bodyPr wrap="square">
            <a:spAutoFit/>
          </a:bodyPr>
          <a:lstStyle/>
          <a:p>
            <a:pPr lvl="0">
              <a:defRPr/>
            </a:pPr>
            <a:r>
              <a:rPr lang="en-GB" sz="2400" dirty="0">
                <a:solidFill>
                  <a:srgbClr val="FFFFFF"/>
                </a:solidFill>
                <a:latin typeface="Libre Baskerville" panose="02000000000000000000" pitchFamily="2" charset="0"/>
              </a:rPr>
              <a:t>Ethical approval wasn’t a formality, it shaped how we designed and conducted every stage of the research.</a:t>
            </a:r>
            <a:endParaRPr lang="en-IE" sz="2400" dirty="0">
              <a:solidFill>
                <a:srgbClr val="FFFFFF"/>
              </a:solidFill>
              <a:latin typeface="Libre Baskerville" panose="02000000000000000000" pitchFamily="2" charset="0"/>
            </a:endParaRPr>
          </a:p>
        </p:txBody>
      </p:sp>
    </p:spTree>
    <p:extLst>
      <p:ext uri="{BB962C8B-B14F-4D97-AF65-F5344CB8AC3E}">
        <p14:creationId xmlns:p14="http://schemas.microsoft.com/office/powerpoint/2010/main" val="1279955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6349-BADD-766D-D5B0-6024E348DC8B}"/>
            </a:ext>
          </a:extLst>
        </p:cNvPr>
        <p:cNvGrpSpPr/>
        <p:nvPr/>
      </p:nvGrpSpPr>
      <p:grpSpPr>
        <a:xfrm>
          <a:off x="0" y="0"/>
          <a:ext cx="0" cy="0"/>
          <a:chOff x="0" y="0"/>
          <a:chExt cx="0" cy="0"/>
        </a:xfrm>
      </p:grpSpPr>
      <p:pic>
        <p:nvPicPr>
          <p:cNvPr id="17" name="Picture 16" descr="A close up of a person's eye&#10;&#10;AI-generated content may be incorrect.">
            <a:extLst>
              <a:ext uri="{FF2B5EF4-FFF2-40B4-BE49-F238E27FC236}">
                <a16:creationId xmlns:a16="http://schemas.microsoft.com/office/drawing/2014/main" id="{B1CE9C4C-6439-B29B-5B84-9B5BAB02800D}"/>
              </a:ext>
            </a:extLst>
          </p:cNvPr>
          <p:cNvPicPr>
            <a:picLocks noChangeAspect="1"/>
          </p:cNvPicPr>
          <p:nvPr/>
        </p:nvPicPr>
        <p:blipFill>
          <a:blip r:embed="rId3">
            <a:alphaModFix amt="35000"/>
          </a:blip>
          <a:stretch>
            <a:fillRect/>
          </a:stretch>
        </p:blipFill>
        <p:spPr>
          <a:xfrm>
            <a:off x="0" y="-1"/>
            <a:ext cx="12192000" cy="6858001"/>
          </a:xfrm>
          <a:prstGeom prst="rect">
            <a:avLst/>
          </a:prstGeom>
        </p:spPr>
      </p:pic>
      <p:sp>
        <p:nvSpPr>
          <p:cNvPr id="18" name="TextBox 17">
            <a:extLst>
              <a:ext uri="{FF2B5EF4-FFF2-40B4-BE49-F238E27FC236}">
                <a16:creationId xmlns:a16="http://schemas.microsoft.com/office/drawing/2014/main" id="{E863E36A-098E-2067-7994-6498DE4A0EDE}"/>
              </a:ext>
            </a:extLst>
          </p:cNvPr>
          <p:cNvSpPr txBox="1"/>
          <p:nvPr/>
        </p:nvSpPr>
        <p:spPr>
          <a:xfrm>
            <a:off x="506496" y="990926"/>
            <a:ext cx="11253704" cy="923330"/>
          </a:xfrm>
          <a:prstGeom prst="rect">
            <a:avLst/>
          </a:prstGeom>
          <a:noFill/>
        </p:spPr>
        <p:txBody>
          <a:bodyPr wrap="squar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65057"/>
                </a:solidFill>
                <a:effectLst/>
                <a:uLnTx/>
                <a:uFillTx/>
                <a:latin typeface="Libre Baskerville" panose="02000000000000000000" pitchFamily="2" charset="0"/>
                <a:ea typeface="+mn-ea"/>
                <a:cs typeface="+mn-cs"/>
              </a:rPr>
              <a:t>Assumed &amp; </a:t>
            </a:r>
            <a:r>
              <a:rPr kumimoji="0" lang="en-US" sz="5400" b="1" i="0" u="none" strike="noStrike" kern="1200" cap="none" spc="0" normalizeH="0" baseline="0" noProof="0" dirty="0">
                <a:ln>
                  <a:noFill/>
                </a:ln>
                <a:solidFill>
                  <a:schemeClr val="accent5">
                    <a:lumMod val="75000"/>
                  </a:schemeClr>
                </a:solidFill>
                <a:effectLst/>
                <a:uLnTx/>
                <a:uFillTx/>
                <a:latin typeface="Libre Baskerville" panose="02000000000000000000" pitchFamily="2" charset="0"/>
                <a:ea typeface="+mn-ea"/>
                <a:cs typeface="+mn-cs"/>
              </a:rPr>
              <a:t>Lived Experience</a:t>
            </a:r>
          </a:p>
        </p:txBody>
      </p:sp>
      <p:sp>
        <p:nvSpPr>
          <p:cNvPr id="19" name="Freeform 69">
            <a:extLst>
              <a:ext uri="{FF2B5EF4-FFF2-40B4-BE49-F238E27FC236}">
                <a16:creationId xmlns:a16="http://schemas.microsoft.com/office/drawing/2014/main" id="{C1D98EB5-381F-E9B5-5DD7-72BE7785F6F6}"/>
              </a:ext>
            </a:extLst>
          </p:cNvPr>
          <p:cNvSpPr>
            <a:spLocks noChangeArrowheads="1"/>
          </p:cNvSpPr>
          <p:nvPr/>
        </p:nvSpPr>
        <p:spPr bwMode="auto">
          <a:xfrm>
            <a:off x="3578" y="3116997"/>
            <a:ext cx="12187593" cy="63176"/>
          </a:xfrm>
          <a:custGeom>
            <a:avLst/>
            <a:gdLst>
              <a:gd name="T0" fmla="*/ 0 w 19565"/>
              <a:gd name="T1" fmla="*/ 102 h 103"/>
              <a:gd name="T2" fmla="*/ 19564 w 19565"/>
              <a:gd name="T3" fmla="*/ 102 h 103"/>
              <a:gd name="T4" fmla="*/ 19564 w 19565"/>
              <a:gd name="T5" fmla="*/ 0 h 103"/>
              <a:gd name="T6" fmla="*/ 0 w 19565"/>
              <a:gd name="T7" fmla="*/ 0 h 103"/>
              <a:gd name="T8" fmla="*/ 0 w 19565"/>
              <a:gd name="T9" fmla="*/ 102 h 103"/>
            </a:gdLst>
            <a:ahLst/>
            <a:cxnLst>
              <a:cxn ang="0">
                <a:pos x="T0" y="T1"/>
              </a:cxn>
              <a:cxn ang="0">
                <a:pos x="T2" y="T3"/>
              </a:cxn>
              <a:cxn ang="0">
                <a:pos x="T4" y="T5"/>
              </a:cxn>
              <a:cxn ang="0">
                <a:pos x="T6" y="T7"/>
              </a:cxn>
              <a:cxn ang="0">
                <a:pos x="T8" y="T9"/>
              </a:cxn>
            </a:cxnLst>
            <a:rect l="0" t="0" r="r" b="b"/>
            <a:pathLst>
              <a:path w="19565" h="103">
                <a:moveTo>
                  <a:pt x="0" y="102"/>
                </a:moveTo>
                <a:lnTo>
                  <a:pt x="19564" y="102"/>
                </a:lnTo>
                <a:lnTo>
                  <a:pt x="19564" y="0"/>
                </a:lnTo>
                <a:lnTo>
                  <a:pt x="0" y="0"/>
                </a:lnTo>
                <a:lnTo>
                  <a:pt x="0" y="102"/>
                </a:lnTo>
              </a:path>
            </a:pathLst>
          </a:custGeom>
          <a:solidFill>
            <a:srgbClr val="FFFFFF">
              <a:lumMod val="9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20" name="Freeform 302">
            <a:extLst>
              <a:ext uri="{FF2B5EF4-FFF2-40B4-BE49-F238E27FC236}">
                <a16:creationId xmlns:a16="http://schemas.microsoft.com/office/drawing/2014/main" id="{F92BF159-F441-FA89-09A1-971567B67BEE}"/>
              </a:ext>
            </a:extLst>
          </p:cNvPr>
          <p:cNvSpPr>
            <a:spLocks noChangeArrowheads="1"/>
          </p:cNvSpPr>
          <p:nvPr/>
        </p:nvSpPr>
        <p:spPr bwMode="auto">
          <a:xfrm>
            <a:off x="735168"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1</a:t>
            </a:r>
          </a:p>
        </p:txBody>
      </p:sp>
      <p:sp>
        <p:nvSpPr>
          <p:cNvPr id="21" name="Freeform 303">
            <a:extLst>
              <a:ext uri="{FF2B5EF4-FFF2-40B4-BE49-F238E27FC236}">
                <a16:creationId xmlns:a16="http://schemas.microsoft.com/office/drawing/2014/main" id="{C9A28262-963D-7E4A-7DDE-7446352E68E0}"/>
              </a:ext>
            </a:extLst>
          </p:cNvPr>
          <p:cNvSpPr>
            <a:spLocks noChangeArrowheads="1"/>
          </p:cNvSpPr>
          <p:nvPr/>
        </p:nvSpPr>
        <p:spPr bwMode="auto">
          <a:xfrm>
            <a:off x="540280"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22" name="Freeform 302">
            <a:extLst>
              <a:ext uri="{FF2B5EF4-FFF2-40B4-BE49-F238E27FC236}">
                <a16:creationId xmlns:a16="http://schemas.microsoft.com/office/drawing/2014/main" id="{40182DBA-D488-17ED-FED2-ADC66CB9C34D}"/>
              </a:ext>
            </a:extLst>
          </p:cNvPr>
          <p:cNvSpPr>
            <a:spLocks noChangeArrowheads="1"/>
          </p:cNvSpPr>
          <p:nvPr/>
        </p:nvSpPr>
        <p:spPr bwMode="auto">
          <a:xfrm>
            <a:off x="2433372"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tx1">
              <a:lumMod val="95000"/>
            </a:schemeClr>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2</a:t>
            </a:r>
          </a:p>
        </p:txBody>
      </p:sp>
      <p:sp>
        <p:nvSpPr>
          <p:cNvPr id="23" name="Freeform 303">
            <a:extLst>
              <a:ext uri="{FF2B5EF4-FFF2-40B4-BE49-F238E27FC236}">
                <a16:creationId xmlns:a16="http://schemas.microsoft.com/office/drawing/2014/main" id="{E63BA575-34C3-909F-D182-4D20770F285C}"/>
              </a:ext>
            </a:extLst>
          </p:cNvPr>
          <p:cNvSpPr>
            <a:spLocks noChangeArrowheads="1"/>
          </p:cNvSpPr>
          <p:nvPr/>
        </p:nvSpPr>
        <p:spPr bwMode="auto">
          <a:xfrm>
            <a:off x="2238484"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24" name="Freeform 302">
            <a:extLst>
              <a:ext uri="{FF2B5EF4-FFF2-40B4-BE49-F238E27FC236}">
                <a16:creationId xmlns:a16="http://schemas.microsoft.com/office/drawing/2014/main" id="{94FCA397-21BF-50EB-DDC6-03C83749AD62}"/>
              </a:ext>
            </a:extLst>
          </p:cNvPr>
          <p:cNvSpPr>
            <a:spLocks noChangeArrowheads="1"/>
          </p:cNvSpPr>
          <p:nvPr/>
        </p:nvSpPr>
        <p:spPr bwMode="auto">
          <a:xfrm>
            <a:off x="4101200" y="28382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3"/>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3</a:t>
            </a:r>
          </a:p>
        </p:txBody>
      </p:sp>
      <p:sp>
        <p:nvSpPr>
          <p:cNvPr id="25" name="Freeform 303">
            <a:extLst>
              <a:ext uri="{FF2B5EF4-FFF2-40B4-BE49-F238E27FC236}">
                <a16:creationId xmlns:a16="http://schemas.microsoft.com/office/drawing/2014/main" id="{11D31C2A-EFE2-284D-FDC9-F9A09B40229A}"/>
              </a:ext>
            </a:extLst>
          </p:cNvPr>
          <p:cNvSpPr>
            <a:spLocks noChangeArrowheads="1"/>
          </p:cNvSpPr>
          <p:nvPr/>
        </p:nvSpPr>
        <p:spPr bwMode="auto">
          <a:xfrm>
            <a:off x="3906312" y="26521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26" name="TextBox 25">
            <a:extLst>
              <a:ext uri="{FF2B5EF4-FFF2-40B4-BE49-F238E27FC236}">
                <a16:creationId xmlns:a16="http://schemas.microsoft.com/office/drawing/2014/main" id="{DD47FB8A-3C80-4FCB-50BB-C5B39A132C8D}"/>
              </a:ext>
            </a:extLst>
          </p:cNvPr>
          <p:cNvSpPr txBox="1"/>
          <p:nvPr/>
        </p:nvSpPr>
        <p:spPr>
          <a:xfrm>
            <a:off x="6800850" y="3928082"/>
            <a:ext cx="4959350" cy="193899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Libre Baskerville" panose="02000000000000000000" pitchFamily="2" charset="0"/>
              </a:rPr>
              <a:t>These phases revealed the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FFFF"/>
                </a:solidFill>
                <a:effectLst/>
                <a:uLnTx/>
                <a:uFillTx/>
                <a:latin typeface="Libre Baskerville" panose="02000000000000000000" pitchFamily="2" charset="0"/>
              </a:rPr>
              <a:t>Optimism Bias</a:t>
            </a:r>
            <a:endParaRPr lang="en-GB" sz="2400" dirty="0">
              <a:solidFill>
                <a:srgbClr val="FFFFFF"/>
              </a:solidFill>
              <a:latin typeface="Libre Baskerville"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srgbClr val="FFFFFF"/>
                </a:solidFill>
                <a:latin typeface="Libre Baskerville" panose="02000000000000000000" pitchFamily="2" charset="0"/>
              </a:rPr>
              <a:t>Social Fears</a:t>
            </a:r>
            <a:endParaRPr lang="en-GB" sz="2400" dirty="0">
              <a:solidFill>
                <a:srgbClr val="FFFFFF"/>
              </a:solidFill>
              <a:latin typeface="Libre Baskerville"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Libre Baskerville" panose="02000000000000000000" pitchFamily="2" charset="0"/>
              </a:rPr>
              <a:t>and </a:t>
            </a:r>
            <a:r>
              <a:rPr kumimoji="0" lang="en-GB" sz="2400" b="1" i="0" u="none" strike="noStrike" kern="1200" cap="none" spc="0" normalizeH="0" baseline="0" noProof="0" dirty="0">
                <a:ln>
                  <a:noFill/>
                </a:ln>
                <a:solidFill>
                  <a:srgbClr val="FFFFFF"/>
                </a:solidFill>
                <a:effectLst/>
                <a:uLnTx/>
                <a:uFillTx/>
                <a:latin typeface="Libre Baskerville" panose="02000000000000000000" pitchFamily="2" charset="0"/>
              </a:rPr>
              <a:t>Cultural </a:t>
            </a:r>
            <a:r>
              <a:rPr lang="en-GB" sz="2400" b="1" dirty="0">
                <a:solidFill>
                  <a:srgbClr val="FFFFFF"/>
                </a:solidFill>
                <a:latin typeface="Libre Baskerville" panose="02000000000000000000" pitchFamily="2" charset="0"/>
              </a:rPr>
              <a:t>S</a:t>
            </a:r>
            <a:r>
              <a:rPr kumimoji="0" lang="en-GB" sz="2400" b="1" i="0" u="none" strike="noStrike" kern="1200" cap="none" spc="0" normalizeH="0" baseline="0" noProof="0" dirty="0" err="1">
                <a:ln>
                  <a:noFill/>
                </a:ln>
                <a:solidFill>
                  <a:srgbClr val="FFFFFF"/>
                </a:solidFill>
                <a:effectLst/>
                <a:uLnTx/>
                <a:uFillTx/>
                <a:latin typeface="Libre Baskerville" panose="02000000000000000000" pitchFamily="2" charset="0"/>
              </a:rPr>
              <a:t>toicism</a:t>
            </a:r>
            <a:r>
              <a:rPr kumimoji="0" lang="en-GB" sz="2400" b="1" i="0" u="none" strike="noStrike" kern="1200" cap="none" spc="0" normalizeH="0" baseline="0" noProof="0" dirty="0">
                <a:ln>
                  <a:noFill/>
                </a:ln>
                <a:solidFill>
                  <a:srgbClr val="FFFFFF"/>
                </a:solidFill>
                <a:effectLst/>
                <a:uLnTx/>
                <a:uFillTx/>
                <a:latin typeface="Libre Baskerville" panose="02000000000000000000" pitchFamily="2" charset="0"/>
              </a:rPr>
              <a:t> </a:t>
            </a: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FFFFFF"/>
                </a:solidFill>
                <a:effectLst/>
                <a:uLnTx/>
                <a:uFillTx/>
                <a:latin typeface="Libre Baskerville" panose="02000000000000000000" pitchFamily="2" charset="0"/>
              </a:rPr>
              <a:t>that can delay hospital arrival. </a:t>
            </a:r>
            <a:endParaRPr kumimoji="0" lang="en-IE" sz="2400" b="0" i="0" u="none" strike="noStrike" kern="1200" cap="none" spc="0" normalizeH="0" baseline="0" noProof="0" dirty="0">
              <a:ln>
                <a:noFill/>
              </a:ln>
              <a:solidFill>
                <a:srgbClr val="FFFFFF"/>
              </a:solidFill>
              <a:effectLst/>
              <a:uLnTx/>
              <a:uFillTx/>
              <a:latin typeface="Libre Baskerville" panose="02000000000000000000" pitchFamily="2" charset="0"/>
            </a:endParaRPr>
          </a:p>
        </p:txBody>
      </p:sp>
      <p:sp>
        <p:nvSpPr>
          <p:cNvPr id="27" name="Freeform 302">
            <a:extLst>
              <a:ext uri="{FF2B5EF4-FFF2-40B4-BE49-F238E27FC236}">
                <a16:creationId xmlns:a16="http://schemas.microsoft.com/office/drawing/2014/main" id="{9C841B12-779E-A586-774F-4BB55D7F4289}"/>
              </a:ext>
            </a:extLst>
          </p:cNvPr>
          <p:cNvSpPr>
            <a:spLocks noChangeArrowheads="1"/>
          </p:cNvSpPr>
          <p:nvPr/>
        </p:nvSpPr>
        <p:spPr bwMode="auto">
          <a:xfrm>
            <a:off x="5830674" y="2825536"/>
            <a:ext cx="684000" cy="684000"/>
          </a:xfrm>
          <a:custGeom>
            <a:avLst/>
            <a:gdLst>
              <a:gd name="T0" fmla="*/ 403 w 404"/>
              <a:gd name="T1" fmla="*/ 201 h 404"/>
              <a:gd name="T2" fmla="*/ 403 w 404"/>
              <a:gd name="T3" fmla="*/ 201 h 404"/>
              <a:gd name="T4" fmla="*/ 202 w 404"/>
              <a:gd name="T5" fmla="*/ 403 h 404"/>
              <a:gd name="T6" fmla="*/ 202 w 404"/>
              <a:gd name="T7" fmla="*/ 403 h 404"/>
              <a:gd name="T8" fmla="*/ 0 w 404"/>
              <a:gd name="T9" fmla="*/ 201 h 404"/>
              <a:gd name="T10" fmla="*/ 0 w 404"/>
              <a:gd name="T11" fmla="*/ 201 h 404"/>
              <a:gd name="T12" fmla="*/ 202 w 404"/>
              <a:gd name="T13" fmla="*/ 0 h 404"/>
              <a:gd name="T14" fmla="*/ 202 w 404"/>
              <a:gd name="T15" fmla="*/ 0 h 404"/>
              <a:gd name="T16" fmla="*/ 403 w 404"/>
              <a:gd name="T17"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4">
                <a:moveTo>
                  <a:pt x="403" y="201"/>
                </a:moveTo>
                <a:lnTo>
                  <a:pt x="403" y="201"/>
                </a:lnTo>
                <a:cubicBezTo>
                  <a:pt x="403" y="312"/>
                  <a:pt x="313" y="403"/>
                  <a:pt x="202" y="403"/>
                </a:cubicBezTo>
                <a:lnTo>
                  <a:pt x="202" y="403"/>
                </a:lnTo>
                <a:cubicBezTo>
                  <a:pt x="91" y="403"/>
                  <a:pt x="0" y="312"/>
                  <a:pt x="0" y="201"/>
                </a:cubicBezTo>
                <a:lnTo>
                  <a:pt x="0" y="201"/>
                </a:lnTo>
                <a:cubicBezTo>
                  <a:pt x="0" y="89"/>
                  <a:pt x="91" y="0"/>
                  <a:pt x="202" y="0"/>
                </a:cubicBezTo>
                <a:lnTo>
                  <a:pt x="202" y="0"/>
                </a:lnTo>
                <a:cubicBezTo>
                  <a:pt x="313" y="0"/>
                  <a:pt x="403" y="89"/>
                  <a:pt x="403" y="201"/>
                </a:cubicBezTo>
              </a:path>
            </a:pathLst>
          </a:custGeom>
          <a:solidFill>
            <a:schemeClr val="accent5">
              <a:lumMod val="75000"/>
            </a:schemeClr>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4</a:t>
            </a:r>
          </a:p>
        </p:txBody>
      </p:sp>
      <p:sp>
        <p:nvSpPr>
          <p:cNvPr id="28" name="Freeform 303">
            <a:extLst>
              <a:ext uri="{FF2B5EF4-FFF2-40B4-BE49-F238E27FC236}">
                <a16:creationId xmlns:a16="http://schemas.microsoft.com/office/drawing/2014/main" id="{F371C11A-74F0-CA81-2353-C91017F772BD}"/>
              </a:ext>
            </a:extLst>
          </p:cNvPr>
          <p:cNvSpPr>
            <a:spLocks noChangeArrowheads="1"/>
          </p:cNvSpPr>
          <p:nvPr/>
        </p:nvSpPr>
        <p:spPr bwMode="auto">
          <a:xfrm>
            <a:off x="5635786" y="2639411"/>
            <a:ext cx="1063735" cy="1028954"/>
          </a:xfrm>
          <a:custGeom>
            <a:avLst/>
            <a:gdLst>
              <a:gd name="T0" fmla="*/ 479 w 960"/>
              <a:gd name="T1" fmla="*/ 116 h 960"/>
              <a:gd name="T2" fmla="*/ 479 w 960"/>
              <a:gd name="T3" fmla="*/ 116 h 960"/>
              <a:gd name="T4" fmla="*/ 116 w 960"/>
              <a:gd name="T5" fmla="*/ 480 h 960"/>
              <a:gd name="T6" fmla="*/ 116 w 960"/>
              <a:gd name="T7" fmla="*/ 480 h 960"/>
              <a:gd name="T8" fmla="*/ 479 w 960"/>
              <a:gd name="T9" fmla="*/ 843 h 960"/>
              <a:gd name="T10" fmla="*/ 479 w 960"/>
              <a:gd name="T11" fmla="*/ 843 h 960"/>
              <a:gd name="T12" fmla="*/ 843 w 960"/>
              <a:gd name="T13" fmla="*/ 480 h 960"/>
              <a:gd name="T14" fmla="*/ 843 w 960"/>
              <a:gd name="T15" fmla="*/ 480 h 960"/>
              <a:gd name="T16" fmla="*/ 479 w 960"/>
              <a:gd name="T17" fmla="*/ 116 h 960"/>
              <a:gd name="T18" fmla="*/ 479 w 960"/>
              <a:gd name="T19" fmla="*/ 959 h 960"/>
              <a:gd name="T20" fmla="*/ 479 w 960"/>
              <a:gd name="T21" fmla="*/ 959 h 960"/>
              <a:gd name="T22" fmla="*/ 0 w 960"/>
              <a:gd name="T23" fmla="*/ 480 h 960"/>
              <a:gd name="T24" fmla="*/ 0 w 960"/>
              <a:gd name="T25" fmla="*/ 480 h 960"/>
              <a:gd name="T26" fmla="*/ 479 w 960"/>
              <a:gd name="T27" fmla="*/ 0 h 960"/>
              <a:gd name="T28" fmla="*/ 479 w 960"/>
              <a:gd name="T29" fmla="*/ 0 h 960"/>
              <a:gd name="T30" fmla="*/ 959 w 960"/>
              <a:gd name="T31" fmla="*/ 480 h 960"/>
              <a:gd name="T32" fmla="*/ 959 w 960"/>
              <a:gd name="T33" fmla="*/ 480 h 960"/>
              <a:gd name="T34" fmla="*/ 479 w 960"/>
              <a:gd name="T35" fmla="*/ 95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0">
                <a:moveTo>
                  <a:pt x="479" y="116"/>
                </a:moveTo>
                <a:lnTo>
                  <a:pt x="479" y="116"/>
                </a:lnTo>
                <a:cubicBezTo>
                  <a:pt x="278" y="116"/>
                  <a:pt x="116" y="279"/>
                  <a:pt x="116" y="480"/>
                </a:cubicBezTo>
                <a:lnTo>
                  <a:pt x="116" y="480"/>
                </a:lnTo>
                <a:cubicBezTo>
                  <a:pt x="116" y="680"/>
                  <a:pt x="278" y="843"/>
                  <a:pt x="479" y="843"/>
                </a:cubicBezTo>
                <a:lnTo>
                  <a:pt x="479" y="843"/>
                </a:lnTo>
                <a:cubicBezTo>
                  <a:pt x="680" y="843"/>
                  <a:pt x="843" y="680"/>
                  <a:pt x="843" y="480"/>
                </a:cubicBezTo>
                <a:lnTo>
                  <a:pt x="843" y="480"/>
                </a:lnTo>
                <a:cubicBezTo>
                  <a:pt x="843" y="279"/>
                  <a:pt x="680" y="116"/>
                  <a:pt x="479" y="116"/>
                </a:cubicBezTo>
                <a:close/>
                <a:moveTo>
                  <a:pt x="479" y="959"/>
                </a:moveTo>
                <a:lnTo>
                  <a:pt x="479" y="959"/>
                </a:lnTo>
                <a:cubicBezTo>
                  <a:pt x="215" y="959"/>
                  <a:pt x="0" y="744"/>
                  <a:pt x="0" y="480"/>
                </a:cubicBezTo>
                <a:lnTo>
                  <a:pt x="0" y="480"/>
                </a:lnTo>
                <a:cubicBezTo>
                  <a:pt x="0" y="215"/>
                  <a:pt x="215" y="0"/>
                  <a:pt x="479" y="0"/>
                </a:cubicBezTo>
                <a:lnTo>
                  <a:pt x="479" y="0"/>
                </a:lnTo>
                <a:cubicBezTo>
                  <a:pt x="743" y="0"/>
                  <a:pt x="959" y="215"/>
                  <a:pt x="959" y="480"/>
                </a:cubicBezTo>
                <a:lnTo>
                  <a:pt x="959" y="480"/>
                </a:lnTo>
                <a:cubicBezTo>
                  <a:pt x="959" y="744"/>
                  <a:pt x="743" y="959"/>
                  <a:pt x="479" y="959"/>
                </a:cubicBezTo>
                <a:close/>
              </a:path>
            </a:pathLst>
          </a:custGeom>
          <a:solidFill>
            <a:srgbClr val="FFFFFF"/>
          </a:solidFill>
          <a:ln>
            <a:solidFill>
              <a:srgbClr val="FFFFFF"/>
            </a:solid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Lato Light"/>
              <a:ea typeface="+mn-ea"/>
              <a:cs typeface="+mn-cs"/>
            </a:endParaRPr>
          </a:p>
        </p:txBody>
      </p:sp>
      <p:sp>
        <p:nvSpPr>
          <p:cNvPr id="29" name="Speech Bubble: Rectangle 28">
            <a:extLst>
              <a:ext uri="{FF2B5EF4-FFF2-40B4-BE49-F238E27FC236}">
                <a16:creationId xmlns:a16="http://schemas.microsoft.com/office/drawing/2014/main" id="{A9609063-4DB9-BD62-56D6-4321E792C953}"/>
              </a:ext>
            </a:extLst>
          </p:cNvPr>
          <p:cNvSpPr/>
          <p:nvPr/>
        </p:nvSpPr>
        <p:spPr>
          <a:xfrm>
            <a:off x="1604015" y="4156690"/>
            <a:ext cx="3787136" cy="1959101"/>
          </a:xfrm>
          <a:prstGeom prst="wedgeRectCallout">
            <a:avLst>
              <a:gd name="adj1" fmla="val -44351"/>
              <a:gd name="adj2" fmla="val 62500"/>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0" name="TextBox 29">
            <a:extLst>
              <a:ext uri="{FF2B5EF4-FFF2-40B4-BE49-F238E27FC236}">
                <a16:creationId xmlns:a16="http://schemas.microsoft.com/office/drawing/2014/main" id="{44049944-0ACC-2CFF-5D22-76778E9C36E3}"/>
              </a:ext>
            </a:extLst>
          </p:cNvPr>
          <p:cNvSpPr txBox="1"/>
          <p:nvPr/>
        </p:nvSpPr>
        <p:spPr>
          <a:xfrm>
            <a:off x="1804661" y="4228299"/>
            <a:ext cx="3585820" cy="1815882"/>
          </a:xfrm>
          <a:prstGeom prst="rect">
            <a:avLst/>
          </a:prstGeom>
          <a:noFill/>
        </p:spPr>
        <p:txBody>
          <a:bodyPr wrap="square">
            <a:spAutoFit/>
          </a:bodyPr>
          <a:lstStyle/>
          <a:p>
            <a:pPr algn="ctr"/>
            <a:r>
              <a:rPr lang="en-IE" sz="2800" dirty="0">
                <a:solidFill>
                  <a:srgbClr val="FFFFFF"/>
                </a:solidFill>
                <a:latin typeface="Libre Baskerville" panose="02000000000000000000" pitchFamily="2" charset="0"/>
              </a:rPr>
              <a:t>“Me, stroke? Never. What are you talking about?”</a:t>
            </a:r>
          </a:p>
        </p:txBody>
      </p:sp>
    </p:spTree>
    <p:extLst>
      <p:ext uri="{BB962C8B-B14F-4D97-AF65-F5344CB8AC3E}">
        <p14:creationId xmlns:p14="http://schemas.microsoft.com/office/powerpoint/2010/main" val="219977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FAB9-6C86-61D7-EA01-532ABCA7FEC3}"/>
            </a:ext>
          </a:extLst>
        </p:cNvPr>
        <p:cNvGrpSpPr/>
        <p:nvPr/>
      </p:nvGrpSpPr>
      <p:grpSpPr>
        <a:xfrm>
          <a:off x="0" y="0"/>
          <a:ext cx="0" cy="0"/>
          <a:chOff x="0" y="0"/>
          <a:chExt cx="0" cy="0"/>
        </a:xfrm>
      </p:grpSpPr>
      <p:pic>
        <p:nvPicPr>
          <p:cNvPr id="10242" name="Picture 2" descr="Brain Frailty” in Heart Patients Raises ...">
            <a:extLst>
              <a:ext uri="{FF2B5EF4-FFF2-40B4-BE49-F238E27FC236}">
                <a16:creationId xmlns:a16="http://schemas.microsoft.com/office/drawing/2014/main" id="{B05678E5-3BA0-8E39-8FCA-1AC0821F478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3DC5181-C226-4AFB-A412-9AA465A9C29B}"/>
              </a:ext>
            </a:extLst>
          </p:cNvPr>
          <p:cNvSpPr txBox="1"/>
          <p:nvPr/>
        </p:nvSpPr>
        <p:spPr>
          <a:xfrm>
            <a:off x="506496" y="990926"/>
            <a:ext cx="11253704" cy="923330"/>
          </a:xfrm>
          <a:prstGeom prst="rect">
            <a:avLst/>
          </a:prstGeom>
          <a:noFill/>
        </p:spPr>
        <p:txBody>
          <a:bodyPr wrap="squar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Libre Baskerville" panose="02000000000000000000" pitchFamily="2" charset="0"/>
                <a:ea typeface="+mn-ea"/>
                <a:cs typeface="+mn-cs"/>
              </a:rPr>
              <a:t>Insight</a:t>
            </a:r>
          </a:p>
        </p:txBody>
      </p:sp>
      <p:sp>
        <p:nvSpPr>
          <p:cNvPr id="5" name="TextBox 4">
            <a:extLst>
              <a:ext uri="{FF2B5EF4-FFF2-40B4-BE49-F238E27FC236}">
                <a16:creationId xmlns:a16="http://schemas.microsoft.com/office/drawing/2014/main" id="{552A8C1A-0161-4330-4CEB-6CCE6CD06648}"/>
              </a:ext>
            </a:extLst>
          </p:cNvPr>
          <p:cNvSpPr txBox="1"/>
          <p:nvPr/>
        </p:nvSpPr>
        <p:spPr>
          <a:xfrm>
            <a:off x="1856509" y="2206183"/>
            <a:ext cx="7811366" cy="1938992"/>
          </a:xfrm>
          <a:prstGeom prst="rect">
            <a:avLst/>
          </a:prstGeom>
          <a:noFill/>
        </p:spPr>
        <p:txBody>
          <a:bodyPr wrap="square">
            <a:spAutoFit/>
          </a:bodyPr>
          <a:lstStyle/>
          <a:p>
            <a:pPr algn="ctr"/>
            <a:r>
              <a:rPr lang="en-GB" sz="4000" b="1" i="1" dirty="0">
                <a:latin typeface="Libre Baskerville" panose="02000000000000000000" pitchFamily="2" charset="0"/>
              </a:rPr>
              <a:t>People take stroke seriously - just not personally </a:t>
            </a:r>
          </a:p>
          <a:p>
            <a:pPr algn="ctr"/>
            <a:r>
              <a:rPr lang="en-GB" sz="4000" b="1" i="1" dirty="0">
                <a:latin typeface="Libre Baskerville" panose="02000000000000000000" pitchFamily="2" charset="0"/>
              </a:rPr>
              <a:t>(Not Me Fallacy)</a:t>
            </a:r>
            <a:endParaRPr lang="en-IE" sz="4000" b="1" i="1" dirty="0">
              <a:latin typeface="Libre Baskerville" panose="02000000000000000000" pitchFamily="2" charset="0"/>
            </a:endParaRPr>
          </a:p>
        </p:txBody>
      </p:sp>
      <p:sp>
        <p:nvSpPr>
          <p:cNvPr id="6" name="TextBox 5">
            <a:extLst>
              <a:ext uri="{FF2B5EF4-FFF2-40B4-BE49-F238E27FC236}">
                <a16:creationId xmlns:a16="http://schemas.microsoft.com/office/drawing/2014/main" id="{01866429-38A6-C0DE-34D2-CB4215DE905A}"/>
              </a:ext>
            </a:extLst>
          </p:cNvPr>
          <p:cNvSpPr txBox="1"/>
          <p:nvPr/>
        </p:nvSpPr>
        <p:spPr>
          <a:xfrm>
            <a:off x="2346325" y="4791476"/>
            <a:ext cx="7321550" cy="1200329"/>
          </a:xfrm>
          <a:prstGeom prst="rect">
            <a:avLst/>
          </a:prstGeom>
          <a:noFill/>
        </p:spPr>
        <p:txBody>
          <a:bodyPr wrap="square">
            <a:spAutoFit/>
          </a:bodyPr>
          <a:lstStyle/>
          <a:p>
            <a:pPr algn="ctr"/>
            <a:r>
              <a:rPr lang="en-GB" sz="2400" dirty="0">
                <a:latin typeface="Libre Baskerville" panose="02000000000000000000" pitchFamily="2" charset="0"/>
              </a:rPr>
              <a:t>People will </a:t>
            </a:r>
            <a:r>
              <a:rPr lang="en-GB" sz="2400" b="1" u="sng" dirty="0">
                <a:latin typeface="Libre Baskerville" panose="02000000000000000000" pitchFamily="2" charset="0"/>
              </a:rPr>
              <a:t>wait and see</a:t>
            </a:r>
            <a:r>
              <a:rPr lang="en-GB" sz="2400" b="1" dirty="0">
                <a:latin typeface="Libre Baskerville" panose="02000000000000000000" pitchFamily="2" charset="0"/>
              </a:rPr>
              <a:t> </a:t>
            </a:r>
            <a:r>
              <a:rPr lang="en-GB" sz="2400" dirty="0">
                <a:latin typeface="Libre Baskerville" panose="02000000000000000000" pitchFamily="2" charset="0"/>
              </a:rPr>
              <a:t>and because they don’t fully understand that the urgency of their response directly impacts the outcome.</a:t>
            </a:r>
            <a:endParaRPr lang="en-IE" sz="2400" dirty="0">
              <a:latin typeface="Libre Baskerville" panose="02000000000000000000" pitchFamily="2" charset="0"/>
            </a:endParaRPr>
          </a:p>
        </p:txBody>
      </p:sp>
    </p:spTree>
    <p:extLst>
      <p:ext uri="{BB962C8B-B14F-4D97-AF65-F5344CB8AC3E}">
        <p14:creationId xmlns:p14="http://schemas.microsoft.com/office/powerpoint/2010/main" val="204908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6" grpId="0"/>
    </p:bldLst>
  </p:timing>
</p:sld>
</file>

<file path=ppt/theme/theme1.xml><?xml version="1.0" encoding="utf-8"?>
<a:theme xmlns:a="http://schemas.openxmlformats.org/drawingml/2006/main" name="Core Research">
  <a:themeElements>
    <a:clrScheme name="Custom 2">
      <a:dk1>
        <a:srgbClr val="192037"/>
      </a:dk1>
      <a:lt1>
        <a:srgbClr val="FFFFFF"/>
      </a:lt1>
      <a:dk2>
        <a:srgbClr val="192037"/>
      </a:dk2>
      <a:lt2>
        <a:srgbClr val="E2E8E4"/>
      </a:lt2>
      <a:accent1>
        <a:srgbClr val="4CB3E6"/>
      </a:accent1>
      <a:accent2>
        <a:srgbClr val="3D3DC1"/>
      </a:accent2>
      <a:accent3>
        <a:srgbClr val="F65057"/>
      </a:accent3>
      <a:accent4>
        <a:srgbClr val="7457AE"/>
      </a:accent4>
      <a:accent5>
        <a:srgbClr val="41EDCC"/>
      </a:accent5>
      <a:accent6>
        <a:srgbClr val="F9C632"/>
      </a:accent6>
      <a:hlink>
        <a:srgbClr val="ED4CAE"/>
      </a:hlink>
      <a:folHlink>
        <a:srgbClr val="FFEB00"/>
      </a:folHlink>
    </a:clrScheme>
    <a:fontScheme name="Core Media">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2021_v1_1" id="{DD0586BB-178A-458F-8F57-535B2736FB2B}" vid="{80B61A8B-48F9-4BB0-8FD4-43495D7A50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306EE06F0F14478FF9E0AF0DA6A6C7" ma:contentTypeVersion="12" ma:contentTypeDescription="Create a new document." ma:contentTypeScope="" ma:versionID="5c2fac34343e837ffb20e853ddb683c6">
  <xsd:schema xmlns:xsd="http://www.w3.org/2001/XMLSchema" xmlns:xs="http://www.w3.org/2001/XMLSchema" xmlns:p="http://schemas.microsoft.com/office/2006/metadata/properties" xmlns:ns3="bf8a6239-314a-4b19-a3f3-ece959bd7d91" targetNamespace="http://schemas.microsoft.com/office/2006/metadata/properties" ma:root="true" ma:fieldsID="1e10af01bd0eccce3b8743a8c0a7e4f2" ns3:_="">
    <xsd:import namespace="bf8a6239-314a-4b19-a3f3-ece959bd7d91"/>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a6239-314a-4b19-a3f3-ece959bd7d9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f8a6239-314a-4b19-a3f3-ece959bd7d91" xsi:nil="true"/>
  </documentManagement>
</p:properties>
</file>

<file path=customXml/itemProps1.xml><?xml version="1.0" encoding="utf-8"?>
<ds:datastoreItem xmlns:ds="http://schemas.openxmlformats.org/officeDocument/2006/customXml" ds:itemID="{D21A6FBC-FEE0-4A49-8C79-066ED7D72B08}">
  <ds:schemaRefs>
    <ds:schemaRef ds:uri="http://schemas.microsoft.com/sharepoint/v3/contenttype/forms"/>
  </ds:schemaRefs>
</ds:datastoreItem>
</file>

<file path=customXml/itemProps2.xml><?xml version="1.0" encoding="utf-8"?>
<ds:datastoreItem xmlns:ds="http://schemas.openxmlformats.org/officeDocument/2006/customXml" ds:itemID="{6D21DDB3-BCE0-4A12-AE1D-E1CB5F7B418C}">
  <ds:schemaRefs>
    <ds:schemaRef ds:uri="bf8a6239-314a-4b19-a3f3-ece959bd7d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7832F5-9128-4E56-BBFC-E9B056205E34}">
  <ds:schemaRefs>
    <ds:schemaRef ds:uri="http://schemas.microsoft.com/office/2006/documentManagement/types"/>
    <ds:schemaRef ds:uri="http://www.w3.org/XML/1998/namespace"/>
    <ds:schemaRef ds:uri="http://schemas.microsoft.com/office/infopath/2007/PartnerControls"/>
    <ds:schemaRef ds:uri="http://purl.org/dc/dcmitype/"/>
    <ds:schemaRef ds:uri="http://schemas.microsoft.com/office/2006/metadata/properties"/>
    <ds:schemaRef ds:uri="http://purl.org/dc/terms/"/>
    <ds:schemaRef ds:uri="http://purl.org/dc/elements/1.1/"/>
    <ds:schemaRef ds:uri="bf8a6239-314a-4b19-a3f3-ece959bd7d9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154</TotalTime>
  <Words>1498</Words>
  <Application>Microsoft Office PowerPoint</Application>
  <PresentationFormat>Widescreen</PresentationFormat>
  <Paragraphs>159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Courier New</vt:lpstr>
      <vt:lpstr>Lato</vt:lpstr>
      <vt:lpstr>Lato Black</vt:lpstr>
      <vt:lpstr>Lato Light</vt:lpstr>
      <vt:lpstr>Libre Baskerville</vt:lpstr>
      <vt:lpstr>Core Research</vt:lpstr>
      <vt:lpstr>Every Second Counts   Reframing Stroke as the Emergency It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Naomi Staff</dc:creator>
  <cp:lastModifiedBy>Naomi Staff</cp:lastModifiedBy>
  <cp:revision>2</cp:revision>
  <dcterms:created xsi:type="dcterms:W3CDTF">2026-01-21T23:23:30Z</dcterms:created>
  <dcterms:modified xsi:type="dcterms:W3CDTF">2026-01-27T17:57:25Z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0x01010054306EE06F0F14478FF9E0AF0DA6A6C7</vt:lpwstr>
  </property>
</Properties>
</file>