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2146847244" r:id="rId5"/>
    <p:sldId id="2147474653" r:id="rId6"/>
    <p:sldId id="2147474654" r:id="rId7"/>
    <p:sldId id="2147474655" r:id="rId8"/>
    <p:sldId id="2147474656" r:id="rId9"/>
    <p:sldId id="2147474657" r:id="rId10"/>
    <p:sldId id="2147474652" r:id="rId11"/>
    <p:sldId id="21474744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4EF3A7-7A37-D1B8-7845-719E73557D89}" name="Philip Motyer" initials="PM" userId="S::Philip.Motyer@ipsos.com::4e07ab17-27a8-47f9-9f1a-d5d9a5a0eb84" providerId="AD"/>
  <p188:author id="{5BDCB4F3-B8E7-DEBA-D236-EAF84256D3A4}" name="Deirdre Kelly" initials="DK" userId="S::Deirdre.Kelly@ipsos.com::270329d2-34b2-426f-98ab-cc142ef6c8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E9C9"/>
    <a:srgbClr val="19B068"/>
    <a:srgbClr val="D4F4E5"/>
    <a:srgbClr val="65D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56CED6-CB33-41C6-ABA1-1B18155357A7}" v="2191" dt="2026-01-26T13:29:36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21A54-8BBF-4AB0-B2A2-C2872A5B9410}" type="datetimeFigureOut">
              <a:rPr lang="en-IE" smtClean="0"/>
              <a:t>27/01/2026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5D395-9F48-4281-A591-188B1053CBB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517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225" y="152400"/>
            <a:ext cx="65690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578AD-0529-46A5-84EB-6338160D5A7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25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5791000" cy="715669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163F-D370-5C4C-500A-7D576C590B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05000" y="14514"/>
            <a:ext cx="10300263" cy="68707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8636000 w 10287001"/>
              <a:gd name="connsiteY3" fmla="*/ 5080000 h 6858000"/>
              <a:gd name="connsiteX4" fmla="*/ 6896100 w 10287001"/>
              <a:gd name="connsiteY4" fmla="*/ 6858000 h 6858000"/>
              <a:gd name="connsiteX5" fmla="*/ 0 w 10287001"/>
              <a:gd name="connsiteY5" fmla="*/ 6858000 h 6858000"/>
              <a:gd name="connsiteX6" fmla="*/ 6858000 w 10287001"/>
              <a:gd name="connsiteY6" fmla="*/ 0 h 6858000"/>
              <a:gd name="connsiteX0" fmla="*/ 6858000 w 10287001"/>
              <a:gd name="connsiteY0" fmla="*/ 0 h 6870700"/>
              <a:gd name="connsiteX1" fmla="*/ 10287001 w 10287001"/>
              <a:gd name="connsiteY1" fmla="*/ 0 h 6870700"/>
              <a:gd name="connsiteX2" fmla="*/ 10287001 w 10287001"/>
              <a:gd name="connsiteY2" fmla="*/ 3467099 h 6870700"/>
              <a:gd name="connsiteX3" fmla="*/ 10274300 w 10287001"/>
              <a:gd name="connsiteY3" fmla="*/ 6870700 h 6870700"/>
              <a:gd name="connsiteX4" fmla="*/ 6896100 w 10287001"/>
              <a:gd name="connsiteY4" fmla="*/ 6858000 h 6870700"/>
              <a:gd name="connsiteX5" fmla="*/ 0 w 10287001"/>
              <a:gd name="connsiteY5" fmla="*/ 6858000 h 6870700"/>
              <a:gd name="connsiteX6" fmla="*/ 6858000 w 10287001"/>
              <a:gd name="connsiteY6" fmla="*/ 0 h 6870700"/>
              <a:gd name="connsiteX0" fmla="*/ 6858000 w 10300263"/>
              <a:gd name="connsiteY0" fmla="*/ 0 h 6870700"/>
              <a:gd name="connsiteX1" fmla="*/ 10287001 w 10300263"/>
              <a:gd name="connsiteY1" fmla="*/ 0 h 6870700"/>
              <a:gd name="connsiteX2" fmla="*/ 10287001 w 10300263"/>
              <a:gd name="connsiteY2" fmla="*/ 3467099 h 6870700"/>
              <a:gd name="connsiteX3" fmla="*/ 10299700 w 10300263"/>
              <a:gd name="connsiteY3" fmla="*/ 6870700 h 6870700"/>
              <a:gd name="connsiteX4" fmla="*/ 6896100 w 10300263"/>
              <a:gd name="connsiteY4" fmla="*/ 6858000 h 6870700"/>
              <a:gd name="connsiteX5" fmla="*/ 0 w 10300263"/>
              <a:gd name="connsiteY5" fmla="*/ 6858000 h 6870700"/>
              <a:gd name="connsiteX6" fmla="*/ 6858000 w 10300263"/>
              <a:gd name="connsiteY6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00263" h="68707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cubicBezTo>
                  <a:pt x="10282767" y="4601633"/>
                  <a:pt x="10303934" y="5736166"/>
                  <a:pt x="10299700" y="6870700"/>
                </a:cubicBezTo>
                <a:lnTo>
                  <a:pt x="6896100" y="6858000"/>
                </a:lnTo>
                <a:lnTo>
                  <a:pt x="0" y="6858000"/>
                </a:lnTo>
                <a:lnTo>
                  <a:pt x="6858000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icon </a:t>
            </a:r>
            <a:br>
              <a:rPr lang="en-US"/>
            </a:br>
            <a:r>
              <a:rPr lang="en-US"/>
              <a:t>to add picture</a:t>
            </a:r>
            <a:endParaRPr lang="en-GB"/>
          </a:p>
        </p:txBody>
      </p:sp>
      <p:sp>
        <p:nvSpPr>
          <p:cNvPr id="3" name="Classification">
            <a:extLst>
              <a:ext uri="{FF2B5EF4-FFF2-40B4-BE49-F238E27FC236}">
                <a16:creationId xmlns:a16="http://schemas.microsoft.com/office/drawing/2014/main" id="{6A957CF6-0DF2-748E-CBF0-17B6B8878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251108"/>
            <a:ext cx="1540262" cy="369332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>
                <a:solidFill>
                  <a:schemeClr val="bg1"/>
                </a:solidFill>
                <a:effectLst/>
              </a:rPr>
              <a:t>© Ipsos B&amp;A | Marketing Society | An Post eCommerce | 2025 | Client Use Only 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2B307F84-45B4-FBB4-1E6C-CD4B241E7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132139"/>
            <a:ext cx="3851275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Optional additional information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5499B5B2-8362-381B-1FC5-4123580D65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4549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ANK YOU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4" y="1092494"/>
            <a:ext cx="5391605" cy="715669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lassification">
            <a:extLst>
              <a:ext uri="{FF2B5EF4-FFF2-40B4-BE49-F238E27FC236}">
                <a16:creationId xmlns:a16="http://schemas.microsoft.com/office/drawing/2014/main" id="{A2DBDE31-A0D1-C0E0-CFCE-D83929DAC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251108"/>
            <a:ext cx="1695772" cy="369332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>
                <a:solidFill>
                  <a:schemeClr val="bg1"/>
                </a:solidFill>
                <a:effectLst/>
              </a:rPr>
              <a:t>© Ipsos B&amp;A | Marketing Society | An Post eCommerce | 2025 | Client Use Only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8B51E2-FAFB-6EB4-638C-72A28E67F8E1}"/>
              </a:ext>
            </a:extLst>
          </p:cNvPr>
          <p:cNvSpPr/>
          <p:nvPr/>
        </p:nvSpPr>
        <p:spPr>
          <a:xfrm rot="16200000">
            <a:off x="3619500" y="-1714500"/>
            <a:ext cx="6858000" cy="10287000"/>
          </a:xfrm>
          <a:custGeom>
            <a:avLst/>
            <a:gdLst>
              <a:gd name="connsiteX0" fmla="*/ 6858000 w 6858000"/>
              <a:gd name="connsiteY0" fmla="*/ 6858000 h 10287000"/>
              <a:gd name="connsiteX1" fmla="*/ 6858000 w 6858000"/>
              <a:gd name="connsiteY1" fmla="*/ 10287000 h 10287000"/>
              <a:gd name="connsiteX2" fmla="*/ 3370139 w 6858000"/>
              <a:gd name="connsiteY2" fmla="*/ 10287000 h 10287000"/>
              <a:gd name="connsiteX3" fmla="*/ 0 w 6858000"/>
              <a:gd name="connsiteY3" fmla="*/ 6916861 h 10287000"/>
              <a:gd name="connsiteX4" fmla="*/ 0 w 6858000"/>
              <a:gd name="connsiteY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0287000">
                <a:moveTo>
                  <a:pt x="6858000" y="6858000"/>
                </a:moveTo>
                <a:lnTo>
                  <a:pt x="6858000" y="10287000"/>
                </a:lnTo>
                <a:lnTo>
                  <a:pt x="3370139" y="10287000"/>
                </a:lnTo>
                <a:lnTo>
                  <a:pt x="0" y="69168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D0EB7A7D-8D5E-F9FC-C8D3-285DE34876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494989"/>
            <a:ext cx="3551238" cy="127476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Optional additional information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D9F6842-DC6A-38D0-9815-9F77EC5535C5}"/>
              </a:ext>
            </a:extLst>
          </p:cNvPr>
          <p:cNvSpPr/>
          <p:nvPr userDrawn="1"/>
        </p:nvSpPr>
        <p:spPr>
          <a:xfrm rot="16200000">
            <a:off x="3619500" y="-1714500"/>
            <a:ext cx="6858000" cy="10287000"/>
          </a:xfrm>
          <a:custGeom>
            <a:avLst/>
            <a:gdLst>
              <a:gd name="connsiteX0" fmla="*/ 6858000 w 6858000"/>
              <a:gd name="connsiteY0" fmla="*/ 6858000 h 10287000"/>
              <a:gd name="connsiteX1" fmla="*/ 6858000 w 6858000"/>
              <a:gd name="connsiteY1" fmla="*/ 10287000 h 10287000"/>
              <a:gd name="connsiteX2" fmla="*/ 3370139 w 6858000"/>
              <a:gd name="connsiteY2" fmla="*/ 10287000 h 10287000"/>
              <a:gd name="connsiteX3" fmla="*/ 0 w 6858000"/>
              <a:gd name="connsiteY3" fmla="*/ 6916861 h 10287000"/>
              <a:gd name="connsiteX4" fmla="*/ 0 w 6858000"/>
              <a:gd name="connsiteY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10287000">
                <a:moveTo>
                  <a:pt x="6858000" y="6858000"/>
                </a:moveTo>
                <a:lnTo>
                  <a:pt x="6858000" y="10287000"/>
                </a:lnTo>
                <a:lnTo>
                  <a:pt x="3370139" y="10287000"/>
                </a:lnTo>
                <a:lnTo>
                  <a:pt x="0" y="69168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>
              <a:solidFill>
                <a:schemeClr val="tx1"/>
              </a:solidFill>
            </a:endParaRP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1DE81F55-4171-A01D-AA0C-FC4DC584E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2962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TY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350000"/>
            <a:ext cx="5391605" cy="1549106"/>
          </a:xfrm>
        </p:spPr>
        <p:txBody>
          <a:bodyPr/>
          <a:lstStyle>
            <a:lvl1pPr>
              <a:defRPr sz="48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8163F-D370-5C4C-500A-7D576C590B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05000" y="0"/>
            <a:ext cx="10287001" cy="6858000"/>
          </a:xfrm>
          <a:custGeom>
            <a:avLst/>
            <a:gdLst>
              <a:gd name="connsiteX0" fmla="*/ 6858000 w 10287001"/>
              <a:gd name="connsiteY0" fmla="*/ 0 h 6858000"/>
              <a:gd name="connsiteX1" fmla="*/ 10287001 w 10287001"/>
              <a:gd name="connsiteY1" fmla="*/ 0 h 6858000"/>
              <a:gd name="connsiteX2" fmla="*/ 10287001 w 10287001"/>
              <a:gd name="connsiteY2" fmla="*/ 3467099 h 6858000"/>
              <a:gd name="connsiteX3" fmla="*/ 6896100 w 10287001"/>
              <a:gd name="connsiteY3" fmla="*/ 6858000 h 6858000"/>
              <a:gd name="connsiteX4" fmla="*/ 0 w 1028700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1" h="6858000">
                <a:moveTo>
                  <a:pt x="6858000" y="0"/>
                </a:moveTo>
                <a:lnTo>
                  <a:pt x="10287001" y="0"/>
                </a:lnTo>
                <a:lnTo>
                  <a:pt x="10287001" y="3467099"/>
                </a:lnTo>
                <a:lnTo>
                  <a:pt x="6896100" y="6858000"/>
                </a:lnTo>
                <a:lnTo>
                  <a:pt x="0" y="6858000"/>
                </a:lnTo>
                <a:close/>
              </a:path>
            </a:pathLst>
          </a:custGeom>
          <a:pattFill prst="dkVer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Classification">
            <a:extLst>
              <a:ext uri="{FF2B5EF4-FFF2-40B4-BE49-F238E27FC236}">
                <a16:creationId xmlns:a16="http://schemas.microsoft.com/office/drawing/2014/main" id="{A2DBDE31-A0D1-C0E0-CFCE-D83929DAC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0938" y="6251108"/>
            <a:ext cx="1695772" cy="369332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>
                <a:solidFill>
                  <a:schemeClr val="bg1"/>
                </a:solidFill>
                <a:effectLst/>
              </a:rPr>
              <a:t>© Ipsos B&amp;A | Marketing Society | An Post eCommerce | 2025 | Client Use Only 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33BB7AA-54DD-4BAB-0FD5-D287A85CE4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132000"/>
            <a:ext cx="4038600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Optional additional information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6B6DF56B-1E20-051F-9439-AF21E6826A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1646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TY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B650A8-9C21-DC86-F471-38B40FC6D5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975100 h 6858000"/>
              <a:gd name="connsiteX3" fmla="*/ 93091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975100"/>
                </a:lnTo>
                <a:lnTo>
                  <a:pt x="9309100" y="6858000"/>
                </a:lnTo>
                <a:lnTo>
                  <a:pt x="0" y="685800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vert="horz" wrap="square" lIns="0" tIns="0" rIns="0" bIns="2520000" rtlCol="0" anchor="b">
            <a:noAutofit/>
          </a:bodyPr>
          <a:lstStyle>
            <a:lvl1pPr>
              <a:defRPr lang="en-GB" sz="1800"/>
            </a:lvl1pPr>
          </a:lstStyle>
          <a:p>
            <a:pPr lvl="0" algn="ctr"/>
            <a:r>
              <a:rPr lang="en-GB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D97C3-1B7F-5C9F-E63F-96F1A14B62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350000"/>
            <a:ext cx="6797676" cy="715669"/>
          </a:xfrm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4800" b="0" cap="all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291164C1-FFDE-EA90-BDBC-A8ECC8F00D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494989"/>
            <a:ext cx="4720771" cy="1274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Optional additional information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3960E7B6-0F0E-FE62-1342-B076331867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1746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nging box titl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DCA5B4-84E6-C16E-3495-F7C93535FD02}"/>
              </a:ext>
            </a:extLst>
          </p:cNvPr>
          <p:cNvSpPr/>
          <p:nvPr userDrawn="1"/>
        </p:nvSpPr>
        <p:spPr>
          <a:xfrm>
            <a:off x="0" y="0"/>
            <a:ext cx="12298680" cy="6858000"/>
          </a:xfrm>
          <a:custGeom>
            <a:avLst/>
            <a:gdLst>
              <a:gd name="connsiteX0" fmla="*/ 0 w 12298680"/>
              <a:gd name="connsiteY0" fmla="*/ 0 h 6858000"/>
              <a:gd name="connsiteX1" fmla="*/ 452513 w 12298680"/>
              <a:gd name="connsiteY1" fmla="*/ 0 h 6858000"/>
              <a:gd name="connsiteX2" fmla="*/ 452513 w 12298680"/>
              <a:gd name="connsiteY2" fmla="*/ 5995686 h 6858000"/>
              <a:gd name="connsiteX3" fmla="*/ 3403129 w 12298680"/>
              <a:gd name="connsiteY3" fmla="*/ 5995686 h 6858000"/>
              <a:gd name="connsiteX4" fmla="*/ 3993266 w 12298680"/>
              <a:gd name="connsiteY4" fmla="*/ 5405549 h 6858000"/>
              <a:gd name="connsiteX5" fmla="*/ 3993266 w 12298680"/>
              <a:gd name="connsiteY5" fmla="*/ 0 h 6858000"/>
              <a:gd name="connsiteX6" fmla="*/ 12298680 w 12298680"/>
              <a:gd name="connsiteY6" fmla="*/ 0 h 6858000"/>
              <a:gd name="connsiteX7" fmla="*/ 12298680 w 12298680"/>
              <a:gd name="connsiteY7" fmla="*/ 6858000 h 6858000"/>
              <a:gd name="connsiteX8" fmla="*/ 0 w 1229868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8680" h="6858000">
                <a:moveTo>
                  <a:pt x="0" y="0"/>
                </a:moveTo>
                <a:lnTo>
                  <a:pt x="452513" y="0"/>
                </a:lnTo>
                <a:lnTo>
                  <a:pt x="452513" y="5995686"/>
                </a:lnTo>
                <a:lnTo>
                  <a:pt x="3403129" y="5995686"/>
                </a:lnTo>
                <a:lnTo>
                  <a:pt x="3993266" y="5405549"/>
                </a:lnTo>
                <a:lnTo>
                  <a:pt x="3993266" y="0"/>
                </a:lnTo>
                <a:lnTo>
                  <a:pt x="12298680" y="0"/>
                </a:lnTo>
                <a:lnTo>
                  <a:pt x="122986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A895AA-9637-BA9D-6A51-32AABDD1EEE6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/>
          </a:p>
        </p:txBody>
      </p:sp>
      <p:sp>
        <p:nvSpPr>
          <p:cNvPr id="10" name="Classification">
            <a:extLst>
              <a:ext uri="{FF2B5EF4-FFF2-40B4-BE49-F238E27FC236}">
                <a16:creationId xmlns:a16="http://schemas.microsoft.com/office/drawing/2014/main" id="{FDA94CA4-3E8E-2820-45B1-D61F9D0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>
                <a:solidFill>
                  <a:schemeClr val="tx1"/>
                </a:solidFill>
                <a:effectLst/>
              </a:rPr>
              <a:t>© Ipsos B&amp;A | Marketing Society | An Post eCommerce | 2025 | Client Use Only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11884-C2D5-14CD-9848-37C5CB01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701874"/>
            <a:ext cx="3149601" cy="715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C6EF665D-6785-53FD-2C31-4C549798D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6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_fullbleed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Header">
            <a:extLst>
              <a:ext uri="{FF2B5EF4-FFF2-40B4-BE49-F238E27FC236}">
                <a16:creationId xmlns:a16="http://schemas.microsoft.com/office/drawing/2014/main" id="{B80FCDC1-4ADD-40AF-8A4F-44573B12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300" y="397170"/>
            <a:ext cx="5456880" cy="7755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4C7002A5-7F55-427A-9382-A6BAE40CAD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9300" y="1241781"/>
            <a:ext cx="2019784" cy="312330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en-GB" sz="2000" b="1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Optional subtitle</a:t>
            </a:r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9300" y="1792800"/>
            <a:ext cx="5456880" cy="3876675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 sz="14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400"/>
              </a:spcBef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4" name="Photo">
            <a:extLst>
              <a:ext uri="{FF2B5EF4-FFF2-40B4-BE49-F238E27FC236}">
                <a16:creationId xmlns:a16="http://schemas.microsoft.com/office/drawing/2014/main" id="{9A0D6813-5DEE-4281-B97D-2F3EDA187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5924550" cy="6858000"/>
          </a:xfrm>
          <a:pattFill prst="wdUpDiag">
            <a:fgClr>
              <a:srgbClr val="E8E8E8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8AED4CF6-F266-4747-9A04-A15AF83A9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AABEC-672F-4B68-B914-690DA978312C}" type="slidenum">
              <a:rPr lang="en-GB" smtClean="0"/>
              <a:pPr/>
              <a:t>‹#›</a:t>
            </a:fld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86163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orient="horz" pos="4320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Header">
            <a:extLst>
              <a:ext uri="{FF2B5EF4-FFF2-40B4-BE49-F238E27FC236}">
                <a16:creationId xmlns:a16="http://schemas.microsoft.com/office/drawing/2014/main" id="{DB4D717C-E4C3-4FDF-8607-B34CB4CA1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10" y="320853"/>
            <a:ext cx="11299088" cy="457745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7473E3-2D79-9794-D93F-3BB02FC67B11}"/>
              </a:ext>
            </a:extLst>
          </p:cNvPr>
          <p:cNvSpPr/>
          <p:nvPr userDrawn="1"/>
        </p:nvSpPr>
        <p:spPr>
          <a:xfrm>
            <a:off x="241540" y="6357668"/>
            <a:ext cx="6538822" cy="457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IE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2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Layout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Texto 7">
            <a:extLst>
              <a:ext uri="{FF2B5EF4-FFF2-40B4-BE49-F238E27FC236}">
                <a16:creationId xmlns:a16="http://schemas.microsoft.com/office/drawing/2014/main" id="{A45828DB-02D9-493E-B696-7107B392CA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58898" y="825026"/>
            <a:ext cx="6829140" cy="3239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pt-BR"/>
              <a:t>Barlow (size 14)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92C72F6-137D-41DF-ACAC-E91E4A93F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898" y="258471"/>
            <a:ext cx="9787894" cy="370620"/>
          </a:xfrm>
          <a:prstGeom prst="rect">
            <a:avLst/>
          </a:prstGeom>
        </p:spPr>
        <p:txBody>
          <a:bodyPr/>
          <a:lstStyle>
            <a:lvl1pPr algn="l">
              <a:tabLst/>
              <a:defRPr sz="2400" b="1">
                <a:solidFill>
                  <a:schemeClr val="tx1"/>
                </a:solidFill>
                <a:latin typeface="+mn-lt"/>
                <a:ea typeface="Cambria" panose="02040503050406030204" pitchFamily="18" charset="0"/>
              </a:defRPr>
            </a:lvl1pPr>
          </a:lstStyle>
          <a:p>
            <a:r>
              <a:rPr lang="pt-BR"/>
              <a:t>Barlow (size 28)</a:t>
            </a:r>
          </a:p>
        </p:txBody>
      </p:sp>
    </p:spTree>
    <p:extLst>
      <p:ext uri="{BB962C8B-B14F-4D97-AF65-F5344CB8AC3E}">
        <p14:creationId xmlns:p14="http://schemas.microsoft.com/office/powerpoint/2010/main" val="23214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4D39-4D4B-EF55-6284-160F99E53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56" y="320875"/>
            <a:ext cx="11745544" cy="42842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BC471A1C-EE36-76D4-6453-CA959B3C13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830726"/>
            <a:ext cx="9341700" cy="246221"/>
          </a:xfrm>
          <a:noFill/>
        </p:spPr>
        <p:txBody>
          <a:bodyPr vert="horz" wrap="square" lIns="0" tIns="0" rIns="0" bIns="0" rtlCol="0">
            <a:spAutoFit/>
          </a:bodyPr>
          <a:lstStyle>
            <a:lvl1pPr>
              <a:lnSpc>
                <a:spcPct val="110000"/>
              </a:lnSpc>
              <a:defRPr lang="en-GB" sz="1600" b="1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GB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9248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ingle column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">
            <a:extLst>
              <a:ext uri="{FF2B5EF4-FFF2-40B4-BE49-F238E27FC236}">
                <a16:creationId xmlns:a16="http://schemas.microsoft.com/office/drawing/2014/main" id="{1703231E-4063-4D72-A4F3-5BF19050C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0000" y="1808163"/>
            <a:ext cx="11299088" cy="3861312"/>
          </a:xfrm>
        </p:spPr>
        <p:txBody>
          <a:bodyPr numCol="1" spcCol="288000">
            <a:noAutofit/>
          </a:bodyPr>
          <a:lstStyle>
            <a:lvl1pPr>
              <a:spcBef>
                <a:spcPts val="400"/>
              </a:spcBef>
              <a:defRPr sz="1800"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defRPr sz="18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429DE-4D63-DCEA-0E6E-B1E263115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wrap="square" lIns="0" tIns="0" rIns="0" bIns="0" rtlCol="0" anchor="b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Single column layout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A7685-C79C-C21F-A344-32CC624F8F20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>
                <a:solidFill>
                  <a:schemeClr val="bg1"/>
                </a:solidFill>
              </a:rPr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>
              <a:solidFill>
                <a:schemeClr val="bg1"/>
              </a:solidFill>
            </a:endParaRPr>
          </a:p>
        </p:txBody>
      </p:sp>
      <p:sp>
        <p:nvSpPr>
          <p:cNvPr id="4" name="Classification">
            <a:extLst>
              <a:ext uri="{FF2B5EF4-FFF2-40B4-BE49-F238E27FC236}">
                <a16:creationId xmlns:a16="http://schemas.microsoft.com/office/drawing/2014/main" id="{50F97186-9DC6-76C8-D496-77920798F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0938" y="6488640"/>
            <a:ext cx="5577840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>
                <a:solidFill>
                  <a:schemeClr val="bg1"/>
                </a:solidFill>
                <a:effectLst/>
              </a:rPr>
              <a:t>© Ipsos B&amp;A | Marketing Society | An Post eCommerce | 2025 | Client Use Only </a:t>
            </a: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450F9072-0FD6-81F3-76D3-7F95C2AB7E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647" y="6289647"/>
            <a:ext cx="769246" cy="3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4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er">
            <a:extLst>
              <a:ext uri="{FF2B5EF4-FFF2-40B4-BE49-F238E27FC236}">
                <a16:creationId xmlns:a16="http://schemas.microsoft.com/office/drawing/2014/main" id="{451F5451-CC20-46A2-802F-F9D60C2A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10" y="320854"/>
            <a:ext cx="11299088" cy="44640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/>
              <a:t>Short slide title</a:t>
            </a:r>
          </a:p>
        </p:txBody>
      </p:sp>
      <p:sp>
        <p:nvSpPr>
          <p:cNvPr id="3" name="Placeholder">
            <a:extLst>
              <a:ext uri="{FF2B5EF4-FFF2-40B4-BE49-F238E27FC236}">
                <a16:creationId xmlns:a16="http://schemas.microsoft.com/office/drawing/2014/main" id="{41F54BE0-878D-4EDE-9290-206FC1548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000" y="1808163"/>
            <a:ext cx="11299088" cy="3852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change the text styles on the slide master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19EB2BF-21C7-DA01-6AAC-8D446BDFC72B}"/>
              </a:ext>
            </a:extLst>
          </p:cNvPr>
          <p:cNvSpPr txBox="1"/>
          <p:nvPr userDrawn="1"/>
        </p:nvSpPr>
        <p:spPr>
          <a:xfrm>
            <a:off x="5849681" y="6479951"/>
            <a:ext cx="492637" cy="140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fld id="{42C674B8-9BBC-4FFF-A23E-570BB0655C41}" type="slidenum">
              <a:rPr lang="en-GB" sz="900" smtClean="0"/>
              <a:pPr algn="ctr" rtl="0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</a:pPr>
              <a:t>‹#›</a:t>
            </a:fld>
            <a:endParaRPr lang="en-GB" sz="900"/>
          </a:p>
        </p:txBody>
      </p:sp>
      <p:sp>
        <p:nvSpPr>
          <p:cNvPr id="6" name="Classification">
            <a:extLst>
              <a:ext uri="{FF2B5EF4-FFF2-40B4-BE49-F238E27FC236}">
                <a16:creationId xmlns:a16="http://schemas.microsoft.com/office/drawing/2014/main" id="{5145A4F0-7D5B-0FE6-3F2E-55FC068D8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50000" y="6488639"/>
            <a:ext cx="4672238" cy="123111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9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>
                <a:solidFill>
                  <a:schemeClr val="tx1"/>
                </a:solidFill>
                <a:effectLst/>
              </a:rPr>
              <a:t>© Ipsos B&amp;A | Marketing Society | An Post eCommerce | 2025 | Client Use Only 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9342AE77-94AF-8E52-6952-2239F164DD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0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spc="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SzPct val="100000"/>
        <a:buFont typeface="Wingdings 2" panose="05020102010507070707" pitchFamily="18" charset="2"/>
        <a:buNone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SzPct val="100000"/>
        <a:buFont typeface="Barlow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260350" algn="l" defTabSz="914400" rtl="0" eaLnBrk="1" latinLnBrk="0" hangingPunct="1">
        <a:lnSpc>
          <a:spcPct val="115000"/>
        </a:lnSpc>
        <a:spcBef>
          <a:spcPts val="400"/>
        </a:spcBef>
        <a:spcAft>
          <a:spcPts val="400"/>
        </a:spcAft>
        <a:buFont typeface="Barlow" panose="020B060402020202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406020202030204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Barlow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1" orient="horz" pos="436">
          <p15:clr>
            <a:srgbClr val="9FCC3B"/>
          </p15:clr>
        </p15:guide>
        <p15:guide id="23" pos="279">
          <p15:clr>
            <a:srgbClr val="9FCC3B"/>
          </p15:clr>
        </p15:guide>
        <p15:guide id="24" pos="7401">
          <p15:clr>
            <a:srgbClr val="9FCC3B"/>
          </p15:clr>
        </p15:guide>
        <p15:guide id="25" pos="2509">
          <p15:clr>
            <a:srgbClr val="5ACBF0"/>
          </p15:clr>
        </p15:guide>
        <p15:guide id="26" pos="2729">
          <p15:clr>
            <a:srgbClr val="5ACBF0"/>
          </p15:clr>
        </p15:guide>
        <p15:guide id="30" pos="4951">
          <p15:clr>
            <a:srgbClr val="5ACBF0"/>
          </p15:clr>
        </p15:guide>
        <p15:guide id="31" pos="5178">
          <p15:clr>
            <a:srgbClr val="5ACBF0"/>
          </p15:clr>
        </p15:guide>
        <p15:guide id="35" orient="horz" pos="3747">
          <p15:clr>
            <a:srgbClr val="9FCC3B"/>
          </p15:clr>
        </p15:guide>
        <p15:guide id="36" orient="horz" pos="3884">
          <p15:clr>
            <a:srgbClr val="000000"/>
          </p15:clr>
        </p15:guide>
        <p15:guide id="38" orient="horz" pos="913">
          <p15:clr>
            <a:srgbClr val="C35EA4"/>
          </p15:clr>
        </p15:guide>
        <p15:guide id="39" orient="horz" pos="1139">
          <p15:clr>
            <a:srgbClr val="5ACBF0"/>
          </p15:clr>
        </p15:guide>
        <p15:guide id="41" pos="1916">
          <p15:clr>
            <a:srgbClr val="F26B43"/>
          </p15:clr>
        </p15:guide>
        <p15:guide id="42" pos="2114">
          <p15:clr>
            <a:srgbClr val="F26B43"/>
          </p15:clr>
        </p15:guide>
        <p15:guide id="43" pos="3942">
          <p15:clr>
            <a:srgbClr val="F26B43"/>
          </p15:clr>
        </p15:guide>
        <p15:guide id="45" pos="3747">
          <p15:clr>
            <a:srgbClr val="F26B43"/>
          </p15:clr>
        </p15:guide>
        <p15:guide id="46" pos="5574">
          <p15:clr>
            <a:srgbClr val="F26B43"/>
          </p15:clr>
        </p15:guide>
        <p15:guide id="47" pos="5763">
          <p15:clr>
            <a:srgbClr val="F26B43"/>
          </p15:clr>
        </p15:guide>
        <p15:guide id="48" orient="horz" pos="142">
          <p15:clr>
            <a:srgbClr val="000000"/>
          </p15:clr>
        </p15:guide>
        <p15:guide id="49" orient="horz" pos="3566">
          <p15:clr>
            <a:srgbClr val="5ACBF0"/>
          </p15:clr>
        </p15:guide>
        <p15:guide id="50" orient="horz" pos="4166">
          <p15:clr>
            <a:srgbClr val="000000"/>
          </p15:clr>
        </p15:guide>
        <p15:guide id="51" pos="140">
          <p15:clr>
            <a:srgbClr val="000000"/>
          </p15:clr>
        </p15:guide>
        <p15:guide id="52" pos="7537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6.jpeg"/><Relationship Id="rId10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FA2B8DAE-F22C-3073-B14C-D7E1AA7B1D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13334" r="33662" b="20302"/>
          <a:stretch>
            <a:fillRect/>
          </a:stretch>
        </p:blipFill>
        <p:spPr>
          <a:xfrm>
            <a:off x="1885950" y="0"/>
            <a:ext cx="10322022" cy="6885214"/>
          </a:xfr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D455DA22-A3EC-03B6-4265-094F25A3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55" y="664200"/>
            <a:ext cx="6289478" cy="1519411"/>
          </a:xfrm>
        </p:spPr>
        <p:txBody>
          <a:bodyPr/>
          <a:lstStyle/>
          <a:p>
            <a:r>
              <a:rPr lang="en-GB"/>
              <a:t>An Post </a:t>
            </a:r>
            <a:br>
              <a:rPr lang="en-GB"/>
            </a:br>
            <a:r>
              <a:rPr lang="en-GB"/>
              <a:t>Delivering for tomorrow</a:t>
            </a:r>
            <a:endParaRPr lang="en-GB" b="0">
              <a:latin typeface="+mn-lt"/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CD54333-9BD9-44CD-4F85-43A53A8F11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555" y="2923129"/>
            <a:ext cx="4535145" cy="1274763"/>
          </a:xfrm>
        </p:spPr>
        <p:txBody>
          <a:bodyPr/>
          <a:lstStyle/>
          <a:p>
            <a:r>
              <a:rPr lang="en-GB"/>
              <a:t>Insights for An Post’s B2B eCommerce Transformation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2C4906E-F7A3-758E-28CC-09640A042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30555" y="1477508"/>
            <a:ext cx="5039969" cy="201294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GB" sz="4800">
              <a:solidFill>
                <a:schemeClr val="bg1"/>
              </a:solidFill>
              <a:latin typeface="+mj-lt"/>
              <a:ea typeface="Roboto Condensed Black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4F3A8D-9A92-5B9B-6F23-8549C68387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30555" y="4124250"/>
            <a:ext cx="34466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Deirdre Kelly &amp; Denise Price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E8C2CACD-E824-DE3B-60FE-427B75199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661370" y="3324649"/>
            <a:ext cx="3492560" cy="359409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6BD1784-F3A1-1046-21F9-8FEFED56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6298880" y="431596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EC544CE-DA48-E496-5DA5-4BEDD3E45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7918192" y="5576008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971E084-5448-ED48-CF9B-B312EBF57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70" y="4612372"/>
            <a:ext cx="1301927" cy="619454"/>
          </a:xfrm>
          <a:prstGeom prst="rect">
            <a:avLst/>
          </a:prstGeom>
        </p:spPr>
      </p:pic>
      <p:pic>
        <p:nvPicPr>
          <p:cNvPr id="6" name="Picture 2" descr="Merchant Services for Retailers in Ireland | An Post">
            <a:extLst>
              <a:ext uri="{FF2B5EF4-FFF2-40B4-BE49-F238E27FC236}">
                <a16:creationId xmlns:a16="http://schemas.microsoft.com/office/drawing/2014/main" id="{472B9D3A-ACAC-1DE5-5E21-45CB6A8CC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19930" r="27107" b="21881"/>
          <a:stretch>
            <a:fillRect/>
          </a:stretch>
        </p:blipFill>
        <p:spPr bwMode="auto">
          <a:xfrm>
            <a:off x="2126801" y="4543901"/>
            <a:ext cx="1124591" cy="72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475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anding a package to a person&#10;&#10;AI-generated content may be incorrect.">
            <a:extLst>
              <a:ext uri="{FF2B5EF4-FFF2-40B4-BE49-F238E27FC236}">
                <a16:creationId xmlns:a16="http://schemas.microsoft.com/office/drawing/2014/main" id="{4CD4F830-CF3D-DE68-61DD-9BFF59774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b="9232"/>
          <a:stretch>
            <a:fillRect/>
          </a:stretch>
        </p:blipFill>
        <p:spPr>
          <a:xfrm>
            <a:off x="0" y="1"/>
            <a:ext cx="12409713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BD749E-E6FB-1638-06E5-D8EAF020C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Delivering for Tomorrow</a:t>
            </a:r>
            <a:br>
              <a:rPr lang="en-GB"/>
            </a:br>
            <a:r>
              <a:rPr lang="en-GB" sz="2800"/>
              <a:t>Insights for An Post’s B2B eCommerce Transformation</a:t>
            </a:r>
            <a:endParaRPr lang="en-I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855132-FD36-3CB2-3B64-4A3BEBFF7FBC}"/>
              </a:ext>
            </a:extLst>
          </p:cNvPr>
          <p:cNvGrpSpPr/>
          <p:nvPr/>
        </p:nvGrpSpPr>
        <p:grpSpPr>
          <a:xfrm>
            <a:off x="456910" y="1621610"/>
            <a:ext cx="2806272" cy="764973"/>
            <a:chOff x="456910" y="1621610"/>
            <a:chExt cx="2806272" cy="764973"/>
          </a:xfrm>
        </p:grpSpPr>
        <p:sp>
          <p:nvSpPr>
            <p:cNvPr id="11" name="Rectangle: Single Corner Snipped 10">
              <a:extLst>
                <a:ext uri="{FF2B5EF4-FFF2-40B4-BE49-F238E27FC236}">
                  <a16:creationId xmlns:a16="http://schemas.microsoft.com/office/drawing/2014/main" id="{C1FD1527-49EF-C60E-85C8-3C1B2753C66B}"/>
                </a:ext>
              </a:extLst>
            </p:cNvPr>
            <p:cNvSpPr/>
            <p:nvPr/>
          </p:nvSpPr>
          <p:spPr>
            <a:xfrm flipV="1">
              <a:off x="456910" y="1621610"/>
              <a:ext cx="2806272" cy="764973"/>
            </a:xfrm>
            <a:prstGeom prst="snip1Rect">
              <a:avLst/>
            </a:prstGeom>
            <a:solidFill>
              <a:srgbClr val="2DB5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C3E367-82BD-D520-1F78-357BF41AB26B}"/>
                </a:ext>
              </a:extLst>
            </p:cNvPr>
            <p:cNvSpPr txBox="1"/>
            <p:nvPr/>
          </p:nvSpPr>
          <p:spPr>
            <a:xfrm>
              <a:off x="823896" y="1797424"/>
              <a:ext cx="2202768" cy="38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2400" b="1">
                  <a:solidFill>
                    <a:schemeClr val="bg1"/>
                  </a:solidFill>
                </a:rPr>
                <a:t>The</a:t>
              </a:r>
              <a:r>
                <a:rPr lang="en-IE" sz="2400" b="1">
                  <a:solidFill>
                    <a:srgbClr val="2DB574"/>
                  </a:solidFill>
                </a:rPr>
                <a:t> </a:t>
              </a:r>
              <a:r>
                <a:rPr lang="en-IE" sz="2400" b="1">
                  <a:solidFill>
                    <a:schemeClr val="bg1"/>
                  </a:solidFill>
                </a:rPr>
                <a:t>Challenge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B8507B-5F3E-5753-0822-B19D63934758}"/>
              </a:ext>
            </a:extLst>
          </p:cNvPr>
          <p:cNvGrpSpPr/>
          <p:nvPr/>
        </p:nvGrpSpPr>
        <p:grpSpPr>
          <a:xfrm>
            <a:off x="4687534" y="1621610"/>
            <a:ext cx="2806272" cy="764973"/>
            <a:chOff x="4687534" y="1621610"/>
            <a:chExt cx="2806272" cy="764973"/>
          </a:xfrm>
        </p:grpSpPr>
        <p:sp>
          <p:nvSpPr>
            <p:cNvPr id="13" name="Rectangle: Single Corner Snipped 12">
              <a:extLst>
                <a:ext uri="{FF2B5EF4-FFF2-40B4-BE49-F238E27FC236}">
                  <a16:creationId xmlns:a16="http://schemas.microsoft.com/office/drawing/2014/main" id="{650038A2-763B-1023-6072-62E6D35C64BD}"/>
                </a:ext>
              </a:extLst>
            </p:cNvPr>
            <p:cNvSpPr/>
            <p:nvPr/>
          </p:nvSpPr>
          <p:spPr>
            <a:xfrm flipV="1">
              <a:off x="4687534" y="1621610"/>
              <a:ext cx="2806272" cy="764973"/>
            </a:xfrm>
            <a:prstGeom prst="snip1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45ABE5-3644-1807-F383-879B3B7D61B1}"/>
                </a:ext>
              </a:extLst>
            </p:cNvPr>
            <p:cNvSpPr txBox="1"/>
            <p:nvPr/>
          </p:nvSpPr>
          <p:spPr>
            <a:xfrm>
              <a:off x="5054520" y="1797424"/>
              <a:ext cx="2202768" cy="38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2400" b="1">
                  <a:solidFill>
                    <a:schemeClr val="bg1"/>
                  </a:solidFill>
                </a:rPr>
                <a:t>The</a:t>
              </a:r>
              <a:r>
                <a:rPr lang="en-IE" sz="2400" b="1">
                  <a:solidFill>
                    <a:srgbClr val="2DB574"/>
                  </a:solidFill>
                </a:rPr>
                <a:t> </a:t>
              </a:r>
              <a:r>
                <a:rPr lang="en-IE" sz="2400" b="1">
                  <a:solidFill>
                    <a:schemeClr val="bg1"/>
                  </a:solidFill>
                </a:rPr>
                <a:t>Approach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C2CB09-2ECF-9234-2C3F-DA99E1077ED0}"/>
              </a:ext>
            </a:extLst>
          </p:cNvPr>
          <p:cNvGrpSpPr/>
          <p:nvPr/>
        </p:nvGrpSpPr>
        <p:grpSpPr>
          <a:xfrm>
            <a:off x="8698702" y="1621610"/>
            <a:ext cx="2806272" cy="764973"/>
            <a:chOff x="8698702" y="1621610"/>
            <a:chExt cx="2806272" cy="764973"/>
          </a:xfrm>
        </p:grpSpPr>
        <p:sp>
          <p:nvSpPr>
            <p:cNvPr id="15" name="Rectangle: Single Corner Snipped 14">
              <a:extLst>
                <a:ext uri="{FF2B5EF4-FFF2-40B4-BE49-F238E27FC236}">
                  <a16:creationId xmlns:a16="http://schemas.microsoft.com/office/drawing/2014/main" id="{4839F382-769F-196E-E928-A9D6A7F7FDA3}"/>
                </a:ext>
              </a:extLst>
            </p:cNvPr>
            <p:cNvSpPr/>
            <p:nvPr/>
          </p:nvSpPr>
          <p:spPr>
            <a:xfrm flipV="1">
              <a:off x="8698702" y="1621610"/>
              <a:ext cx="2806272" cy="764973"/>
            </a:xfrm>
            <a:prstGeom prst="snip1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DE9A72-F047-8AFF-4118-B7122E2A9F08}"/>
                </a:ext>
              </a:extLst>
            </p:cNvPr>
            <p:cNvSpPr txBox="1"/>
            <p:nvPr/>
          </p:nvSpPr>
          <p:spPr>
            <a:xfrm>
              <a:off x="9065688" y="1797424"/>
              <a:ext cx="2202768" cy="38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2400" b="1">
                  <a:solidFill>
                    <a:schemeClr val="bg1"/>
                  </a:solidFill>
                </a:rPr>
                <a:t>Key Findings</a:t>
              </a:r>
            </a:p>
          </p:txBody>
        </p:sp>
      </p:grp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9DA2A575-B657-502D-44E4-4518AF35A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556" y="6172353"/>
            <a:ext cx="938214" cy="446400"/>
          </a:xfrm>
          <a:prstGeom prst="rect">
            <a:avLst/>
          </a:prstGeom>
        </p:spPr>
      </p:pic>
      <p:pic>
        <p:nvPicPr>
          <p:cNvPr id="6" name="Picture 2" descr="Merchant Services for Retailers in Ireland | An Post">
            <a:extLst>
              <a:ext uri="{FF2B5EF4-FFF2-40B4-BE49-F238E27FC236}">
                <a16:creationId xmlns:a16="http://schemas.microsoft.com/office/drawing/2014/main" id="{C258A37F-13E1-9369-66BA-D4A49DF06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19930" r="27107" b="21881"/>
          <a:stretch>
            <a:fillRect/>
          </a:stretch>
        </p:blipFill>
        <p:spPr bwMode="auto">
          <a:xfrm>
            <a:off x="10074793" y="6184259"/>
            <a:ext cx="653795" cy="4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29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F5657-C08E-FD36-D1B8-2B66645A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A13A092-1AEE-75AD-2674-98DA6473E29F}"/>
              </a:ext>
            </a:extLst>
          </p:cNvPr>
          <p:cNvSpPr/>
          <p:nvPr/>
        </p:nvSpPr>
        <p:spPr>
          <a:xfrm>
            <a:off x="3559705" y="3022101"/>
            <a:ext cx="5093498" cy="3159244"/>
          </a:xfrm>
          <a:prstGeom prst="roundRect">
            <a:avLst/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IE" sz="240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6DFDC77-98AB-F4A3-19E8-9875031C62A9}"/>
              </a:ext>
            </a:extLst>
          </p:cNvPr>
          <p:cNvSpPr/>
          <p:nvPr/>
        </p:nvSpPr>
        <p:spPr>
          <a:xfrm>
            <a:off x="6411476" y="3022100"/>
            <a:ext cx="5093498" cy="3159244"/>
          </a:xfrm>
          <a:prstGeom prst="roundRect">
            <a:avLst/>
          </a:prstGeom>
          <a:solidFill>
            <a:srgbClr val="E7EB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IE" sz="2400">
              <a:solidFill>
                <a:schemeClr val="tx1"/>
              </a:solidFill>
            </a:endParaRPr>
          </a:p>
        </p:txBody>
      </p:sp>
      <p:pic>
        <p:nvPicPr>
          <p:cNvPr id="5" name="Picture 4" descr="A person handing a package to a person&#10;&#10;AI-generated content may be incorrect.">
            <a:extLst>
              <a:ext uri="{FF2B5EF4-FFF2-40B4-BE49-F238E27FC236}">
                <a16:creationId xmlns:a16="http://schemas.microsoft.com/office/drawing/2014/main" id="{722A514D-4E28-E999-D205-E7395BCA6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b="9232"/>
          <a:stretch>
            <a:fillRect/>
          </a:stretch>
        </p:blipFill>
        <p:spPr>
          <a:xfrm>
            <a:off x="0" y="1"/>
            <a:ext cx="12409713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5DB73-A106-F8DC-F45B-13C98D754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Delivering for Tomorrow</a:t>
            </a:r>
            <a:br>
              <a:rPr lang="en-GB"/>
            </a:br>
            <a:r>
              <a:rPr lang="en-GB" sz="2800"/>
              <a:t>Insights for An Post’s B2B eCommerce Transformation</a:t>
            </a:r>
            <a:endParaRPr lang="en-I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F6A871-AAA4-41C9-B060-A57731909215}"/>
              </a:ext>
            </a:extLst>
          </p:cNvPr>
          <p:cNvGrpSpPr/>
          <p:nvPr/>
        </p:nvGrpSpPr>
        <p:grpSpPr>
          <a:xfrm>
            <a:off x="456910" y="1621610"/>
            <a:ext cx="3557306" cy="1310493"/>
            <a:chOff x="456910" y="1621610"/>
            <a:chExt cx="2806272" cy="764973"/>
          </a:xfrm>
        </p:grpSpPr>
        <p:sp>
          <p:nvSpPr>
            <p:cNvPr id="11" name="Rectangle: Single Corner Snipped 10">
              <a:extLst>
                <a:ext uri="{FF2B5EF4-FFF2-40B4-BE49-F238E27FC236}">
                  <a16:creationId xmlns:a16="http://schemas.microsoft.com/office/drawing/2014/main" id="{2334A390-F5D8-D196-9012-141840FCA241}"/>
                </a:ext>
              </a:extLst>
            </p:cNvPr>
            <p:cNvSpPr/>
            <p:nvPr/>
          </p:nvSpPr>
          <p:spPr>
            <a:xfrm flipV="1">
              <a:off x="456910" y="1621610"/>
              <a:ext cx="2806272" cy="764973"/>
            </a:xfrm>
            <a:prstGeom prst="snip1Rect">
              <a:avLst/>
            </a:prstGeom>
            <a:solidFill>
              <a:srgbClr val="2DB5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rgbClr val="2DB574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084338-C2B2-1EA1-6C99-DBCCA8F3EFC7}"/>
                </a:ext>
              </a:extLst>
            </p:cNvPr>
            <p:cNvSpPr txBox="1"/>
            <p:nvPr/>
          </p:nvSpPr>
          <p:spPr>
            <a:xfrm>
              <a:off x="823896" y="1797424"/>
              <a:ext cx="2202768" cy="295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3200" b="1">
                  <a:solidFill>
                    <a:schemeClr val="bg1"/>
                  </a:solidFill>
                </a:rPr>
                <a:t>The Challenge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8FECB9-2B28-2B27-2E3D-1794FED24064}"/>
              </a:ext>
            </a:extLst>
          </p:cNvPr>
          <p:cNvGrpSpPr/>
          <p:nvPr/>
        </p:nvGrpSpPr>
        <p:grpSpPr>
          <a:xfrm>
            <a:off x="5437342" y="1621610"/>
            <a:ext cx="2806272" cy="764973"/>
            <a:chOff x="4687534" y="1621610"/>
            <a:chExt cx="2806272" cy="764973"/>
          </a:xfrm>
        </p:grpSpPr>
        <p:sp>
          <p:nvSpPr>
            <p:cNvPr id="13" name="Rectangle: Single Corner Snipped 12">
              <a:extLst>
                <a:ext uri="{FF2B5EF4-FFF2-40B4-BE49-F238E27FC236}">
                  <a16:creationId xmlns:a16="http://schemas.microsoft.com/office/drawing/2014/main" id="{4EDFDA9D-FED8-5553-C587-D616E7E760F7}"/>
                </a:ext>
              </a:extLst>
            </p:cNvPr>
            <p:cNvSpPr/>
            <p:nvPr/>
          </p:nvSpPr>
          <p:spPr>
            <a:xfrm flipV="1">
              <a:off x="4687534" y="1621610"/>
              <a:ext cx="2806272" cy="764973"/>
            </a:xfrm>
            <a:prstGeom prst="snip1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072ABD-973A-FBBA-C984-31841CBE310F}"/>
                </a:ext>
              </a:extLst>
            </p:cNvPr>
            <p:cNvSpPr txBox="1"/>
            <p:nvPr/>
          </p:nvSpPr>
          <p:spPr>
            <a:xfrm>
              <a:off x="5054520" y="1797424"/>
              <a:ext cx="2202768" cy="38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2400" b="1">
                  <a:solidFill>
                    <a:schemeClr val="bg1"/>
                  </a:solidFill>
                </a:rPr>
                <a:t>The Approach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B9CF92-1A46-F375-D887-0E5749D7F0EE}"/>
              </a:ext>
            </a:extLst>
          </p:cNvPr>
          <p:cNvGrpSpPr/>
          <p:nvPr/>
        </p:nvGrpSpPr>
        <p:grpSpPr>
          <a:xfrm>
            <a:off x="8698702" y="1621610"/>
            <a:ext cx="2806272" cy="764973"/>
            <a:chOff x="8698702" y="1621610"/>
            <a:chExt cx="2806272" cy="764973"/>
          </a:xfrm>
        </p:grpSpPr>
        <p:sp>
          <p:nvSpPr>
            <p:cNvPr id="15" name="Rectangle: Single Corner Snipped 14">
              <a:extLst>
                <a:ext uri="{FF2B5EF4-FFF2-40B4-BE49-F238E27FC236}">
                  <a16:creationId xmlns:a16="http://schemas.microsoft.com/office/drawing/2014/main" id="{D6B3E415-F21C-6246-DCF7-EE0EE46DD3D1}"/>
                </a:ext>
              </a:extLst>
            </p:cNvPr>
            <p:cNvSpPr/>
            <p:nvPr/>
          </p:nvSpPr>
          <p:spPr>
            <a:xfrm flipV="1">
              <a:off x="8698702" y="1621610"/>
              <a:ext cx="2806272" cy="764973"/>
            </a:xfrm>
            <a:prstGeom prst="snip1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A9ACA9-FF2C-3576-9243-0E5CD78EE78A}"/>
                </a:ext>
              </a:extLst>
            </p:cNvPr>
            <p:cNvSpPr txBox="1"/>
            <p:nvPr/>
          </p:nvSpPr>
          <p:spPr>
            <a:xfrm>
              <a:off x="9065688" y="1797424"/>
              <a:ext cx="2202768" cy="38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2400" b="1">
                  <a:solidFill>
                    <a:schemeClr val="bg1"/>
                  </a:solidFill>
                </a:rPr>
                <a:t>Key Findings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D39100-C96F-DDA0-B808-3384EA4E8132}"/>
              </a:ext>
            </a:extLst>
          </p:cNvPr>
          <p:cNvSpPr/>
          <p:nvPr/>
        </p:nvSpPr>
        <p:spPr>
          <a:xfrm>
            <a:off x="456909" y="3154680"/>
            <a:ext cx="7306345" cy="3273552"/>
          </a:xfrm>
          <a:prstGeom prst="roundRect">
            <a:avLst>
              <a:gd name="adj" fmla="val 8008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Mission critical transformation enabling relevancy and business sustainability for growth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Deep insights needed for:</a:t>
            </a:r>
          </a:p>
          <a:p>
            <a:pPr marL="742950" lvl="1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Business customer acquisition and retention</a:t>
            </a:r>
          </a:p>
          <a:p>
            <a:pPr marL="742950" lvl="1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Thought leadership positioning</a:t>
            </a:r>
          </a:p>
          <a:p>
            <a:pPr marL="742950" lvl="1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Marketing insight development</a:t>
            </a:r>
          </a:p>
          <a:p>
            <a:pPr marL="742950" lvl="1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Understand relevancy of e-commerce propositions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Independent credible data supporting SME insights</a:t>
            </a:r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031B8CF0-F919-D396-DACD-61B0E4A15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556" y="6172353"/>
            <a:ext cx="938214" cy="446400"/>
          </a:xfrm>
          <a:prstGeom prst="rect">
            <a:avLst/>
          </a:prstGeom>
        </p:spPr>
      </p:pic>
      <p:pic>
        <p:nvPicPr>
          <p:cNvPr id="7" name="Picture 2" descr="Merchant Services for Retailers in Ireland | An Post">
            <a:extLst>
              <a:ext uri="{FF2B5EF4-FFF2-40B4-BE49-F238E27FC236}">
                <a16:creationId xmlns:a16="http://schemas.microsoft.com/office/drawing/2014/main" id="{E61969C0-0590-0958-4911-2F5377284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19930" r="27107" b="21881"/>
          <a:stretch>
            <a:fillRect/>
          </a:stretch>
        </p:blipFill>
        <p:spPr bwMode="auto">
          <a:xfrm>
            <a:off x="10074793" y="6184259"/>
            <a:ext cx="653795" cy="4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7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A3C50-A247-1E6A-0F61-DAC9E240A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anding a package to a person&#10;&#10;AI-generated content may be incorrect.">
            <a:extLst>
              <a:ext uri="{FF2B5EF4-FFF2-40B4-BE49-F238E27FC236}">
                <a16:creationId xmlns:a16="http://schemas.microsoft.com/office/drawing/2014/main" id="{ED0F9776-28FE-E9A4-B4AA-440D7232CB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b="9232"/>
          <a:stretch>
            <a:fillRect/>
          </a:stretch>
        </p:blipFill>
        <p:spPr>
          <a:xfrm>
            <a:off x="0" y="1"/>
            <a:ext cx="12409713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C16CAE-4268-F61B-3FF3-05888DA4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Delivering for Tomorrow</a:t>
            </a:r>
            <a:br>
              <a:rPr lang="en-GB"/>
            </a:br>
            <a:r>
              <a:rPr lang="en-GB" sz="2800"/>
              <a:t>Insights for An Post’s B2B eCommerce Transformation</a:t>
            </a:r>
            <a:endParaRPr lang="en-I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1109E4-5107-FDC0-E70F-574917F31373}"/>
              </a:ext>
            </a:extLst>
          </p:cNvPr>
          <p:cNvGrpSpPr/>
          <p:nvPr/>
        </p:nvGrpSpPr>
        <p:grpSpPr>
          <a:xfrm>
            <a:off x="456910" y="1621610"/>
            <a:ext cx="2806272" cy="764973"/>
            <a:chOff x="456910" y="1621610"/>
            <a:chExt cx="2806272" cy="764973"/>
          </a:xfrm>
        </p:grpSpPr>
        <p:sp>
          <p:nvSpPr>
            <p:cNvPr id="11" name="Rectangle: Single Corner Snipped 10">
              <a:extLst>
                <a:ext uri="{FF2B5EF4-FFF2-40B4-BE49-F238E27FC236}">
                  <a16:creationId xmlns:a16="http://schemas.microsoft.com/office/drawing/2014/main" id="{9FDC273A-FE27-A3FE-C5A1-9E469EDEF3DD}"/>
                </a:ext>
              </a:extLst>
            </p:cNvPr>
            <p:cNvSpPr/>
            <p:nvPr/>
          </p:nvSpPr>
          <p:spPr>
            <a:xfrm flipV="1">
              <a:off x="456910" y="1621610"/>
              <a:ext cx="2806272" cy="764973"/>
            </a:xfrm>
            <a:prstGeom prst="snip1Rect">
              <a:avLst/>
            </a:prstGeom>
            <a:solidFill>
              <a:srgbClr val="2DB5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A2015E-E478-04A5-EB41-D57A1DC3C3D4}"/>
                </a:ext>
              </a:extLst>
            </p:cNvPr>
            <p:cNvSpPr txBox="1"/>
            <p:nvPr/>
          </p:nvSpPr>
          <p:spPr>
            <a:xfrm>
              <a:off x="823896" y="1797424"/>
              <a:ext cx="2202768" cy="38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2400" b="1">
                  <a:solidFill>
                    <a:schemeClr val="bg1"/>
                  </a:solidFill>
                </a:rPr>
                <a:t>The Challenge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D40505-D5F7-8285-C2D7-7CF6A79FACDC}"/>
              </a:ext>
            </a:extLst>
          </p:cNvPr>
          <p:cNvGrpSpPr/>
          <p:nvPr/>
        </p:nvGrpSpPr>
        <p:grpSpPr>
          <a:xfrm>
            <a:off x="4317347" y="1621610"/>
            <a:ext cx="3557306" cy="1310493"/>
            <a:chOff x="4687534" y="1621610"/>
            <a:chExt cx="2806272" cy="764973"/>
          </a:xfrm>
        </p:grpSpPr>
        <p:sp>
          <p:nvSpPr>
            <p:cNvPr id="13" name="Rectangle: Single Corner Snipped 12">
              <a:extLst>
                <a:ext uri="{FF2B5EF4-FFF2-40B4-BE49-F238E27FC236}">
                  <a16:creationId xmlns:a16="http://schemas.microsoft.com/office/drawing/2014/main" id="{4CE75A6E-C2EF-7783-D9E9-F403E0A258FE}"/>
                </a:ext>
              </a:extLst>
            </p:cNvPr>
            <p:cNvSpPr/>
            <p:nvPr/>
          </p:nvSpPr>
          <p:spPr>
            <a:xfrm flipV="1">
              <a:off x="4687534" y="1621610"/>
              <a:ext cx="2806272" cy="764973"/>
            </a:xfrm>
            <a:prstGeom prst="snip1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193B11-853F-7549-B0A8-08567E19B30F}"/>
                </a:ext>
              </a:extLst>
            </p:cNvPr>
            <p:cNvSpPr txBox="1"/>
            <p:nvPr/>
          </p:nvSpPr>
          <p:spPr>
            <a:xfrm>
              <a:off x="5054520" y="1797424"/>
              <a:ext cx="2202768" cy="295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3200" b="1">
                  <a:solidFill>
                    <a:schemeClr val="bg1"/>
                  </a:solidFill>
                </a:rPr>
                <a:t>The Approach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23BF74-B7DF-8682-DDE3-3971FA3C6681}"/>
              </a:ext>
            </a:extLst>
          </p:cNvPr>
          <p:cNvGrpSpPr/>
          <p:nvPr/>
        </p:nvGrpSpPr>
        <p:grpSpPr>
          <a:xfrm>
            <a:off x="8698702" y="1621610"/>
            <a:ext cx="2806272" cy="764973"/>
            <a:chOff x="8698702" y="1621610"/>
            <a:chExt cx="2806272" cy="764973"/>
          </a:xfrm>
        </p:grpSpPr>
        <p:sp>
          <p:nvSpPr>
            <p:cNvPr id="15" name="Rectangle: Single Corner Snipped 14">
              <a:extLst>
                <a:ext uri="{FF2B5EF4-FFF2-40B4-BE49-F238E27FC236}">
                  <a16:creationId xmlns:a16="http://schemas.microsoft.com/office/drawing/2014/main" id="{5D52DC32-F40A-76C3-79CF-E45999DA1F16}"/>
                </a:ext>
              </a:extLst>
            </p:cNvPr>
            <p:cNvSpPr/>
            <p:nvPr/>
          </p:nvSpPr>
          <p:spPr>
            <a:xfrm flipV="1">
              <a:off x="8698702" y="1621610"/>
              <a:ext cx="2806272" cy="764973"/>
            </a:xfrm>
            <a:prstGeom prst="snip1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1B187E-8109-DAD6-77A4-51279F3853CA}"/>
                </a:ext>
              </a:extLst>
            </p:cNvPr>
            <p:cNvSpPr txBox="1"/>
            <p:nvPr/>
          </p:nvSpPr>
          <p:spPr>
            <a:xfrm>
              <a:off x="9065688" y="1797424"/>
              <a:ext cx="2202768" cy="38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2400" b="1">
                  <a:solidFill>
                    <a:schemeClr val="bg1"/>
                  </a:solidFill>
                </a:rPr>
                <a:t>Key Findings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2B9B58-8659-54D8-F2B2-10A421740F15}"/>
              </a:ext>
            </a:extLst>
          </p:cNvPr>
          <p:cNvSpPr/>
          <p:nvPr/>
        </p:nvSpPr>
        <p:spPr>
          <a:xfrm>
            <a:off x="2450302" y="3154680"/>
            <a:ext cx="7306346" cy="3273552"/>
          </a:xfrm>
          <a:prstGeom prst="roundRect">
            <a:avLst>
              <a:gd name="adj" fmla="val 8008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Continuous feedback and collaboration loop between consumer and SME research &amp; teams through 2 trackers</a:t>
            </a:r>
          </a:p>
          <a:p>
            <a:pPr marL="742950" lvl="1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b="1">
                <a:solidFill>
                  <a:schemeClr val="tx1"/>
                </a:solidFill>
              </a:rPr>
              <a:t>SME</a:t>
            </a:r>
            <a:r>
              <a:rPr lang="en-GB" sz="1600">
                <a:solidFill>
                  <a:schemeClr val="tx1"/>
                </a:solidFill>
              </a:rPr>
              <a:t>: effectively communicate expertise</a:t>
            </a:r>
          </a:p>
          <a:p>
            <a:pPr marL="742950" lvl="1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b="1">
                <a:solidFill>
                  <a:schemeClr val="tx1"/>
                </a:solidFill>
              </a:rPr>
              <a:t>Consumer</a:t>
            </a:r>
            <a:r>
              <a:rPr lang="en-GB" sz="1600">
                <a:solidFill>
                  <a:schemeClr val="tx1"/>
                </a:solidFill>
              </a:rPr>
              <a:t>: behaviours and preferences &amp; provider satisfaction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Actively cross-pollinate insights, offer flexibility, deliver stakeholder needs, 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A0E05C71-7C30-F39D-7FC4-FF5CAB071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556" y="6172353"/>
            <a:ext cx="938214" cy="446400"/>
          </a:xfrm>
          <a:prstGeom prst="rect">
            <a:avLst/>
          </a:prstGeom>
        </p:spPr>
      </p:pic>
      <p:pic>
        <p:nvPicPr>
          <p:cNvPr id="6" name="Picture 2" descr="Merchant Services for Retailers in Ireland | An Post">
            <a:extLst>
              <a:ext uri="{FF2B5EF4-FFF2-40B4-BE49-F238E27FC236}">
                <a16:creationId xmlns:a16="http://schemas.microsoft.com/office/drawing/2014/main" id="{1D32D056-2EFD-A0F9-7301-0C74190CC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19930" r="27107" b="21881"/>
          <a:stretch>
            <a:fillRect/>
          </a:stretch>
        </p:blipFill>
        <p:spPr bwMode="auto">
          <a:xfrm>
            <a:off x="10074793" y="6184259"/>
            <a:ext cx="653795" cy="4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280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2A0A8-41B6-496D-26EA-5DBF1F4A5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anding a package to a person&#10;&#10;AI-generated content may be incorrect.">
            <a:extLst>
              <a:ext uri="{FF2B5EF4-FFF2-40B4-BE49-F238E27FC236}">
                <a16:creationId xmlns:a16="http://schemas.microsoft.com/office/drawing/2014/main" id="{7959B316-9EC8-22C4-816B-524A10011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b="9232"/>
          <a:stretch>
            <a:fillRect/>
          </a:stretch>
        </p:blipFill>
        <p:spPr>
          <a:xfrm>
            <a:off x="0" y="1"/>
            <a:ext cx="12409713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058FF3-924A-F86B-E7A7-84E48A76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Delivering for Tomorrow</a:t>
            </a:r>
            <a:br>
              <a:rPr lang="en-GB"/>
            </a:br>
            <a:r>
              <a:rPr lang="en-GB" sz="2800"/>
              <a:t>Insights for An Post’s B2B eCommerce Transformation</a:t>
            </a:r>
            <a:endParaRPr lang="en-I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E65C50-ED43-72AE-C928-E1BE2E0B57EA}"/>
              </a:ext>
            </a:extLst>
          </p:cNvPr>
          <p:cNvGrpSpPr/>
          <p:nvPr/>
        </p:nvGrpSpPr>
        <p:grpSpPr>
          <a:xfrm>
            <a:off x="456910" y="1621610"/>
            <a:ext cx="2806272" cy="764973"/>
            <a:chOff x="456910" y="1621610"/>
            <a:chExt cx="2806272" cy="764973"/>
          </a:xfrm>
        </p:grpSpPr>
        <p:sp>
          <p:nvSpPr>
            <p:cNvPr id="11" name="Rectangle: Single Corner Snipped 10">
              <a:extLst>
                <a:ext uri="{FF2B5EF4-FFF2-40B4-BE49-F238E27FC236}">
                  <a16:creationId xmlns:a16="http://schemas.microsoft.com/office/drawing/2014/main" id="{CBDFC6D3-D37F-C649-7804-C93F16BB06D1}"/>
                </a:ext>
              </a:extLst>
            </p:cNvPr>
            <p:cNvSpPr/>
            <p:nvPr/>
          </p:nvSpPr>
          <p:spPr>
            <a:xfrm flipV="1">
              <a:off x="456910" y="1621610"/>
              <a:ext cx="2806272" cy="764973"/>
            </a:xfrm>
            <a:prstGeom prst="snip1Rect">
              <a:avLst/>
            </a:prstGeom>
            <a:solidFill>
              <a:srgbClr val="2DB5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7EAAA7-4310-B674-AF27-D9BBEF319C11}"/>
                </a:ext>
              </a:extLst>
            </p:cNvPr>
            <p:cNvSpPr txBox="1"/>
            <p:nvPr/>
          </p:nvSpPr>
          <p:spPr>
            <a:xfrm>
              <a:off x="823896" y="1797424"/>
              <a:ext cx="2202768" cy="38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2400" b="1">
                  <a:solidFill>
                    <a:schemeClr val="bg1"/>
                  </a:solidFill>
                </a:rPr>
                <a:t>The Challenge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2D2D1D-26AC-ED42-08DB-506E9BDB7523}"/>
              </a:ext>
            </a:extLst>
          </p:cNvPr>
          <p:cNvGrpSpPr/>
          <p:nvPr/>
        </p:nvGrpSpPr>
        <p:grpSpPr>
          <a:xfrm>
            <a:off x="3832715" y="1621610"/>
            <a:ext cx="2806272" cy="764973"/>
            <a:chOff x="4687534" y="1621610"/>
            <a:chExt cx="2806272" cy="764973"/>
          </a:xfrm>
        </p:grpSpPr>
        <p:sp>
          <p:nvSpPr>
            <p:cNvPr id="13" name="Rectangle: Single Corner Snipped 12">
              <a:extLst>
                <a:ext uri="{FF2B5EF4-FFF2-40B4-BE49-F238E27FC236}">
                  <a16:creationId xmlns:a16="http://schemas.microsoft.com/office/drawing/2014/main" id="{8748B5B0-47D9-A374-FE3B-87AA804BEF4C}"/>
                </a:ext>
              </a:extLst>
            </p:cNvPr>
            <p:cNvSpPr/>
            <p:nvPr/>
          </p:nvSpPr>
          <p:spPr>
            <a:xfrm flipV="1">
              <a:off x="4687534" y="1621610"/>
              <a:ext cx="2806272" cy="764973"/>
            </a:xfrm>
            <a:prstGeom prst="snip1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2C57A9-789A-C9A9-E1EA-7D57DFB5A252}"/>
                </a:ext>
              </a:extLst>
            </p:cNvPr>
            <p:cNvSpPr txBox="1"/>
            <p:nvPr/>
          </p:nvSpPr>
          <p:spPr>
            <a:xfrm>
              <a:off x="5054520" y="1797424"/>
              <a:ext cx="2202768" cy="38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2400" b="1">
                  <a:solidFill>
                    <a:schemeClr val="bg1"/>
                  </a:solidFill>
                </a:rPr>
                <a:t>The Approach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4E5B62-661D-39A1-877B-18CF9AA90F81}"/>
              </a:ext>
            </a:extLst>
          </p:cNvPr>
          <p:cNvGrpSpPr/>
          <p:nvPr/>
        </p:nvGrpSpPr>
        <p:grpSpPr>
          <a:xfrm>
            <a:off x="7947668" y="1621610"/>
            <a:ext cx="3557306" cy="1310493"/>
            <a:chOff x="8698702" y="1621610"/>
            <a:chExt cx="2806272" cy="764973"/>
          </a:xfrm>
        </p:grpSpPr>
        <p:sp>
          <p:nvSpPr>
            <p:cNvPr id="15" name="Rectangle: Single Corner Snipped 14">
              <a:extLst>
                <a:ext uri="{FF2B5EF4-FFF2-40B4-BE49-F238E27FC236}">
                  <a16:creationId xmlns:a16="http://schemas.microsoft.com/office/drawing/2014/main" id="{496CF5D7-9659-C487-60A2-5D892E136F68}"/>
                </a:ext>
              </a:extLst>
            </p:cNvPr>
            <p:cNvSpPr/>
            <p:nvPr/>
          </p:nvSpPr>
          <p:spPr>
            <a:xfrm flipV="1">
              <a:off x="8698702" y="1621610"/>
              <a:ext cx="2806272" cy="764973"/>
            </a:xfrm>
            <a:prstGeom prst="snip1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98A1A5-2F66-AB3B-A2C8-77A0E6876924}"/>
                </a:ext>
              </a:extLst>
            </p:cNvPr>
            <p:cNvSpPr txBox="1"/>
            <p:nvPr/>
          </p:nvSpPr>
          <p:spPr>
            <a:xfrm>
              <a:off x="9065688" y="1797424"/>
              <a:ext cx="2202768" cy="295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3200" b="1">
                  <a:solidFill>
                    <a:schemeClr val="bg1"/>
                  </a:solidFill>
                </a:rPr>
                <a:t>Key Findings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30FB44-33F8-E68D-C5AC-DBA5DECA65B2}"/>
              </a:ext>
            </a:extLst>
          </p:cNvPr>
          <p:cNvSpPr/>
          <p:nvPr/>
        </p:nvSpPr>
        <p:spPr>
          <a:xfrm>
            <a:off x="4196806" y="3154680"/>
            <a:ext cx="7306346" cy="2539110"/>
          </a:xfrm>
          <a:prstGeom prst="roundRect">
            <a:avLst>
              <a:gd name="adj" fmla="val 8008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KPIs measured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An Post is an integral part of Irish eCommerce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</a:rPr>
              <a:t>Data to build An Post expertise and B2B service improvements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IE" sz="1600">
                <a:solidFill>
                  <a:schemeClr val="tx1"/>
                </a:solidFill>
              </a:rPr>
              <a:t>Consumer satisfaction delivers business satisfaction &amp; growth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IE" sz="1600">
                <a:solidFill>
                  <a:schemeClr val="tx1"/>
                </a:solidFill>
              </a:rPr>
              <a:t>Actionable market intelligence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34F2D227-40DF-601F-49FE-93A239CBF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556" y="6172353"/>
            <a:ext cx="938214" cy="446400"/>
          </a:xfrm>
          <a:prstGeom prst="rect">
            <a:avLst/>
          </a:prstGeom>
        </p:spPr>
      </p:pic>
      <p:pic>
        <p:nvPicPr>
          <p:cNvPr id="6" name="Picture 2" descr="Merchant Services for Retailers in Ireland | An Post">
            <a:extLst>
              <a:ext uri="{FF2B5EF4-FFF2-40B4-BE49-F238E27FC236}">
                <a16:creationId xmlns:a16="http://schemas.microsoft.com/office/drawing/2014/main" id="{6C137F7F-4A1D-227D-5E9A-7E23C672D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19930" r="27107" b="21881"/>
          <a:stretch>
            <a:fillRect/>
          </a:stretch>
        </p:blipFill>
        <p:spPr bwMode="auto">
          <a:xfrm>
            <a:off x="10074793" y="6184259"/>
            <a:ext cx="653795" cy="4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85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082AD-10AC-2730-9998-BEC11E43D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anding a package to a person&#10;&#10;AI-generated content may be incorrect.">
            <a:extLst>
              <a:ext uri="{FF2B5EF4-FFF2-40B4-BE49-F238E27FC236}">
                <a16:creationId xmlns:a16="http://schemas.microsoft.com/office/drawing/2014/main" id="{EA3406BD-EAE7-8579-B3DB-060013CD8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b="9232"/>
          <a:stretch>
            <a:fillRect/>
          </a:stretch>
        </p:blipFill>
        <p:spPr>
          <a:xfrm>
            <a:off x="0" y="1"/>
            <a:ext cx="12409713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01418-AAFD-8E82-1E7D-29B2FCDE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Delivering for Tomorrow</a:t>
            </a:r>
            <a:br>
              <a:rPr lang="en-GB"/>
            </a:br>
            <a:r>
              <a:rPr lang="en-GB" sz="2800"/>
              <a:t>Insights for An Post’s B2B eCommerce Transformation</a:t>
            </a:r>
            <a:endParaRPr lang="en-I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E98631-6301-D934-C17E-0D341842C1AA}"/>
              </a:ext>
            </a:extLst>
          </p:cNvPr>
          <p:cNvGrpSpPr/>
          <p:nvPr/>
        </p:nvGrpSpPr>
        <p:grpSpPr>
          <a:xfrm>
            <a:off x="456910" y="1621610"/>
            <a:ext cx="2806272" cy="764973"/>
            <a:chOff x="456910" y="1621610"/>
            <a:chExt cx="2806272" cy="764973"/>
          </a:xfrm>
        </p:grpSpPr>
        <p:sp>
          <p:nvSpPr>
            <p:cNvPr id="11" name="Rectangle: Single Corner Snipped 10">
              <a:extLst>
                <a:ext uri="{FF2B5EF4-FFF2-40B4-BE49-F238E27FC236}">
                  <a16:creationId xmlns:a16="http://schemas.microsoft.com/office/drawing/2014/main" id="{D1D05DD8-D792-1D17-43FD-304E6563D308}"/>
                </a:ext>
              </a:extLst>
            </p:cNvPr>
            <p:cNvSpPr/>
            <p:nvPr/>
          </p:nvSpPr>
          <p:spPr>
            <a:xfrm flipV="1">
              <a:off x="456910" y="1621610"/>
              <a:ext cx="2806272" cy="764973"/>
            </a:xfrm>
            <a:prstGeom prst="snip1Rect">
              <a:avLst/>
            </a:prstGeom>
            <a:solidFill>
              <a:srgbClr val="2DB5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308E5C-E74A-A8FB-4336-574CC6B6333D}"/>
                </a:ext>
              </a:extLst>
            </p:cNvPr>
            <p:cNvSpPr txBox="1"/>
            <p:nvPr/>
          </p:nvSpPr>
          <p:spPr>
            <a:xfrm>
              <a:off x="823896" y="1797424"/>
              <a:ext cx="2202768" cy="38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2400" b="1">
                  <a:solidFill>
                    <a:schemeClr val="bg1"/>
                  </a:solidFill>
                </a:rPr>
                <a:t>The</a:t>
              </a:r>
              <a:r>
                <a:rPr lang="en-IE" sz="2400" b="1">
                  <a:solidFill>
                    <a:srgbClr val="2DB574"/>
                  </a:solidFill>
                </a:rPr>
                <a:t> </a:t>
              </a:r>
              <a:r>
                <a:rPr lang="en-IE" sz="2400" b="1">
                  <a:solidFill>
                    <a:schemeClr val="bg1"/>
                  </a:solidFill>
                </a:rPr>
                <a:t>Challenge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69E93B-786A-CBDD-CDAC-268A2CCA501C}"/>
              </a:ext>
            </a:extLst>
          </p:cNvPr>
          <p:cNvGrpSpPr/>
          <p:nvPr/>
        </p:nvGrpSpPr>
        <p:grpSpPr>
          <a:xfrm>
            <a:off x="4687534" y="1621610"/>
            <a:ext cx="2806272" cy="764973"/>
            <a:chOff x="4687534" y="1621610"/>
            <a:chExt cx="2806272" cy="764973"/>
          </a:xfrm>
        </p:grpSpPr>
        <p:sp>
          <p:nvSpPr>
            <p:cNvPr id="13" name="Rectangle: Single Corner Snipped 12">
              <a:extLst>
                <a:ext uri="{FF2B5EF4-FFF2-40B4-BE49-F238E27FC236}">
                  <a16:creationId xmlns:a16="http://schemas.microsoft.com/office/drawing/2014/main" id="{12E1F80C-1D6B-D7E7-B061-A82765246E27}"/>
                </a:ext>
              </a:extLst>
            </p:cNvPr>
            <p:cNvSpPr/>
            <p:nvPr/>
          </p:nvSpPr>
          <p:spPr>
            <a:xfrm flipV="1">
              <a:off x="4687534" y="1621610"/>
              <a:ext cx="2806272" cy="764973"/>
            </a:xfrm>
            <a:prstGeom prst="snip1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C7A97A-8541-63D6-2685-D4EAA1533058}"/>
                </a:ext>
              </a:extLst>
            </p:cNvPr>
            <p:cNvSpPr txBox="1"/>
            <p:nvPr/>
          </p:nvSpPr>
          <p:spPr>
            <a:xfrm>
              <a:off x="5054520" y="1797424"/>
              <a:ext cx="2202768" cy="38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2400" b="1">
                  <a:solidFill>
                    <a:schemeClr val="bg1"/>
                  </a:solidFill>
                </a:rPr>
                <a:t>The</a:t>
              </a:r>
              <a:r>
                <a:rPr lang="en-IE" sz="2400" b="1">
                  <a:solidFill>
                    <a:srgbClr val="2DB574"/>
                  </a:solidFill>
                </a:rPr>
                <a:t> </a:t>
              </a:r>
              <a:r>
                <a:rPr lang="en-IE" sz="2400" b="1">
                  <a:solidFill>
                    <a:schemeClr val="bg1"/>
                  </a:solidFill>
                </a:rPr>
                <a:t>Approach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73F651-85BD-7929-FBBF-402C30406C75}"/>
              </a:ext>
            </a:extLst>
          </p:cNvPr>
          <p:cNvGrpSpPr/>
          <p:nvPr/>
        </p:nvGrpSpPr>
        <p:grpSpPr>
          <a:xfrm>
            <a:off x="8698702" y="1621610"/>
            <a:ext cx="2806272" cy="764973"/>
            <a:chOff x="8698702" y="1621610"/>
            <a:chExt cx="2806272" cy="764973"/>
          </a:xfrm>
        </p:grpSpPr>
        <p:sp>
          <p:nvSpPr>
            <p:cNvPr id="15" name="Rectangle: Single Corner Snipped 14">
              <a:extLst>
                <a:ext uri="{FF2B5EF4-FFF2-40B4-BE49-F238E27FC236}">
                  <a16:creationId xmlns:a16="http://schemas.microsoft.com/office/drawing/2014/main" id="{6D8F03BD-B832-C035-FA9A-69DB688D5983}"/>
                </a:ext>
              </a:extLst>
            </p:cNvPr>
            <p:cNvSpPr/>
            <p:nvPr/>
          </p:nvSpPr>
          <p:spPr>
            <a:xfrm flipV="1">
              <a:off x="8698702" y="1621610"/>
              <a:ext cx="2806272" cy="764973"/>
            </a:xfrm>
            <a:prstGeom prst="snip1Rect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en-IE" sz="240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48A064-2C29-3783-3E85-DC8F95B0558D}"/>
                </a:ext>
              </a:extLst>
            </p:cNvPr>
            <p:cNvSpPr txBox="1"/>
            <p:nvPr/>
          </p:nvSpPr>
          <p:spPr>
            <a:xfrm>
              <a:off x="9065688" y="1797424"/>
              <a:ext cx="2202768" cy="38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IE" sz="2400" b="1">
                  <a:solidFill>
                    <a:schemeClr val="bg1"/>
                  </a:solidFill>
                </a:rPr>
                <a:t>Key Findings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4FF373-D997-E30E-2B62-78CCC0406FA0}"/>
              </a:ext>
            </a:extLst>
          </p:cNvPr>
          <p:cNvSpPr/>
          <p:nvPr/>
        </p:nvSpPr>
        <p:spPr>
          <a:xfrm>
            <a:off x="8706404" y="2639507"/>
            <a:ext cx="3161066" cy="2665918"/>
          </a:xfrm>
          <a:prstGeom prst="roundRect">
            <a:avLst>
              <a:gd name="adj" fmla="val 3958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</a:rPr>
              <a:t>KPIs measured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</a:rPr>
              <a:t>An Post is an integral part of Irish eCommerce 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</a:rPr>
              <a:t>Data to build An Post expertise and B2B service improvements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IE" sz="1300">
                <a:solidFill>
                  <a:schemeClr val="tx1"/>
                </a:solidFill>
              </a:rPr>
              <a:t>Consumer satisfaction delivers business satisfaction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IE" sz="1300">
                <a:solidFill>
                  <a:schemeClr val="tx1"/>
                </a:solidFill>
              </a:rPr>
              <a:t>Actionable market intelligence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4CBDD7-775E-0491-CC7F-D75A526B138F}"/>
              </a:ext>
            </a:extLst>
          </p:cNvPr>
          <p:cNvSpPr/>
          <p:nvPr/>
        </p:nvSpPr>
        <p:spPr>
          <a:xfrm>
            <a:off x="4697058" y="2639506"/>
            <a:ext cx="3161067" cy="2665918"/>
          </a:xfrm>
          <a:prstGeom prst="roundRect">
            <a:avLst>
              <a:gd name="adj" fmla="val 3887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</a:rPr>
              <a:t>Continuous feedback and collaboration loop between consumer and SME research &amp; teams through 2 trackers</a:t>
            </a:r>
          </a:p>
          <a:p>
            <a:pPr marL="742950" lvl="1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 b="1">
                <a:solidFill>
                  <a:schemeClr val="tx1"/>
                </a:solidFill>
              </a:rPr>
              <a:t>SME</a:t>
            </a:r>
            <a:r>
              <a:rPr lang="en-GB" sz="1300">
                <a:solidFill>
                  <a:schemeClr val="tx1"/>
                </a:solidFill>
              </a:rPr>
              <a:t>: effectively communicate expertise</a:t>
            </a:r>
          </a:p>
          <a:p>
            <a:pPr marL="742950" lvl="1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 b="1">
                <a:solidFill>
                  <a:schemeClr val="tx1"/>
                </a:solidFill>
              </a:rPr>
              <a:t>Consumer</a:t>
            </a:r>
            <a:r>
              <a:rPr lang="en-GB" sz="1300">
                <a:solidFill>
                  <a:schemeClr val="tx1"/>
                </a:solidFill>
              </a:rPr>
              <a:t>: behaviours and preferences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</a:rPr>
              <a:t>Actively cross-pollinate insights, offer flexibility, deliver stakeholder needs,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CD58D3-D4DD-177C-D476-F17497E294AB}"/>
              </a:ext>
            </a:extLst>
          </p:cNvPr>
          <p:cNvSpPr/>
          <p:nvPr/>
        </p:nvSpPr>
        <p:spPr>
          <a:xfrm>
            <a:off x="446756" y="2639505"/>
            <a:ext cx="3161068" cy="3532848"/>
          </a:xfrm>
          <a:prstGeom prst="roundRect">
            <a:avLst>
              <a:gd name="adj" fmla="val 4313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36000" rtlCol="0" anchor="t"/>
          <a:lstStyle/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</a:rPr>
              <a:t>Mission critical transformation enabling relevancy and business sustainability for growth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</a:rPr>
              <a:t>Deep insights needed for:</a:t>
            </a:r>
          </a:p>
          <a:p>
            <a:pPr marL="742950" lvl="1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</a:rPr>
              <a:t>Business customer acquisition and retention</a:t>
            </a:r>
          </a:p>
          <a:p>
            <a:pPr marL="742950" lvl="1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</a:rPr>
              <a:t>Thought leadership positioning</a:t>
            </a:r>
          </a:p>
          <a:p>
            <a:pPr marL="742950" lvl="1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</a:rPr>
              <a:t>Marketing insight development</a:t>
            </a:r>
          </a:p>
          <a:p>
            <a:pPr marL="742950" lvl="1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</a:rPr>
              <a:t>Understand relevancy of                e-commerce propositions</a:t>
            </a:r>
          </a:p>
          <a:p>
            <a:pPr marL="285750" indent="-285750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300">
                <a:solidFill>
                  <a:schemeClr val="tx1"/>
                </a:solidFill>
              </a:rPr>
              <a:t>Independent credible data supporting SME and consumer insights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CA65C2D7-9009-FEAC-5293-025233B58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556" y="6172353"/>
            <a:ext cx="938214" cy="446400"/>
          </a:xfrm>
          <a:prstGeom prst="rect">
            <a:avLst/>
          </a:prstGeom>
        </p:spPr>
      </p:pic>
      <p:pic>
        <p:nvPicPr>
          <p:cNvPr id="20" name="Picture 2" descr="Merchant Services for Retailers in Ireland | An Post">
            <a:extLst>
              <a:ext uri="{FF2B5EF4-FFF2-40B4-BE49-F238E27FC236}">
                <a16:creationId xmlns:a16="http://schemas.microsoft.com/office/drawing/2014/main" id="{6CBC5104-CFFA-EC4B-0FE8-ED8508006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19930" r="27107" b="21881"/>
          <a:stretch>
            <a:fillRect/>
          </a:stretch>
        </p:blipFill>
        <p:spPr bwMode="auto">
          <a:xfrm>
            <a:off x="10074793" y="6184259"/>
            <a:ext cx="653795" cy="4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10516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E328A-6790-EFA3-8EBA-350FC26C2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onveyor belt in a warehouse&#10;&#10;AI-generated content may be incorrect.">
            <a:extLst>
              <a:ext uri="{FF2B5EF4-FFF2-40B4-BE49-F238E27FC236}">
                <a16:creationId xmlns:a16="http://schemas.microsoft.com/office/drawing/2014/main" id="{06FB7407-BA8C-DABD-C8E1-DC16B6C443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3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5" name="Picture 24" descr="A collage of images of two people&#10;&#10;AI-generated content may be incorrect.">
            <a:extLst>
              <a:ext uri="{FF2B5EF4-FFF2-40B4-BE49-F238E27FC236}">
                <a16:creationId xmlns:a16="http://schemas.microsoft.com/office/drawing/2014/main" id="{E4DD84BF-10CC-1302-67B3-F9F08FDC0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" y="1188153"/>
            <a:ext cx="12075739" cy="467456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7A74DEB-1850-86BD-3AFB-C7ED6825E88E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A5E9C9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IE" sz="2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3B140-FF5A-5ECD-F740-6D4FAAD46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Research Impact</a:t>
            </a:r>
          </a:p>
        </p:txBody>
      </p:sp>
      <p:pic>
        <p:nvPicPr>
          <p:cNvPr id="7" name="Picture 2" descr="Merchant Services for Retailers in Ireland | An Post">
            <a:extLst>
              <a:ext uri="{FF2B5EF4-FFF2-40B4-BE49-F238E27FC236}">
                <a16:creationId xmlns:a16="http://schemas.microsoft.com/office/drawing/2014/main" id="{C34B402F-F9D5-B874-5D8C-CA5DDC6D5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19930" r="27107" b="21881"/>
          <a:stretch>
            <a:fillRect/>
          </a:stretch>
        </p:blipFill>
        <p:spPr bwMode="auto">
          <a:xfrm>
            <a:off x="10074793" y="6184259"/>
            <a:ext cx="653795" cy="4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blue and black logo&#10;&#10;Description automatically generated">
            <a:extLst>
              <a:ext uri="{FF2B5EF4-FFF2-40B4-BE49-F238E27FC236}">
                <a16:creationId xmlns:a16="http://schemas.microsoft.com/office/drawing/2014/main" id="{AE0C24E6-1A36-A670-1404-B4D315D47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556" y="6172353"/>
            <a:ext cx="938214" cy="446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662FAE-E36E-12C3-C8C4-69CB7BE1245A}"/>
              </a:ext>
            </a:extLst>
          </p:cNvPr>
          <p:cNvGrpSpPr/>
          <p:nvPr/>
        </p:nvGrpSpPr>
        <p:grpSpPr>
          <a:xfrm>
            <a:off x="437228" y="2224550"/>
            <a:ext cx="3182665" cy="3106401"/>
            <a:chOff x="437228" y="2224550"/>
            <a:chExt cx="3182665" cy="3106401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115BC1E3-0A5D-12C5-2F1E-60D01E8214AB}"/>
                </a:ext>
              </a:extLst>
            </p:cNvPr>
            <p:cNvSpPr/>
            <p:nvPr/>
          </p:nvSpPr>
          <p:spPr>
            <a:xfrm flipV="1">
              <a:off x="437230" y="2224550"/>
              <a:ext cx="3182663" cy="3106401"/>
            </a:xfrm>
            <a:prstGeom prst="round2SameRect">
              <a:avLst>
                <a:gd name="adj1" fmla="val 3839"/>
                <a:gd name="adj2" fmla="val 0"/>
              </a:avLst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en-IE" sz="14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F068A5-1B29-DBF2-64CA-78302D23C06B}"/>
                </a:ext>
              </a:extLst>
            </p:cNvPr>
            <p:cNvSpPr txBox="1"/>
            <p:nvPr/>
          </p:nvSpPr>
          <p:spPr>
            <a:xfrm>
              <a:off x="437228" y="2774109"/>
              <a:ext cx="3182663" cy="12862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</a:rPr>
                <a:t>Business growth</a:t>
              </a:r>
            </a:p>
            <a:p>
              <a:pPr marL="285750" indent="-285750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</a:rPr>
                <a:t>New local and global clients &amp; partnerships</a:t>
              </a:r>
            </a:p>
          </p:txBody>
        </p:sp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A9EC0B9-2DAE-6A91-7D8A-826C55B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5180" t="14714" r="2547" b="5702"/>
            <a:stretch>
              <a:fillRect/>
            </a:stretch>
          </p:blipFill>
          <p:spPr>
            <a:xfrm>
              <a:off x="609600" y="4007859"/>
              <a:ext cx="2847975" cy="10825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163444-2D98-F971-5EF1-A61F55F69B60}"/>
              </a:ext>
            </a:extLst>
          </p:cNvPr>
          <p:cNvGrpSpPr/>
          <p:nvPr/>
        </p:nvGrpSpPr>
        <p:grpSpPr>
          <a:xfrm>
            <a:off x="8284987" y="2224550"/>
            <a:ext cx="3182669" cy="3106399"/>
            <a:chOff x="8284987" y="2224550"/>
            <a:chExt cx="3182669" cy="3106399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09F3FD65-364E-26CB-1DF1-2E2792F84A04}"/>
                </a:ext>
              </a:extLst>
            </p:cNvPr>
            <p:cNvSpPr/>
            <p:nvPr/>
          </p:nvSpPr>
          <p:spPr>
            <a:xfrm flipV="1">
              <a:off x="8284993" y="2224550"/>
              <a:ext cx="3182663" cy="3106399"/>
            </a:xfrm>
            <a:prstGeom prst="round2SameRect">
              <a:avLst>
                <a:gd name="adj1" fmla="val 3839"/>
                <a:gd name="adj2" fmla="val 0"/>
              </a:avLst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en-IE" sz="14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60C39F-574D-EB35-7C3A-C6414F2B6B08}"/>
                </a:ext>
              </a:extLst>
            </p:cNvPr>
            <p:cNvSpPr txBox="1"/>
            <p:nvPr/>
          </p:nvSpPr>
          <p:spPr>
            <a:xfrm>
              <a:off x="8284987" y="2774108"/>
              <a:ext cx="3182663" cy="9343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800" dirty="0">
                  <a:solidFill>
                    <a:schemeClr val="tx1"/>
                  </a:solidFill>
                </a:rPr>
                <a:t>Data-powered PR activities and Thought Leadership</a:t>
              </a:r>
            </a:p>
          </p:txBody>
        </p:sp>
        <p:pic>
          <p:nvPicPr>
            <p:cNvPr id="28" name="Picture 27" descr="A collage of images of two people&#10;&#10;AI-generated content may be incorrect.">
              <a:extLst>
                <a:ext uri="{FF2B5EF4-FFF2-40B4-BE49-F238E27FC236}">
                  <a16:creationId xmlns:a16="http://schemas.microsoft.com/office/drawing/2014/main" id="{9974ADCA-B089-5FF6-06E8-872082FFA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8" r="47019" b="53718"/>
            <a:stretch>
              <a:fillRect/>
            </a:stretch>
          </p:blipFill>
          <p:spPr bwMode="auto">
            <a:xfrm>
              <a:off x="8432057" y="3525703"/>
              <a:ext cx="2888522" cy="163776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3" name="Rectangle: Single Corner Snipped 12">
            <a:extLst>
              <a:ext uri="{FF2B5EF4-FFF2-40B4-BE49-F238E27FC236}">
                <a16:creationId xmlns:a16="http://schemas.microsoft.com/office/drawing/2014/main" id="{EA92059C-54F1-AB9E-4B84-3E727EB577B7}"/>
              </a:ext>
            </a:extLst>
          </p:cNvPr>
          <p:cNvSpPr/>
          <p:nvPr/>
        </p:nvSpPr>
        <p:spPr>
          <a:xfrm flipV="1">
            <a:off x="437228" y="2070354"/>
            <a:ext cx="3182663" cy="373546"/>
          </a:xfrm>
          <a:prstGeom prst="snip1Rect">
            <a:avLst>
              <a:gd name="adj" fmla="val 38497"/>
            </a:avLst>
          </a:prstGeom>
          <a:solidFill>
            <a:srgbClr val="2DB57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IE" sz="2400">
              <a:solidFill>
                <a:schemeClr val="tx1"/>
              </a:solidFill>
            </a:endParaRPr>
          </a:p>
        </p:txBody>
      </p:sp>
      <p:sp>
        <p:nvSpPr>
          <p:cNvPr id="15" name="Rectangle: Single Corner Snipped 14">
            <a:extLst>
              <a:ext uri="{FF2B5EF4-FFF2-40B4-BE49-F238E27FC236}">
                <a16:creationId xmlns:a16="http://schemas.microsoft.com/office/drawing/2014/main" id="{88911FDC-6ADA-0E40-20C5-CB6B70125B96}"/>
              </a:ext>
            </a:extLst>
          </p:cNvPr>
          <p:cNvSpPr/>
          <p:nvPr/>
        </p:nvSpPr>
        <p:spPr>
          <a:xfrm flipV="1">
            <a:off x="8284987" y="2066586"/>
            <a:ext cx="3182663" cy="373546"/>
          </a:xfrm>
          <a:prstGeom prst="snip1Rect">
            <a:avLst>
              <a:gd name="adj" fmla="val 38497"/>
            </a:avLst>
          </a:prstGeom>
          <a:solidFill>
            <a:schemeClr val="bg2">
              <a:lumMod val="90000"/>
              <a:lumOff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IE" sz="240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BB77F4-C96C-2EC9-900E-25F925F96F40}"/>
              </a:ext>
            </a:extLst>
          </p:cNvPr>
          <p:cNvSpPr txBox="1"/>
          <p:nvPr/>
        </p:nvSpPr>
        <p:spPr>
          <a:xfrm>
            <a:off x="1078992" y="2088642"/>
            <a:ext cx="2642616" cy="31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IE" sz="2000" b="1">
                <a:solidFill>
                  <a:schemeClr val="bg1"/>
                </a:solidFill>
              </a:rPr>
              <a:t>Business Growth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5433D1-5145-4B8D-6A28-5CF0696F6AC0}"/>
              </a:ext>
            </a:extLst>
          </p:cNvPr>
          <p:cNvSpPr txBox="1"/>
          <p:nvPr/>
        </p:nvSpPr>
        <p:spPr>
          <a:xfrm>
            <a:off x="8396836" y="2084627"/>
            <a:ext cx="3317771" cy="31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IE" sz="2000" b="1">
                <a:solidFill>
                  <a:schemeClr val="bg1"/>
                </a:solidFill>
              </a:rPr>
              <a:t>PR &amp; Thought Leadership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1FADED-45EB-7441-C6DB-0ABE8D51BED4}"/>
              </a:ext>
            </a:extLst>
          </p:cNvPr>
          <p:cNvGrpSpPr/>
          <p:nvPr/>
        </p:nvGrpSpPr>
        <p:grpSpPr>
          <a:xfrm>
            <a:off x="4365874" y="2224551"/>
            <a:ext cx="3182664" cy="3106400"/>
            <a:chOff x="4365874" y="2224551"/>
            <a:chExt cx="3182664" cy="3106400"/>
          </a:xfrm>
        </p:grpSpPr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BA47036D-2437-9665-C6BC-989472268CDC}"/>
                </a:ext>
              </a:extLst>
            </p:cNvPr>
            <p:cNvSpPr/>
            <p:nvPr/>
          </p:nvSpPr>
          <p:spPr>
            <a:xfrm flipV="1">
              <a:off x="4365874" y="2224551"/>
              <a:ext cx="3182663" cy="3106400"/>
            </a:xfrm>
            <a:prstGeom prst="round2SameRect">
              <a:avLst>
                <a:gd name="adj1" fmla="val 3839"/>
                <a:gd name="adj2" fmla="val 0"/>
              </a:avLst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en-IE" sz="14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207D73-2A28-7D03-7A82-B4CC67DADB92}"/>
                </a:ext>
              </a:extLst>
            </p:cNvPr>
            <p:cNvSpPr txBox="1"/>
            <p:nvPr/>
          </p:nvSpPr>
          <p:spPr>
            <a:xfrm>
              <a:off x="4365874" y="2774110"/>
              <a:ext cx="3182664" cy="2136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800">
                  <a:solidFill>
                    <a:schemeClr val="tx1"/>
                  </a:solidFill>
                </a:rPr>
                <a:t>Positioning An Post as the expert business partner to eCommerce SME’s </a:t>
              </a:r>
            </a:p>
            <a:p>
              <a:pPr marL="285750" indent="-285750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en-GB"/>
            </a:p>
            <a:p>
              <a:pPr marL="285750" indent="-285750">
                <a:lnSpc>
                  <a:spcPct val="112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en-GB" sz="1800">
                <a:solidFill>
                  <a:schemeClr val="tx1"/>
                </a:solidFill>
              </a:endParaRPr>
            </a:p>
          </p:txBody>
        </p:sp>
        <p:pic>
          <p:nvPicPr>
            <p:cNvPr id="22" name="Picture 21" descr="A screenshot of a social media post&#10;&#10;AI-generated content may be incorrect.">
              <a:extLst>
                <a:ext uri="{FF2B5EF4-FFF2-40B4-BE49-F238E27FC236}">
                  <a16:creationId xmlns:a16="http://schemas.microsoft.com/office/drawing/2014/main" id="{BE3FE980-0D11-B27C-DA7A-925BFBACD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2" t="26960" r="14414" b="60981"/>
            <a:stretch>
              <a:fillRect/>
            </a:stretch>
          </p:blipFill>
          <p:spPr>
            <a:xfrm>
              <a:off x="5125319" y="4695607"/>
              <a:ext cx="1507067" cy="590831"/>
            </a:xfrm>
            <a:prstGeom prst="rect">
              <a:avLst/>
            </a:prstGeom>
          </p:spPr>
        </p:pic>
        <p:pic>
          <p:nvPicPr>
            <p:cNvPr id="10" name="Picture 9" descr="A person holding a tablet&#10;&#10;AI-generated content may be incorrect.">
              <a:extLst>
                <a:ext uri="{FF2B5EF4-FFF2-40B4-BE49-F238E27FC236}">
                  <a16:creationId xmlns:a16="http://schemas.microsoft.com/office/drawing/2014/main" id="{B9AEB231-FDEB-CA7E-A78C-AA4EF46F7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319" y="3766451"/>
              <a:ext cx="1507067" cy="847725"/>
            </a:xfrm>
            <a:prstGeom prst="rect">
              <a:avLst/>
            </a:prstGeom>
          </p:spPr>
        </p:pic>
      </p:grpSp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DDAE4CE6-D6A0-2E26-002B-4EF2BDD41EA5}"/>
              </a:ext>
            </a:extLst>
          </p:cNvPr>
          <p:cNvSpPr/>
          <p:nvPr/>
        </p:nvSpPr>
        <p:spPr>
          <a:xfrm flipV="1">
            <a:off x="4365871" y="2070354"/>
            <a:ext cx="3182663" cy="373546"/>
          </a:xfrm>
          <a:prstGeom prst="snip1Rect">
            <a:avLst>
              <a:gd name="adj" fmla="val 38497"/>
            </a:avLst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</a:pPr>
            <a:endParaRPr lang="en-IE" sz="240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B68F53-6D12-3036-70F2-785731862346}"/>
              </a:ext>
            </a:extLst>
          </p:cNvPr>
          <p:cNvSpPr txBox="1"/>
          <p:nvPr/>
        </p:nvSpPr>
        <p:spPr>
          <a:xfrm>
            <a:off x="4600170" y="2097786"/>
            <a:ext cx="3317771" cy="31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IE" sz="2000" b="1" dirty="0">
                <a:solidFill>
                  <a:schemeClr val="bg1"/>
                </a:solidFill>
              </a:rPr>
              <a:t>Campaign Development</a:t>
            </a:r>
          </a:p>
        </p:txBody>
      </p:sp>
    </p:spTree>
    <p:extLst>
      <p:ext uri="{BB962C8B-B14F-4D97-AF65-F5344CB8AC3E}">
        <p14:creationId xmlns:p14="http://schemas.microsoft.com/office/powerpoint/2010/main" val="23465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 animBg="1"/>
      <p:bldP spid="15" grpId="0" animBg="1"/>
      <p:bldP spid="16" grpId="0"/>
      <p:bldP spid="18" grpId="0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782C7F1D-FAE5-2571-7371-F778BBAA1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8763000" y="3429000"/>
            <a:ext cx="3429000" cy="3429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283172C-A832-A130-95DE-6B6A2E5FD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96" y="1358900"/>
            <a:ext cx="5921375" cy="715963"/>
          </a:xfrm>
        </p:spPr>
        <p:txBody>
          <a:bodyPr>
            <a:noAutofit/>
          </a:bodyPr>
          <a:lstStyle/>
          <a:p>
            <a:pPr>
              <a:lnSpc>
                <a:spcPts val="9600"/>
              </a:lnSpc>
            </a:pPr>
            <a:r>
              <a:rPr lang="en-GB" sz="9600"/>
              <a:t>THANK </a:t>
            </a:r>
            <a:br>
              <a:rPr lang="en-GB" sz="9600"/>
            </a:br>
            <a:r>
              <a:rPr lang="en-GB" sz="9600"/>
              <a:t>YOU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53BA329-9F00-C0FE-FF7A-D00168B9A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8065079" y="5581378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A9256A1-5497-7BFC-A417-9F3E95609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6220763" y="446791"/>
            <a:ext cx="3313714" cy="849494"/>
          </a:xfrm>
          <a:custGeom>
            <a:avLst/>
            <a:gdLst>
              <a:gd name="connsiteX0" fmla="*/ 2464220 w 3313714"/>
              <a:gd name="connsiteY0" fmla="*/ 0 h 849494"/>
              <a:gd name="connsiteX1" fmla="*/ 3313714 w 3313714"/>
              <a:gd name="connsiteY1" fmla="*/ 849494 h 849494"/>
              <a:gd name="connsiteX2" fmla="*/ 849494 w 3313714"/>
              <a:gd name="connsiteY2" fmla="*/ 849494 h 849494"/>
              <a:gd name="connsiteX3" fmla="*/ 0 w 3313714"/>
              <a:gd name="connsiteY3" fmla="*/ 0 h 84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714" h="849494">
                <a:moveTo>
                  <a:pt x="2464220" y="0"/>
                </a:moveTo>
                <a:lnTo>
                  <a:pt x="3313714" y="849494"/>
                </a:lnTo>
                <a:lnTo>
                  <a:pt x="849494" y="84949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</a:pPr>
            <a:endParaRPr lang="en-GB" sz="1400" err="1">
              <a:solidFill>
                <a:schemeClr val="tx1"/>
              </a:solidFill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39E0612-0D04-C498-3DAC-0139A3326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784" y="6174039"/>
            <a:ext cx="938214" cy="446400"/>
          </a:xfrm>
          <a:prstGeom prst="rect">
            <a:avLst/>
          </a:prstGeom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id="{57D9C359-4C80-FB2F-2DB7-FEE62AD7242D}"/>
              </a:ext>
            </a:extLst>
          </p:cNvPr>
          <p:cNvSpPr txBox="1">
            <a:spLocks/>
          </p:cNvSpPr>
          <p:nvPr/>
        </p:nvSpPr>
        <p:spPr>
          <a:xfrm>
            <a:off x="6000159" y="2968640"/>
            <a:ext cx="3828117" cy="14741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Char char="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60350" algn="l" defTabSz="914400" rtl="0" eaLnBrk="1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Font typeface="Barlow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406020202030204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b="1">
                <a:solidFill>
                  <a:schemeClr val="bg1"/>
                </a:solidFill>
              </a:rPr>
              <a:t>NAME: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schemeClr val="bg1"/>
                </a:solidFill>
              </a:rPr>
              <a:t>Deirdre Kelly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sz="100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 b="1">
                <a:solidFill>
                  <a:schemeClr val="bg1"/>
                </a:solidFill>
              </a:rPr>
              <a:t>DETAILS: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schemeClr val="bg1"/>
                </a:solidFill>
              </a:rPr>
              <a:t>Deirdre.Kelly@Ipsos.com </a:t>
            </a:r>
          </a:p>
        </p:txBody>
      </p:sp>
      <p:pic>
        <p:nvPicPr>
          <p:cNvPr id="5" name="Picture 2" descr="Merchant Services for Retailers in Ireland | An Post">
            <a:extLst>
              <a:ext uri="{FF2B5EF4-FFF2-40B4-BE49-F238E27FC236}">
                <a16:creationId xmlns:a16="http://schemas.microsoft.com/office/drawing/2014/main" id="{81629AFD-7C88-5E45-9875-AEB416C7D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t="19930" r="27107" b="21881"/>
          <a:stretch>
            <a:fillRect/>
          </a:stretch>
        </p:blipFill>
        <p:spPr bwMode="auto">
          <a:xfrm>
            <a:off x="9944101" y="6192122"/>
            <a:ext cx="653795" cy="4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1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e2">
  <a:themeElements>
    <a:clrScheme name="Ipsos_2024_v2">
      <a:dk1>
        <a:srgbClr val="000000"/>
      </a:dk1>
      <a:lt1>
        <a:sysClr val="window" lastClr="FFFFFF"/>
      </a:lt1>
      <a:dk2>
        <a:srgbClr val="1DAFAD"/>
      </a:dk2>
      <a:lt2>
        <a:srgbClr val="103C50"/>
      </a:lt2>
      <a:accent1>
        <a:srgbClr val="121B5A"/>
      </a:accent1>
      <a:accent2>
        <a:srgbClr val="E2DA51"/>
      </a:accent2>
      <a:accent3>
        <a:srgbClr val="FF740F"/>
      </a:accent3>
      <a:accent4>
        <a:srgbClr val="452567"/>
      </a:accent4>
      <a:accent5>
        <a:srgbClr val="E50158"/>
      </a:accent5>
      <a:accent6>
        <a:srgbClr val="9FE5D8"/>
      </a:accent6>
      <a:hlink>
        <a:srgbClr val="2F469C"/>
      </a:hlink>
      <a:folHlink>
        <a:srgbClr val="84329B"/>
      </a:folHlink>
    </a:clrScheme>
    <a:fontScheme name="Ipsos General">
      <a:majorFont>
        <a:latin typeface="Barlow Semi Condensed ExtraBold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EBF0"/>
        </a:solidFill>
        <a:ln>
          <a:noFill/>
        </a:ln>
      </a:spPr>
      <a:bodyPr rtlCol="0" anchor="t"/>
      <a:lstStyle>
        <a:defPPr algn="l">
          <a:lnSpc>
            <a:spcPct val="112000"/>
          </a:lnSpc>
          <a:spcBef>
            <a:spcPts val="400"/>
          </a:spcBef>
          <a:spcAft>
            <a:spcPts val="400"/>
          </a:spcAft>
          <a:defRPr sz="2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15000"/>
          </a:lnSpc>
          <a:spcBef>
            <a:spcPts val="400"/>
          </a:spcBef>
          <a:spcAft>
            <a:spcPts val="400"/>
          </a:spcAft>
          <a:defRPr sz="2400"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Green">
      <a:srgbClr val="2DB574"/>
    </a:custClr>
    <a:custClr name="Sky Blue">
      <a:srgbClr val="A5CEE3"/>
    </a:custClr>
    <a:custClr name="Lilac">
      <a:srgbClr val="E3D8F0"/>
    </a:custClr>
    <a:custClr name="Pastel Pink">
      <a:srgbClr val="FFE1EC"/>
    </a:custClr>
    <a:custClr name="Yellow Meringue">
      <a:srgbClr val="F3F0B9"/>
    </a:custClr>
    <a:custClr name="Delicate Turquoise">
      <a:srgbClr val="9FE5D8"/>
    </a:custClr>
    <a:custClr name=" -- ">
      <a:srgbClr val="FFFFFF"/>
    </a:custClr>
    <a:custClr name="Light Grey">
      <a:srgbClr val="E7EBF0"/>
    </a:custClr>
    <a:custClr name="Mid Grey">
      <a:srgbClr val="585858"/>
    </a:custClr>
  </a:custClrLst>
  <a:extLst>
    <a:ext uri="{05A4C25C-085E-4340-85A3-A5531E510DB2}">
      <thm15:themeFamily xmlns:thm15="http://schemas.microsoft.com/office/thememl/2012/main" name="Ipsos B&amp;A PPT template_EN_presentation.potx" id="{ACE33FDB-2F00-4ADF-8FEB-0187C58532C4}" vid="{2CADCF35-6BFC-4A45-87D6-2FA90E45A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92418d-5ee0-43a1-9152-e8920d1d3c9c" xsi:nil="true"/>
    <lcf76f155ced4ddcb4097134ff3c332f xmlns="782e9fc2-0629-4f66-9908-5dcb6384578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07B01B65ECD745BECD9F3346AAEEEE" ma:contentTypeVersion="14" ma:contentTypeDescription="Create a new document." ma:contentTypeScope="" ma:versionID="786a9d3be6ef5686a40617caed483ce4">
  <xsd:schema xmlns:xsd="http://www.w3.org/2001/XMLSchema" xmlns:xs="http://www.w3.org/2001/XMLSchema" xmlns:p="http://schemas.microsoft.com/office/2006/metadata/properties" xmlns:ns2="782e9fc2-0629-4f66-9908-5dcb6384578c" xmlns:ns3="4d92418d-5ee0-43a1-9152-e8920d1d3c9c" targetNamespace="http://schemas.microsoft.com/office/2006/metadata/properties" ma:root="true" ma:fieldsID="33fa08b38b4a810dbad21fa99ae2dd9d" ns2:_="" ns3:_="">
    <xsd:import namespace="782e9fc2-0629-4f66-9908-5dcb6384578c"/>
    <xsd:import namespace="4d92418d-5ee0-43a1-9152-e8920d1d3c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e9fc2-0629-4f66-9908-5dcb638457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120647d-17bd-4a63-9afd-bbea8594ac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2418d-5ee0-43a1-9152-e8920d1d3c9c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5f545af-843c-4915-aafe-d00eedc128e7}" ma:internalName="TaxCatchAll" ma:showField="CatchAllData" ma:web="4d92418d-5ee0-43a1-9152-e8920d1d3c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729998-822A-4D94-8F8A-EF3B4D6A5D51}">
  <ds:schemaRefs>
    <ds:schemaRef ds:uri="4d92418d-5ee0-43a1-9152-e8920d1d3c9c"/>
    <ds:schemaRef ds:uri="782e9fc2-0629-4f66-9908-5dcb6384578c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285697E-876C-4C02-B7EB-9107BAE8C1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887218-B142-4A79-ADE9-055F796A43E2}">
  <ds:schemaRefs>
    <ds:schemaRef ds:uri="4d92418d-5ee0-43a1-9152-e8920d1d3c9c"/>
    <ds:schemaRef ds:uri="782e9fc2-0629-4f66-9908-5dcb638457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367</Words>
  <Application>Microsoft Office PowerPoint</Application>
  <PresentationFormat>Widescreen</PresentationFormat>
  <Paragraphs>70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Barlow</vt:lpstr>
      <vt:lpstr>Wingdings 2</vt:lpstr>
      <vt:lpstr>Theme2</vt:lpstr>
      <vt:lpstr>An Post  Delivering for tomorrow</vt:lpstr>
      <vt:lpstr>Delivering for Tomorrow Insights for An Post’s B2B eCommerce Transformation</vt:lpstr>
      <vt:lpstr>Delivering for Tomorrow Insights for An Post’s B2B eCommerce Transformation</vt:lpstr>
      <vt:lpstr>Delivering for Tomorrow Insights for An Post’s B2B eCommerce Transformation</vt:lpstr>
      <vt:lpstr>Delivering for Tomorrow Insights for An Post’s B2B eCommerce Transformation</vt:lpstr>
      <vt:lpstr>Delivering for Tomorrow Insights for An Post’s B2B eCommerce Transformation</vt:lpstr>
      <vt:lpstr>Research Impact</vt:lpstr>
      <vt:lpstr>THANK 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Philip Motyer</dc:creator>
  <cp:lastModifiedBy>Deirdre Kelly</cp:lastModifiedBy>
  <cp:revision>2</cp:revision>
  <dcterms:created xsi:type="dcterms:W3CDTF">2026-01-20T11:21:30Z</dcterms:created>
  <dcterms:modified xsi:type="dcterms:W3CDTF">2026-01-27T18:32:25Z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0x0101002307B01B65ECD745BECD9F3346AAEEEE</vt:lpwstr>
  </property>
  <property fmtid="{D5CDD505-2E9C-101B-9397-08002B2CF9AE}" pid="3" name="MediaServiceImageTags">
    <vt:lpwstr/>
  </property>
</Properties>
</file>