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69" r:id="rId3"/>
    <p:sldId id="271" r:id="rId4"/>
    <p:sldId id="278" r:id="rId5"/>
    <p:sldId id="275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6" r:id="rId14"/>
    <p:sldId id="267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DA"/>
    <a:srgbClr val="3294DB"/>
    <a:srgbClr val="FFFFFF"/>
    <a:srgbClr val="A8B977"/>
    <a:srgbClr val="6EC4B3"/>
    <a:srgbClr val="C27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37A77A-A739-4544-98AD-62086B07E0A2}" v="38" dt="2026-01-27T15:22:40.580"/>
    <p1510:client id="{DA36EA92-60F7-4970-BD22-F492540718A7}" v="35" dt="2026-01-27T13:58:11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8742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896-4826-B0B2-CE6B3DAE8286}"/>
              </c:ext>
            </c:extLst>
          </c:dPt>
          <c:dPt>
            <c:idx val="1"/>
            <c:bubble3D val="0"/>
            <c:spPr>
              <a:solidFill>
                <a:srgbClr val="B6A3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96-4826-B0B2-CE6B3DAE82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896-4826-B0B2-CE6B3DAE8286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896-4826-B0B2-CE6B3DAE8286}"/>
              </c:ext>
            </c:extLst>
          </c:dPt>
          <c:dPt>
            <c:idx val="4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896-4826-B0B2-CE6B3DAE8286}"/>
              </c:ext>
            </c:extLst>
          </c:dPt>
          <c:dPt>
            <c:idx val="5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896-4826-B0B2-CE6B3DAE8286}"/>
              </c:ext>
            </c:extLst>
          </c:dPt>
          <c:cat>
            <c:strRef>
              <c:f>Sheet1!$A$2:$A$7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896-4826-B0B2-CE6B3DAE8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venir Next LT Pro" panose="020B0504020202020204" pitchFamily="34" charset="0"/>
              </a:defRPr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fld id="{0EF1F3E9-198A-429A-B026-26F2858C938D}" type="datetimeFigureOut">
              <a:rPr lang="en-IE" smtClean="0"/>
              <a:pPr/>
              <a:t>29/01/2026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venir Next LT Pro" panose="020B0504020202020204" pitchFamily="34" charset="0"/>
              </a:defRPr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fld id="{5EF69940-B65C-4042-A399-08C850A51BFD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546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Launch of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9940-B65C-4042-A399-08C850A51BFD}" type="slidenum">
              <a:rPr lang="en-IE" smtClean="0"/>
              <a:pPr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6126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/>
              <a:t>Highly successful first 12 months - largely through recruitment, with 3 in 4 buyers being new to the brand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>
                <a:solidFill>
                  <a:srgbClr val="000000"/>
                </a:solidFill>
                <a:ea typeface="Avenir"/>
                <a:cs typeface="Avenir"/>
                <a:sym typeface="Avenir"/>
              </a:rPr>
              <a:t>Globally, WaterWipes performing </a:t>
            </a:r>
            <a:r>
              <a:rPr lang="en-US" sz="1200" b="1">
                <a:solidFill>
                  <a:srgbClr val="000000"/>
                </a:solidFill>
                <a:latin typeface="Avenir Next LT Pro" panose="020B0504020202020204" pitchFamily="34" charset="0"/>
                <a:ea typeface="Avenir Bold"/>
                <a:cs typeface="Avenir Bold"/>
                <a:sym typeface="Avenir Bold"/>
              </a:rPr>
              <a:t>3 times the category average in terms of growth</a:t>
            </a:r>
            <a:r>
              <a:rPr lang="en-US" sz="1200">
                <a:solidFill>
                  <a:srgbClr val="000000"/>
                </a:solidFill>
                <a:ea typeface="Avenir"/>
                <a:cs typeface="Avenir"/>
                <a:sym typeface="Avenir"/>
              </a:rPr>
              <a:t> and is the fastest-growing wipes brand in the UK (bucking the declining trend seen more broadly)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>
                <a:solidFill>
                  <a:srgbClr val="000000"/>
                </a:solidFill>
                <a:ea typeface="Avenir"/>
                <a:cs typeface="Avenir"/>
                <a:sym typeface="Avenir"/>
              </a:rPr>
              <a:t>It has reframed how WaterWipes thinks of itself internally and </a:t>
            </a:r>
            <a:r>
              <a:rPr lang="en-US" sz="1200" b="1">
                <a:solidFill>
                  <a:srgbClr val="000000"/>
                </a:solidFill>
                <a:latin typeface="Avenir Next LT Pro" panose="020B0504020202020204" pitchFamily="34" charset="0"/>
                <a:ea typeface="Avenir Bold"/>
                <a:cs typeface="Avenir Bold"/>
                <a:sym typeface="Avenir Bold"/>
              </a:rPr>
              <a:t>helped redefine the overall category,</a:t>
            </a:r>
            <a:r>
              <a:rPr lang="en-US" sz="1200">
                <a:solidFill>
                  <a:srgbClr val="000000"/>
                </a:solidFill>
                <a:ea typeface="Avenir"/>
                <a:cs typeface="Avenir"/>
                <a:sym typeface="Avenir"/>
              </a:rPr>
              <a:t> resulting in expanded listings and premium placement in-store</a:t>
            </a:r>
          </a:p>
          <a:p>
            <a:pPr marL="228600" indent="-228600">
              <a:buAutoNum type="arabicParenR"/>
            </a:pPr>
            <a:endParaRPr lang="en-GB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9940-B65C-4042-A399-08C850A51BFD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658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8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8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6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0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6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9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9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89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5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4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Avenir Next LT Pro" panose="020B0504020202020204" pitchFamily="34" charset="0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83329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593725"/>
            </a:xfrm>
            <a:custGeom>
              <a:avLst/>
              <a:gdLst/>
              <a:ahLst/>
              <a:cxnLst/>
              <a:rect l="l" t="t" r="r" b="b"/>
              <a:pathLst>
                <a:path w="2833290" h="1593725">
                  <a:moveTo>
                    <a:pt x="0" y="0"/>
                  </a:moveTo>
                  <a:lnTo>
                    <a:pt x="2833290" y="0"/>
                  </a:lnTo>
                  <a:lnTo>
                    <a:pt x="28332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9333" b="-9333"/>
              </a:stretch>
            </a:blipFill>
          </p:spPr>
          <p:txBody>
            <a:bodyPr/>
            <a:lstStyle/>
            <a:p>
              <a:pPr defTabSz="609630"/>
              <a:endParaRPr lang="en-IE" sz="1200">
                <a:solidFill>
                  <a:prstClr val="black"/>
                </a:solidFill>
                <a:latin typeface="Avenir Next LT Pro" panose="020B05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F30414F-5FCA-449A-78DC-46845EB7F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41" y="518519"/>
            <a:ext cx="2774783" cy="8520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2932736"/>
            <a:ext cx="12192000" cy="2057400"/>
            <a:chOff x="0" y="0"/>
            <a:chExt cx="4816593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pPr defTabSz="609630"/>
              <a:endParaRPr lang="en-IE" sz="1200">
                <a:solidFill>
                  <a:prstClr val="black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4816593" cy="8890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59683" y="166775"/>
            <a:ext cx="5088863" cy="1545624"/>
          </a:xfrm>
          <a:custGeom>
            <a:avLst/>
            <a:gdLst/>
            <a:ahLst/>
            <a:cxnLst/>
            <a:rect l="l" t="t" r="r" b="b"/>
            <a:pathLst>
              <a:path w="7633294" h="2318436">
                <a:moveTo>
                  <a:pt x="0" y="0"/>
                </a:moveTo>
                <a:lnTo>
                  <a:pt x="7633294" y="0"/>
                </a:lnTo>
                <a:lnTo>
                  <a:pt x="7633294" y="2318436"/>
                </a:lnTo>
                <a:lnTo>
                  <a:pt x="0" y="2318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779" b="-65690"/>
            </a:stretch>
          </a:blipFill>
        </p:spPr>
        <p:txBody>
          <a:bodyPr/>
          <a:lstStyle/>
          <a:p>
            <a:pPr defTabSz="609630"/>
            <a:endParaRPr lang="en-IE" sz="1200">
              <a:solidFill>
                <a:prstClr val="black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27485" y="3010875"/>
            <a:ext cx="11683922" cy="78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6720"/>
              </a:lnSpc>
            </a:pPr>
            <a:r>
              <a:rPr lang="en-US" sz="4800" b="1">
                <a:solidFill>
                  <a:srgbClr val="FCFCF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Beyond Skin Deep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7485" y="3914315"/>
            <a:ext cx="11683922" cy="442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920"/>
              </a:lnSpc>
            </a:pPr>
            <a:r>
              <a:rPr lang="en-GB" sz="2133" b="1">
                <a:solidFill>
                  <a:srgbClr val="FCFCF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Building the Future of WaterWipes Through Intelligence-Led Portfolio Innovation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7485" y="4443105"/>
            <a:ext cx="8381878" cy="35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987"/>
              </a:lnSpc>
            </a:pPr>
            <a:r>
              <a:rPr lang="en-US" sz="2133" b="1">
                <a:solidFill>
                  <a:srgbClr val="FCFCFC"/>
                </a:solidFill>
                <a:latin typeface="Avenir Next LT Pro" panose="020B0504020202020204" pitchFamily="34" charset="0"/>
                <a:ea typeface="Avenir Medium"/>
                <a:cs typeface="Avenir Medium"/>
                <a:sym typeface="Avenir Medium"/>
              </a:rPr>
              <a:t>Presented by Robert Flavin, ReAction &amp; Brian Greene, Opinions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48172" y="4443105"/>
            <a:ext cx="2593745" cy="356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2987"/>
              </a:lnSpc>
            </a:pPr>
            <a:r>
              <a:rPr lang="en-US" sz="2133" b="1">
                <a:solidFill>
                  <a:srgbClr val="FCFCFC"/>
                </a:solidFill>
                <a:latin typeface="Avenir Next LT Pro" panose="020B0504020202020204" pitchFamily="34" charset="0"/>
                <a:ea typeface="Avenir Medium"/>
                <a:cs typeface="Avenir Medium"/>
                <a:sym typeface="Avenir Medium"/>
              </a:rPr>
              <a:t>29th January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837874"/>
            <a:ext cx="12192000" cy="5909847"/>
          </a:xfrm>
          <a:custGeom>
            <a:avLst/>
            <a:gdLst/>
            <a:ahLst/>
            <a:cxnLst/>
            <a:rect l="l" t="t" r="r" b="b"/>
            <a:pathLst>
              <a:path w="18288000" h="8864771">
                <a:moveTo>
                  <a:pt x="0" y="0"/>
                </a:moveTo>
                <a:lnTo>
                  <a:pt x="18288000" y="0"/>
                </a:lnTo>
                <a:lnTo>
                  <a:pt x="18288000" y="8864771"/>
                </a:lnTo>
                <a:lnTo>
                  <a:pt x="0" y="886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04" b="-15242"/>
            </a:stretch>
          </a:blipFill>
        </p:spPr>
        <p:txBody>
          <a:bodyPr/>
          <a:lstStyle/>
          <a:p>
            <a:endParaRPr lang="en-IE" sz="1200">
              <a:latin typeface="Avenir Next LT Pro" panose="020B05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6FF6B4-D76B-C1A1-07A7-FF2DCF4FD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5" y="6249379"/>
            <a:ext cx="1542422" cy="46943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2192000" cy="948153"/>
            <a:chOff x="0" y="0"/>
            <a:chExt cx="4816593" cy="374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74579"/>
            </a:xfrm>
            <a:custGeom>
              <a:avLst/>
              <a:gdLst/>
              <a:ahLst/>
              <a:cxnLst/>
              <a:rect l="l" t="t" r="r" b="b"/>
              <a:pathLst>
                <a:path w="4816592" h="374579">
                  <a:moveTo>
                    <a:pt x="0" y="0"/>
                  </a:moveTo>
                  <a:lnTo>
                    <a:pt x="4816592" y="0"/>
                  </a:lnTo>
                  <a:lnTo>
                    <a:pt x="4816592" y="374579"/>
                  </a:lnTo>
                  <a:lnTo>
                    <a:pt x="0" y="374579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4507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94548" y="6172200"/>
            <a:ext cx="564901" cy="5649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508033"/>
            <a:ext cx="5681510" cy="3425771"/>
          </a:xfrm>
          <a:custGeom>
            <a:avLst/>
            <a:gdLst/>
            <a:ahLst/>
            <a:cxnLst/>
            <a:rect l="l" t="t" r="r" b="b"/>
            <a:pathLst>
              <a:path w="8522265" h="5138657">
                <a:moveTo>
                  <a:pt x="0" y="0"/>
                </a:moveTo>
                <a:lnTo>
                  <a:pt x="8522265" y="0"/>
                </a:lnTo>
                <a:lnTo>
                  <a:pt x="8522265" y="5138657"/>
                </a:lnTo>
                <a:lnTo>
                  <a:pt x="0" y="5138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E" sz="1200">
              <a:latin typeface="Avenir Next LT Pro" panose="020B05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89049" y="20687"/>
            <a:ext cx="10587885" cy="79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 b="1">
                <a:solidFill>
                  <a:srgbClr val="FCFCF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Interactive </a:t>
            </a:r>
            <a:r>
              <a:rPr lang="en-US" sz="4800" b="1" err="1">
                <a:solidFill>
                  <a:srgbClr val="FCFCF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Visualisation</a:t>
            </a:r>
            <a:r>
              <a:rPr lang="en-US" sz="4800" b="1">
                <a:solidFill>
                  <a:srgbClr val="FCFCF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Tool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24792" y="2598885"/>
            <a:ext cx="4852206" cy="64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261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Democratisation</a:t>
            </a:r>
            <a:r>
              <a:rPr lang="en-US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 of the intelligence system made impact far-reaching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24792" y="4244618"/>
            <a:ext cx="4768429" cy="64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261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Ability to create bespoke </a:t>
            </a:r>
            <a:r>
              <a:rPr lang="en-US" b="1" dirty="0" err="1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customised</a:t>
            </a:r>
            <a:r>
              <a:rPr lang="en-US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 insight-led report within minutes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22366" y="5471382"/>
            <a:ext cx="9147264" cy="646652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6" b="1">
                <a:solidFill>
                  <a:schemeClr val="bg1"/>
                </a:solidFill>
                <a:latin typeface="Avenir Next LT Pro" panose="020B0504020202020204" pitchFamily="34" charset="0"/>
                <a:ea typeface="Avenir Bold"/>
                <a:cs typeface="Avenir Bold"/>
                <a:sym typeface="Avenir Bold"/>
              </a:rPr>
              <a:t>"A Superpower" for global category teams, helping secure expanded listings, premium shelf space, and new distribution opportunities around the world.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685800"/>
            <a:ext cx="12192000" cy="6172200"/>
          </a:xfrm>
          <a:custGeom>
            <a:avLst/>
            <a:gdLst/>
            <a:ahLst/>
            <a:cxnLst/>
            <a:rect l="l" t="t" r="r" b="b"/>
            <a:pathLst>
              <a:path w="18288000" h="9258300">
                <a:moveTo>
                  <a:pt x="18288000" y="9258300"/>
                </a:moveTo>
                <a:lnTo>
                  <a:pt x="0" y="92583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9258300"/>
                </a:lnTo>
                <a:close/>
              </a:path>
            </a:pathLst>
          </a:custGeom>
          <a:blipFill>
            <a:blip r:embed="rId2"/>
            <a:stretch>
              <a:fillRect l="-788" t="-24657" b="-24657"/>
            </a:stretch>
          </a:blipFill>
        </p:spPr>
        <p:txBody>
          <a:bodyPr/>
          <a:lstStyle/>
          <a:p>
            <a:endParaRPr lang="en-IE" sz="1200">
              <a:latin typeface="Avenir Next LT Pro" panose="020B05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6FB64C1-C944-8E55-43CF-E10AF295D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5" y="6249379"/>
            <a:ext cx="1542422" cy="4694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2192000" cy="948153"/>
            <a:chOff x="0" y="0"/>
            <a:chExt cx="4816593" cy="3745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74579"/>
            </a:xfrm>
            <a:custGeom>
              <a:avLst/>
              <a:gdLst/>
              <a:ahLst/>
              <a:cxnLst/>
              <a:rect l="l" t="t" r="r" b="b"/>
              <a:pathLst>
                <a:path w="4816592" h="374579">
                  <a:moveTo>
                    <a:pt x="0" y="0"/>
                  </a:moveTo>
                  <a:lnTo>
                    <a:pt x="4816592" y="0"/>
                  </a:lnTo>
                  <a:lnTo>
                    <a:pt x="4816592" y="374579"/>
                  </a:lnTo>
                  <a:lnTo>
                    <a:pt x="0" y="374579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816593" cy="4507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94548" y="6172200"/>
            <a:ext cx="564901" cy="5649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89049" y="239127"/>
            <a:ext cx="1180046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b="1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Findings Which Drove Innovation Strategy …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35036" y="1503878"/>
            <a:ext cx="4820502" cy="2246245"/>
            <a:chOff x="0" y="0"/>
            <a:chExt cx="1904396" cy="8874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04396" cy="887405"/>
            </a:xfrm>
            <a:custGeom>
              <a:avLst/>
              <a:gdLst/>
              <a:ahLst/>
              <a:cxnLst/>
              <a:rect l="l" t="t" r="r" b="b"/>
              <a:pathLst>
                <a:path w="1904396" h="887405">
                  <a:moveTo>
                    <a:pt x="0" y="0"/>
                  </a:moveTo>
                  <a:lnTo>
                    <a:pt x="1904396" y="0"/>
                  </a:lnTo>
                  <a:lnTo>
                    <a:pt x="1904396" y="887405"/>
                  </a:lnTo>
                  <a:lnTo>
                    <a:pt x="0" y="887405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904396" cy="96360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42962" y="1503878"/>
            <a:ext cx="4820502" cy="2246245"/>
            <a:chOff x="0" y="0"/>
            <a:chExt cx="1904396" cy="8874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04396" cy="887405"/>
            </a:xfrm>
            <a:custGeom>
              <a:avLst/>
              <a:gdLst/>
              <a:ahLst/>
              <a:cxnLst/>
              <a:rect l="l" t="t" r="r" b="b"/>
              <a:pathLst>
                <a:path w="1904396" h="887405">
                  <a:moveTo>
                    <a:pt x="0" y="0"/>
                  </a:moveTo>
                  <a:lnTo>
                    <a:pt x="1904396" y="0"/>
                  </a:lnTo>
                  <a:lnTo>
                    <a:pt x="1904396" y="887405"/>
                  </a:lnTo>
                  <a:lnTo>
                    <a:pt x="0" y="887405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1904396" cy="96360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35036" y="3867078"/>
            <a:ext cx="4820502" cy="2246245"/>
            <a:chOff x="0" y="0"/>
            <a:chExt cx="1904396" cy="8874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04396" cy="887405"/>
            </a:xfrm>
            <a:custGeom>
              <a:avLst/>
              <a:gdLst/>
              <a:ahLst/>
              <a:cxnLst/>
              <a:rect l="l" t="t" r="r" b="b"/>
              <a:pathLst>
                <a:path w="1904396" h="887405">
                  <a:moveTo>
                    <a:pt x="0" y="0"/>
                  </a:moveTo>
                  <a:lnTo>
                    <a:pt x="1904396" y="0"/>
                  </a:lnTo>
                  <a:lnTo>
                    <a:pt x="1904396" y="887405"/>
                  </a:lnTo>
                  <a:lnTo>
                    <a:pt x="0" y="887405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1904396" cy="96360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342962" y="3867078"/>
            <a:ext cx="4820502" cy="2246245"/>
            <a:chOff x="0" y="0"/>
            <a:chExt cx="1904396" cy="88740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04396" cy="887405"/>
            </a:xfrm>
            <a:custGeom>
              <a:avLst/>
              <a:gdLst/>
              <a:ahLst/>
              <a:cxnLst/>
              <a:rect l="l" t="t" r="r" b="b"/>
              <a:pathLst>
                <a:path w="1904396" h="887405">
                  <a:moveTo>
                    <a:pt x="0" y="0"/>
                  </a:moveTo>
                  <a:lnTo>
                    <a:pt x="1904396" y="0"/>
                  </a:lnTo>
                  <a:lnTo>
                    <a:pt x="1904396" y="887405"/>
                  </a:lnTo>
                  <a:lnTo>
                    <a:pt x="0" y="887405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76200"/>
              <a:ext cx="1904396" cy="96360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827651" y="2088239"/>
            <a:ext cx="3399710" cy="95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Avenir Next LT Pro" panose="020B0504020202020204" pitchFamily="34" charset="0"/>
                <a:ea typeface="Avenir"/>
                <a:cs typeface="Avenir"/>
                <a:sym typeface="Avenir"/>
              </a:rPr>
              <a:t>Sensitive skin is the norm, not the niche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385503" y="1840589"/>
            <a:ext cx="3602144" cy="145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Avenir Next LT Pro" panose="020B0504020202020204" pitchFamily="34" charset="0"/>
                <a:ea typeface="Avenir"/>
                <a:cs typeface="Avenir"/>
                <a:sym typeface="Avenir"/>
              </a:rPr>
              <a:t>Cleaning and skincare is intertwined and indistinguishable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27651" y="4422511"/>
            <a:ext cx="3399710" cy="95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Avenir Next LT Pro" panose="020B0504020202020204" pitchFamily="34" charset="0"/>
                <a:ea typeface="Avenir"/>
                <a:cs typeface="Avenir"/>
                <a:sym typeface="Avenir"/>
              </a:rPr>
              <a:t>Purity is necessary but not sufficient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573494" y="3927211"/>
            <a:ext cx="3589970" cy="195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Avenir Next LT Pro" panose="020B0504020202020204" pitchFamily="34" charset="0"/>
                <a:ea typeface="Avenir"/>
                <a:cs typeface="Avenir"/>
                <a:sym typeface="Avenir"/>
              </a:rPr>
              <a:t>Emotional reassurance of proactive support drives loyalty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5036" y="1402723"/>
            <a:ext cx="927299" cy="205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6"/>
              </a:lnSpc>
              <a:spcBef>
                <a:spcPct val="0"/>
              </a:spcBef>
            </a:pPr>
            <a:r>
              <a:rPr lang="en-US" sz="12333" b="1">
                <a:solidFill>
                  <a:srgbClr val="FFFFFF"/>
                </a:solidFill>
                <a:latin typeface="Avenir Next LT Pro" panose="020B0504020202020204" pitchFamily="34" charset="0"/>
                <a:ea typeface="Avenir Bold"/>
                <a:cs typeface="Avenir Bold"/>
                <a:sym typeface="Avenir Bold"/>
              </a:rPr>
              <a:t>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347087" y="1396619"/>
            <a:ext cx="927299" cy="205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6"/>
              </a:lnSpc>
              <a:spcBef>
                <a:spcPct val="0"/>
              </a:spcBef>
            </a:pPr>
            <a:r>
              <a:rPr lang="en-US" sz="12333" b="1">
                <a:solidFill>
                  <a:srgbClr val="FFFFFF"/>
                </a:solidFill>
                <a:latin typeface="Avenir Next LT Pro" panose="020B0504020202020204" pitchFamily="34" charset="0"/>
                <a:ea typeface="Avenir Bold"/>
                <a:cs typeface="Avenir Bold"/>
                <a:sym typeface="Avenir Bold"/>
              </a:rPr>
              <a:t>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35036" y="3765923"/>
            <a:ext cx="927299" cy="205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6"/>
              </a:lnSpc>
              <a:spcBef>
                <a:spcPct val="0"/>
              </a:spcBef>
            </a:pPr>
            <a:r>
              <a:rPr lang="en-US" sz="12333" b="1">
                <a:solidFill>
                  <a:srgbClr val="FFFFFF"/>
                </a:solidFill>
                <a:latin typeface="Avenir Next LT Pro" panose="020B0504020202020204" pitchFamily="34" charset="0"/>
                <a:ea typeface="Avenir Bold"/>
                <a:cs typeface="Avenir Bold"/>
                <a:sym typeface="Avenir Bold"/>
              </a:rPr>
              <a:t>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347087" y="3759819"/>
            <a:ext cx="927299" cy="205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6"/>
              </a:lnSpc>
              <a:spcBef>
                <a:spcPct val="0"/>
              </a:spcBef>
            </a:pPr>
            <a:r>
              <a:rPr lang="en-US" sz="12333" b="1">
                <a:solidFill>
                  <a:srgbClr val="FFFFFF"/>
                </a:solidFill>
                <a:latin typeface="Avenir Next LT Pro" panose="020B0504020202020204" pitchFamily="34" charset="0"/>
                <a:ea typeface="Avenir Bold"/>
                <a:cs typeface="Avenir Bold"/>
                <a:sym typeface="Avenir Bold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9DF775C-275C-3D82-E0A2-1A72661D3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5" y="6249379"/>
            <a:ext cx="1542422" cy="46943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2192000" cy="948153"/>
            <a:chOff x="0" y="0"/>
            <a:chExt cx="4816593" cy="374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74579"/>
            </a:xfrm>
            <a:custGeom>
              <a:avLst/>
              <a:gdLst/>
              <a:ahLst/>
              <a:cxnLst/>
              <a:rect l="l" t="t" r="r" b="b"/>
              <a:pathLst>
                <a:path w="4816592" h="374579">
                  <a:moveTo>
                    <a:pt x="0" y="0"/>
                  </a:moveTo>
                  <a:lnTo>
                    <a:pt x="4816592" y="0"/>
                  </a:lnTo>
                  <a:lnTo>
                    <a:pt x="4816592" y="374579"/>
                  </a:lnTo>
                  <a:lnTo>
                    <a:pt x="0" y="374579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 anchor="ctr"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4507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94548" y="6172200"/>
            <a:ext cx="564901" cy="56490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51933" y="2002596"/>
            <a:ext cx="5076205" cy="2150740"/>
          </a:xfrm>
          <a:custGeom>
            <a:avLst/>
            <a:gdLst/>
            <a:ahLst/>
            <a:cxnLst/>
            <a:rect l="l" t="t" r="r" b="b"/>
            <a:pathLst>
              <a:path w="5009404" h="2311205">
                <a:moveTo>
                  <a:pt x="0" y="0"/>
                </a:moveTo>
                <a:lnTo>
                  <a:pt x="5009403" y="0"/>
                </a:lnTo>
                <a:lnTo>
                  <a:pt x="5009403" y="2311206"/>
                </a:lnTo>
                <a:lnTo>
                  <a:pt x="0" y="2311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E" sz="1200">
              <a:latin typeface="Avenir Next LT Pro" panose="020B05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37965" y="2002596"/>
            <a:ext cx="4963435" cy="2150740"/>
          </a:xfrm>
          <a:custGeom>
            <a:avLst/>
            <a:gdLst/>
            <a:ahLst/>
            <a:cxnLst/>
            <a:rect l="l" t="t" r="r" b="b"/>
            <a:pathLst>
              <a:path w="5294762" h="2311205">
                <a:moveTo>
                  <a:pt x="0" y="0"/>
                </a:moveTo>
                <a:lnTo>
                  <a:pt x="5294762" y="0"/>
                </a:lnTo>
                <a:lnTo>
                  <a:pt x="5294762" y="2311206"/>
                </a:lnTo>
                <a:lnTo>
                  <a:pt x="0" y="23112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E" sz="1200">
              <a:latin typeface="Avenir Next LT Pro" panose="020B0504020202020204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368832" y="4435128"/>
            <a:ext cx="470875" cy="47087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368832" y="5165256"/>
            <a:ext cx="470875" cy="47087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368832" y="5895383"/>
            <a:ext cx="470875" cy="47087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21600" y="260549"/>
            <a:ext cx="118704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First Steps In Building A ‘Beyond Baby’ Portfolio.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0476" y="4917728"/>
            <a:ext cx="2794143" cy="73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87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 Bold"/>
              </a:rPr>
              <a:t>Built on the back of intelligence which: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961881" y="4470399"/>
            <a:ext cx="5182244" cy="356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Identified the unmeet consumer needs.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961942" y="5200527"/>
            <a:ext cx="5286958" cy="356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Quantified the growth opportunity.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61881" y="5952726"/>
            <a:ext cx="5865118" cy="356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Delivered Innovation Beyond Baby.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7BA766-054F-F927-1FB6-35046F9710F8}"/>
              </a:ext>
            </a:extLst>
          </p:cNvPr>
          <p:cNvSpPr txBox="1"/>
          <p:nvPr/>
        </p:nvSpPr>
        <p:spPr>
          <a:xfrm>
            <a:off x="787652" y="1116361"/>
            <a:ext cx="104137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sz="20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Montserrat Bold"/>
              </a:rPr>
              <a:t>Incorporating new product technology and superior skin benefits. </a:t>
            </a:r>
          </a:p>
          <a:p>
            <a:pPr>
              <a:spcBef>
                <a:spcPct val="0"/>
              </a:spcBef>
            </a:pPr>
            <a:r>
              <a:rPr lang="en-GB" sz="20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Montserrat Bold"/>
              </a:rPr>
              <a:t>First step in establishing confidence in WW becoming a truly for all skin business.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BFF2A-4E44-9E6C-F84B-B54E521FD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F046BF74-3BD3-B337-50E9-CC325D2E90C4}"/>
              </a:ext>
            </a:extLst>
          </p:cNvPr>
          <p:cNvGrpSpPr/>
          <p:nvPr/>
        </p:nvGrpSpPr>
        <p:grpSpPr>
          <a:xfrm>
            <a:off x="11494548" y="6172200"/>
            <a:ext cx="564901" cy="564901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E175AEC-515D-A36A-D986-98ABC5B10D4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90C1A89-821E-3131-8168-F9020BA7AD4C}"/>
              </a:ext>
            </a:extLst>
          </p:cNvPr>
          <p:cNvSpPr/>
          <p:nvPr/>
        </p:nvSpPr>
        <p:spPr>
          <a:xfrm>
            <a:off x="189049" y="6230277"/>
            <a:ext cx="1549157" cy="506823"/>
          </a:xfrm>
          <a:custGeom>
            <a:avLst/>
            <a:gdLst/>
            <a:ahLst/>
            <a:cxnLst/>
            <a:rect l="l" t="t" r="r" b="b"/>
            <a:pathLst>
              <a:path w="2323735" h="760234">
                <a:moveTo>
                  <a:pt x="0" y="0"/>
                </a:moveTo>
                <a:lnTo>
                  <a:pt x="2323735" y="0"/>
                </a:lnTo>
                <a:lnTo>
                  <a:pt x="2323735" y="760235"/>
                </a:lnTo>
                <a:lnTo>
                  <a:pt x="0" y="7602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 sz="1200">
              <a:latin typeface="Avenir Next LT Pro" panose="020B0504020202020204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BE3BFA3-8C72-E18C-44DA-500F21F26CD8}"/>
              </a:ext>
            </a:extLst>
          </p:cNvPr>
          <p:cNvSpPr/>
          <p:nvPr/>
        </p:nvSpPr>
        <p:spPr>
          <a:xfrm>
            <a:off x="-574138" y="-104172"/>
            <a:ext cx="13340277" cy="6983815"/>
          </a:xfrm>
          <a:custGeom>
            <a:avLst/>
            <a:gdLst/>
            <a:ahLst/>
            <a:cxnLst/>
            <a:rect l="l" t="t" r="r" b="b"/>
            <a:pathLst>
              <a:path w="12093170" h="5804721">
                <a:moveTo>
                  <a:pt x="0" y="0"/>
                </a:moveTo>
                <a:lnTo>
                  <a:pt x="12093169" y="0"/>
                </a:lnTo>
                <a:lnTo>
                  <a:pt x="12093169" y="5804722"/>
                </a:lnTo>
                <a:lnTo>
                  <a:pt x="0" y="58047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E" sz="120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02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-251070" y="937405"/>
            <a:ext cx="12192000" cy="5899908"/>
          </a:xfrm>
          <a:custGeom>
            <a:avLst/>
            <a:gdLst/>
            <a:ahLst/>
            <a:cxnLst/>
            <a:rect l="l" t="t" r="r" b="b"/>
            <a:pathLst>
              <a:path w="18288000" h="8849862">
                <a:moveTo>
                  <a:pt x="18288000" y="0"/>
                </a:moveTo>
                <a:lnTo>
                  <a:pt x="0" y="0"/>
                </a:lnTo>
                <a:lnTo>
                  <a:pt x="0" y="8849861"/>
                </a:lnTo>
                <a:lnTo>
                  <a:pt x="18288000" y="8849861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7198" b="-1420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A22C9-D010-4033-3E95-72BE09E3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5" y="6249379"/>
            <a:ext cx="1542422" cy="46943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2192000" cy="948153"/>
            <a:chOff x="0" y="0"/>
            <a:chExt cx="4816593" cy="374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74579"/>
            </a:xfrm>
            <a:custGeom>
              <a:avLst/>
              <a:gdLst/>
              <a:ahLst/>
              <a:cxnLst/>
              <a:rect l="l" t="t" r="r" b="b"/>
              <a:pathLst>
                <a:path w="4816592" h="374579">
                  <a:moveTo>
                    <a:pt x="0" y="0"/>
                  </a:moveTo>
                  <a:lnTo>
                    <a:pt x="4816592" y="0"/>
                  </a:lnTo>
                  <a:lnTo>
                    <a:pt x="4816592" y="374579"/>
                  </a:lnTo>
                  <a:lnTo>
                    <a:pt x="0" y="374579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4507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94548" y="6172200"/>
            <a:ext cx="564901" cy="5649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9167461" y="3887359"/>
            <a:ext cx="2208568" cy="2130395"/>
          </a:xfrm>
          <a:custGeom>
            <a:avLst/>
            <a:gdLst/>
            <a:ahLst/>
            <a:cxnLst/>
            <a:rect l="l" t="t" r="r" b="b"/>
            <a:pathLst>
              <a:path w="7247701" h="7247701">
                <a:moveTo>
                  <a:pt x="0" y="0"/>
                </a:moveTo>
                <a:lnTo>
                  <a:pt x="7247701" y="0"/>
                </a:lnTo>
                <a:lnTo>
                  <a:pt x="7247701" y="7247702"/>
                </a:lnTo>
                <a:lnTo>
                  <a:pt x="0" y="7247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89049" y="20687"/>
            <a:ext cx="10587885" cy="79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What WaterWipes had to say …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7684" y="1514844"/>
            <a:ext cx="8461912" cy="4286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“The success of Hydrating Clean &amp; Soothing Clean represented a key step-change in how we think about our brand and our future. </a:t>
            </a:r>
          </a:p>
          <a:p>
            <a:pPr marL="0" marR="0" lvl="0" indent="0" algn="l" defTabSz="914400" rtl="0" eaLnBrk="1" fontAlgn="auto" latinLnBrk="0" hangingPunct="1">
              <a:lnSpc>
                <a:spcPts val="2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004786"/>
              </a:solidFill>
              <a:latin typeface="Avenir Next LT Pro" panose="020B0504020202020204" pitchFamily="34" charset="0"/>
              <a:cs typeface="Times New Roman" panose="02020603050405020304" pitchFamily="18" charset="0"/>
              <a:sym typeface="Avenir"/>
            </a:endParaRPr>
          </a:p>
          <a:p>
            <a:pPr marL="0" marR="0" lvl="0" indent="0" algn="l" defTabSz="914400" rtl="0" eaLnBrk="1" fontAlgn="auto" latinLnBrk="0" hangingPunct="1">
              <a:lnSpc>
                <a:spcPts val="2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The research partnership with Opinions and ReAction gave us huge clarity and confidence to evolve into a true ‘for all skin’ portfolio business.</a:t>
            </a:r>
          </a:p>
          <a:p>
            <a:pPr marL="0" marR="0" lvl="0" indent="0" algn="l" defTabSz="914400" rtl="0" eaLnBrk="1" fontAlgn="auto" latinLnBrk="0" hangingPunct="1">
              <a:lnSpc>
                <a:spcPts val="2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004786"/>
              </a:solidFill>
              <a:latin typeface="Avenir Next LT Pro" panose="020B0504020202020204" pitchFamily="34" charset="0"/>
              <a:cs typeface="Times New Roman" panose="02020603050405020304" pitchFamily="18" charset="0"/>
              <a:sym typeface="Avenir"/>
            </a:endParaRPr>
          </a:p>
          <a:p>
            <a:pPr marL="0" marR="0" lvl="0" indent="0" algn="l" defTabSz="914400" rtl="0" eaLnBrk="1" fontAlgn="auto" latinLnBrk="0" hangingPunct="1">
              <a:lnSpc>
                <a:spcPts val="2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This work has been one of the key foundations for a new internal narrative, a new pipeline of innovation, and a plan that will fuel step change growth by 2029. </a:t>
            </a:r>
          </a:p>
          <a:p>
            <a:pPr marL="0" marR="0" lvl="0" indent="0" algn="l" defTabSz="914400" rtl="0" eaLnBrk="1" fontAlgn="auto" latinLnBrk="0" hangingPunct="1">
              <a:lnSpc>
                <a:spcPts val="2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004786"/>
              </a:solidFill>
              <a:latin typeface="Avenir Next LT Pro" panose="020B0504020202020204" pitchFamily="34" charset="0"/>
              <a:cs typeface="Times New Roman" panose="02020603050405020304" pitchFamily="18" charset="0"/>
              <a:sym typeface="Avenir"/>
            </a:endParaRPr>
          </a:p>
          <a:p>
            <a:pPr marL="0" marR="0" lvl="0" indent="0" algn="l" defTabSz="914400" rtl="0" eaLnBrk="1" fontAlgn="auto" latinLnBrk="0" hangingPunct="1">
              <a:lnSpc>
                <a:spcPts val="2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A hugely impactful global insight project that has been a critical foundation to our portfolio growth strategy” </a:t>
            </a:r>
          </a:p>
          <a:p>
            <a:pPr marL="0" marR="0" lvl="0" indent="0" algn="l" defTabSz="914400" rtl="0" eaLnBrk="1" fontAlgn="auto" latinLnBrk="0" hangingPunct="1">
              <a:lnSpc>
                <a:spcPts val="2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2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 panose="020B0504020202020204" pitchFamily="34" charset="0"/>
              <a:ea typeface="Avenir"/>
              <a:cs typeface="Avenir"/>
              <a:sym typeface="Avenir"/>
            </a:endParaRPr>
          </a:p>
          <a:p>
            <a:pPr marL="0" marR="0" lvl="0" indent="0" algn="l" defTabSz="914400" rtl="0" eaLnBrk="1" fontAlgn="auto" latinLnBrk="0" hangingPunct="1">
              <a:lnSpc>
                <a:spcPts val="2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2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 panose="020B05040202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77686" y="5376087"/>
            <a:ext cx="8461912" cy="544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Peter Murphy, Global Brand Development Director, WaterWipes</a:t>
            </a:r>
          </a:p>
          <a:p>
            <a:pPr marL="0" marR="0" lvl="0" indent="0" algn="l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Amanda Smith, General Manager Marketing</a:t>
            </a:r>
            <a:r>
              <a:rPr lang="en-US" sz="1600" i="1">
                <a:solidFill>
                  <a:srgbClr val="000000"/>
                </a:solidFill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,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 WaterWipes </a:t>
            </a:r>
          </a:p>
        </p:txBody>
      </p:sp>
      <p:pic>
        <p:nvPicPr>
          <p:cNvPr id="1026" name="Picture 2" descr="Leadership Team | WaterWipes UK">
            <a:extLst>
              <a:ext uri="{FF2B5EF4-FFF2-40B4-BE49-F238E27FC236}">
                <a16:creationId xmlns:a16="http://schemas.microsoft.com/office/drawing/2014/main" id="{B581C650-A8E8-A078-7E4B-6AB40CD6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462" y="1326293"/>
            <a:ext cx="2208568" cy="211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D629F-2647-1DCC-193A-0179178A4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0BAB44-4F58-3F86-B7D8-7E61D1B0F933}"/>
              </a:ext>
            </a:extLst>
          </p:cNvPr>
          <p:cNvSpPr/>
          <p:nvPr/>
        </p:nvSpPr>
        <p:spPr>
          <a:xfrm flipH="1" flipV="1">
            <a:off x="0" y="0"/>
            <a:ext cx="12192000" cy="6172200"/>
          </a:xfrm>
          <a:custGeom>
            <a:avLst/>
            <a:gdLst/>
            <a:ahLst/>
            <a:cxnLst/>
            <a:rect l="l" t="t" r="r" b="b"/>
            <a:pathLst>
              <a:path w="18288000" h="9258300">
                <a:moveTo>
                  <a:pt x="18288000" y="9258300"/>
                </a:moveTo>
                <a:lnTo>
                  <a:pt x="0" y="92583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9258300"/>
                </a:lnTo>
                <a:close/>
              </a:path>
            </a:pathLst>
          </a:custGeom>
          <a:blipFill>
            <a:blip r:embed="rId2"/>
            <a:stretch>
              <a:fillRect l="-788" t="-24657" b="-24657"/>
            </a:stretch>
          </a:blipFill>
        </p:spPr>
        <p:txBody>
          <a:bodyPr/>
          <a:lstStyle/>
          <a:p>
            <a:endParaRPr lang="en-IE" sz="1200">
              <a:latin typeface="Avenir Next LT Pro" panose="020B0504020202020204" pitchFamily="34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629C810A-9685-0B25-403D-18E19518DA3B}"/>
              </a:ext>
            </a:extLst>
          </p:cNvPr>
          <p:cNvGrpSpPr/>
          <p:nvPr/>
        </p:nvGrpSpPr>
        <p:grpSpPr>
          <a:xfrm>
            <a:off x="11494548" y="6172200"/>
            <a:ext cx="564901" cy="56490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8B82A32-0A1A-8F02-ED1E-6764BD34012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</p:grpSp>
      <p:sp>
        <p:nvSpPr>
          <p:cNvPr id="30" name="TextBox 20">
            <a:extLst>
              <a:ext uri="{FF2B5EF4-FFF2-40B4-BE49-F238E27FC236}">
                <a16:creationId xmlns:a16="http://schemas.microsoft.com/office/drawing/2014/main" id="{3E750378-EA4C-C1EB-A1E8-F6F97233BE75}"/>
              </a:ext>
            </a:extLst>
          </p:cNvPr>
          <p:cNvSpPr txBox="1"/>
          <p:nvPr/>
        </p:nvSpPr>
        <p:spPr>
          <a:xfrm>
            <a:off x="630073" y="3799826"/>
            <a:ext cx="10549467" cy="440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7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 Bold"/>
              </a:rPr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C2C9E-BB54-39BD-C9A2-6565856AD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05" y="6249379"/>
            <a:ext cx="1542422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25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FFF12-811B-B035-0E55-E704218D4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2AE7DB0-7F29-42A5-2E7A-B259CA8B3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9" y="6246268"/>
            <a:ext cx="1541069" cy="4732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0D6323-E50F-1EDE-01EC-0D9AD7669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762"/>
          <a:stretch>
            <a:fillRect/>
          </a:stretch>
        </p:blipFill>
        <p:spPr>
          <a:xfrm>
            <a:off x="1016000" y="3728958"/>
            <a:ext cx="10395414" cy="2493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6F878-93C8-0168-2868-2569ED1590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762" r="35299"/>
          <a:stretch>
            <a:fillRect/>
          </a:stretch>
        </p:blipFill>
        <p:spPr>
          <a:xfrm>
            <a:off x="1016000" y="3728958"/>
            <a:ext cx="6725920" cy="24934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CD69CC-C1FA-3F27-3160-EE90A5D9AC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762" r="67720"/>
          <a:stretch>
            <a:fillRect/>
          </a:stretch>
        </p:blipFill>
        <p:spPr>
          <a:xfrm>
            <a:off x="1016000" y="3729364"/>
            <a:ext cx="3355703" cy="2493447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87BFEACC-3653-BC8A-4C02-75E6490C23D8}"/>
              </a:ext>
            </a:extLst>
          </p:cNvPr>
          <p:cNvGrpSpPr/>
          <p:nvPr/>
        </p:nvGrpSpPr>
        <p:grpSpPr>
          <a:xfrm>
            <a:off x="0" y="0"/>
            <a:ext cx="12192000" cy="1035328"/>
            <a:chOff x="0" y="0"/>
            <a:chExt cx="4816593" cy="3745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8D379A6-254F-E516-48F6-F3D89B8897D7}"/>
                </a:ext>
              </a:extLst>
            </p:cNvPr>
            <p:cNvSpPr/>
            <p:nvPr/>
          </p:nvSpPr>
          <p:spPr>
            <a:xfrm>
              <a:off x="0" y="0"/>
              <a:ext cx="4816592" cy="374579"/>
            </a:xfrm>
            <a:custGeom>
              <a:avLst/>
              <a:gdLst/>
              <a:ahLst/>
              <a:cxnLst/>
              <a:rect l="l" t="t" r="r" b="b"/>
              <a:pathLst>
                <a:path w="4816592" h="374579">
                  <a:moveTo>
                    <a:pt x="0" y="0"/>
                  </a:moveTo>
                  <a:lnTo>
                    <a:pt x="4816592" y="0"/>
                  </a:lnTo>
                  <a:lnTo>
                    <a:pt x="4816592" y="374579"/>
                  </a:lnTo>
                  <a:lnTo>
                    <a:pt x="0" y="374579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pPr defTabSz="609630"/>
              <a:endParaRPr lang="en-IE" sz="1200">
                <a:solidFill>
                  <a:prstClr val="black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0DB06B2-DC0B-CFEE-F967-C1B39FDD30F5}"/>
                </a:ext>
              </a:extLst>
            </p:cNvPr>
            <p:cNvSpPr txBox="1"/>
            <p:nvPr/>
          </p:nvSpPr>
          <p:spPr>
            <a:xfrm>
              <a:off x="0" y="-76200"/>
              <a:ext cx="4816593" cy="4507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BA171F8-422E-BD64-BD98-6893AEDD0B58}"/>
              </a:ext>
            </a:extLst>
          </p:cNvPr>
          <p:cNvGrpSpPr/>
          <p:nvPr/>
        </p:nvGrpSpPr>
        <p:grpSpPr>
          <a:xfrm>
            <a:off x="11494548" y="6172200"/>
            <a:ext cx="564901" cy="56490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C7F30D0-AC1F-CFC4-71FD-9E7D4EED6C5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IE" sz="1200">
                <a:solidFill>
                  <a:prstClr val="black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0F91CC6E-43DC-9796-0190-D5AA903EFEE9}"/>
              </a:ext>
            </a:extLst>
          </p:cNvPr>
          <p:cNvSpPr txBox="1"/>
          <p:nvPr/>
        </p:nvSpPr>
        <p:spPr>
          <a:xfrm>
            <a:off x="1486779" y="1408313"/>
            <a:ext cx="945385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GB" sz="28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Montserrat Bold"/>
              </a:rPr>
              <a:t>Baby Wipes Category Stagnating;</a:t>
            </a:r>
          </a:p>
          <a:p>
            <a:pPr algn="ctr" defTabSz="609630"/>
            <a:r>
              <a:rPr lang="en-GB" sz="28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Montserrat Bold"/>
              </a:rPr>
              <a:t>WaterWipes needed to innovate to ‘Beyond Baby’. </a:t>
            </a:r>
            <a:endParaRPr lang="en-US" sz="2400" b="1" dirty="0">
              <a:solidFill>
                <a:srgbClr val="004786"/>
              </a:solidFill>
              <a:latin typeface="Avenir Next LT Pro" panose="020B0504020202020204" pitchFamily="34" charset="0"/>
              <a:cs typeface="Times New Roman" panose="02020603050405020304" pitchFamily="18" charset="0"/>
              <a:sym typeface="Montserrat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DECD-11ED-6BDE-5E3E-B61F1A6F47AD}"/>
              </a:ext>
            </a:extLst>
          </p:cNvPr>
          <p:cNvSpPr txBox="1"/>
          <p:nvPr/>
        </p:nvSpPr>
        <p:spPr>
          <a:xfrm>
            <a:off x="4807606" y="2809800"/>
            <a:ext cx="2565060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IE" sz="2400" dirty="0">
                <a:latin typeface="Avenir Next LT Pro" panose="020B0504020202020204" pitchFamily="34" charset="0"/>
              </a:rPr>
              <a:t>Erosion of WaterWipes USP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5FFA9-15FC-B0BD-2D38-A217021B132F}"/>
              </a:ext>
            </a:extLst>
          </p:cNvPr>
          <p:cNvSpPr txBox="1"/>
          <p:nvPr/>
        </p:nvSpPr>
        <p:spPr>
          <a:xfrm>
            <a:off x="1738206" y="2829101"/>
            <a:ext cx="2102739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IE" sz="2400">
                <a:latin typeface="Avenir Next LT Pro" panose="020B0504020202020204" pitchFamily="34" charset="0"/>
              </a:rPr>
              <a:t>Falling </a:t>
            </a:r>
          </a:p>
          <a:p>
            <a:pPr algn="ctr"/>
            <a:r>
              <a:rPr lang="en-IE" sz="2400">
                <a:latin typeface="Avenir Next LT Pro" panose="020B0504020202020204" pitchFamily="34" charset="0"/>
              </a:rPr>
              <a:t>Birth Rates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2FFF7-0F03-0BC4-D947-543E4C678678}"/>
              </a:ext>
            </a:extLst>
          </p:cNvPr>
          <p:cNvSpPr txBox="1"/>
          <p:nvPr/>
        </p:nvSpPr>
        <p:spPr>
          <a:xfrm>
            <a:off x="8339328" y="2829101"/>
            <a:ext cx="2381399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IE" sz="2400" dirty="0">
                <a:latin typeface="Avenir Next LT Pro" panose="020B0504020202020204" pitchFamily="34" charset="0"/>
              </a:rPr>
              <a:t>Being Crowded </a:t>
            </a:r>
          </a:p>
          <a:p>
            <a:pPr algn="ctr"/>
            <a:r>
              <a:rPr lang="en-IE" sz="2400" dirty="0">
                <a:latin typeface="Avenir Next LT Pro" panose="020B0504020202020204" pitchFamily="34" charset="0"/>
              </a:rPr>
              <a:t>at POS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B9FB7EB9-27E3-5EF6-3B0C-7AE21A85AB36}"/>
              </a:ext>
            </a:extLst>
          </p:cNvPr>
          <p:cNvSpPr txBox="1"/>
          <p:nvPr/>
        </p:nvSpPr>
        <p:spPr>
          <a:xfrm>
            <a:off x="189049" y="192427"/>
            <a:ext cx="11587949" cy="534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b="1">
                <a:solidFill>
                  <a:srgbClr val="FCFCF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Context of the Research</a:t>
            </a:r>
          </a:p>
        </p:txBody>
      </p:sp>
    </p:spTree>
    <p:extLst>
      <p:ext uri="{BB962C8B-B14F-4D97-AF65-F5344CB8AC3E}">
        <p14:creationId xmlns:p14="http://schemas.microsoft.com/office/powerpoint/2010/main" val="318928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6F9BD2-3D5C-7A0D-C35B-9BACEB635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BF7413-93DF-39B4-9894-7AF2A9BCC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5" y="6249379"/>
            <a:ext cx="1542422" cy="469433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544CB914-27EC-2460-0705-5496270F83D2}"/>
              </a:ext>
            </a:extLst>
          </p:cNvPr>
          <p:cNvGrpSpPr/>
          <p:nvPr/>
        </p:nvGrpSpPr>
        <p:grpSpPr>
          <a:xfrm>
            <a:off x="-26957" y="-461509"/>
            <a:ext cx="12218958" cy="1956906"/>
            <a:chOff x="0" y="-76200"/>
            <a:chExt cx="4827243" cy="4507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EF95EC9-3FCC-8E38-3F93-8DF301EAC8C2}"/>
                </a:ext>
              </a:extLst>
            </p:cNvPr>
            <p:cNvSpPr/>
            <p:nvPr/>
          </p:nvSpPr>
          <p:spPr>
            <a:xfrm>
              <a:off x="10651" y="0"/>
              <a:ext cx="4816592" cy="374579"/>
            </a:xfrm>
            <a:custGeom>
              <a:avLst/>
              <a:gdLst/>
              <a:ahLst/>
              <a:cxnLst/>
              <a:rect l="l" t="t" r="r" b="b"/>
              <a:pathLst>
                <a:path w="4816592" h="374579">
                  <a:moveTo>
                    <a:pt x="0" y="0"/>
                  </a:moveTo>
                  <a:lnTo>
                    <a:pt x="4816592" y="0"/>
                  </a:lnTo>
                  <a:lnTo>
                    <a:pt x="4816592" y="374579"/>
                  </a:lnTo>
                  <a:lnTo>
                    <a:pt x="0" y="374579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 anchor="ctr"/>
            <a:lstStyle/>
            <a:p>
              <a:pPr defTabSz="609630"/>
              <a:endParaRPr lang="en-IE" sz="1200">
                <a:solidFill>
                  <a:prstClr val="black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27B2C85-89E1-6029-B6C4-3EA8FFD99DC7}"/>
                </a:ext>
              </a:extLst>
            </p:cNvPr>
            <p:cNvSpPr txBox="1"/>
            <p:nvPr/>
          </p:nvSpPr>
          <p:spPr>
            <a:xfrm>
              <a:off x="0" y="-76200"/>
              <a:ext cx="4816593" cy="4507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E98B756-2B48-F358-43CD-D368B249DB81}"/>
              </a:ext>
            </a:extLst>
          </p:cNvPr>
          <p:cNvGrpSpPr/>
          <p:nvPr/>
        </p:nvGrpSpPr>
        <p:grpSpPr>
          <a:xfrm>
            <a:off x="11494548" y="6172200"/>
            <a:ext cx="564901" cy="56490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305CFCA-061F-8C55-497E-64A3314AFE9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IE" sz="1200">
                <a:solidFill>
                  <a:prstClr val="black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B7EC4AB3-A5CE-858B-1741-1634D2F743FB}"/>
              </a:ext>
            </a:extLst>
          </p:cNvPr>
          <p:cNvSpPr txBox="1"/>
          <p:nvPr/>
        </p:nvSpPr>
        <p:spPr>
          <a:xfrm>
            <a:off x="189049" y="113407"/>
            <a:ext cx="1197599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275163" hangingPunct="0">
              <a:defRPr/>
            </a:pPr>
            <a:r>
              <a:rPr lang="en-GB" sz="2400" b="1">
                <a:solidFill>
                  <a:srgbClr val="FCFCFC"/>
                </a:solidFill>
                <a:latin typeface="Montserrat Bold"/>
                <a:sym typeface="Helvetica Light"/>
              </a:rPr>
              <a:t>WaterWipes recognised a potential opportunity to evolve Beyond Baby.  Brand DNA of Purity and their unique water technology, provided a way into Sensitive Skin across life stages. 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C09E405C-3823-4A71-D9C4-B9990FAB776E}"/>
              </a:ext>
            </a:extLst>
          </p:cNvPr>
          <p:cNvSpPr/>
          <p:nvPr/>
        </p:nvSpPr>
        <p:spPr>
          <a:xfrm>
            <a:off x="5277045" y="5123501"/>
            <a:ext cx="1800000" cy="432000"/>
          </a:xfrm>
          <a:prstGeom prst="roundRect">
            <a:avLst/>
          </a:prstGeom>
          <a:solidFill>
            <a:srgbClr val="039DD8"/>
          </a:solidFill>
          <a:ln w="158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GB" sz="1333" b="1" dirty="0">
                <a:solidFill>
                  <a:srgbClr val="FFFFFF"/>
                </a:solidFill>
                <a:latin typeface="Avenir Next LT Pro" panose="020B0504020202020204" pitchFamily="34" charset="0"/>
              </a:rPr>
              <a:t>The Trend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ECBFF-4AB3-B7F5-AD8A-F1C2C24BF9E8}"/>
              </a:ext>
            </a:extLst>
          </p:cNvPr>
          <p:cNvSpPr txBox="1"/>
          <p:nvPr/>
        </p:nvSpPr>
        <p:spPr>
          <a:xfrm>
            <a:off x="4521200" y="2186621"/>
            <a:ext cx="33235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altLang="en-US" sz="2400" b="1" dirty="0">
                <a:solidFill>
                  <a:srgbClr val="004786"/>
                </a:solidFill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Sensitive skin is </a:t>
            </a:r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altLang="en-US" sz="2400" b="1" dirty="0">
                <a:solidFill>
                  <a:srgbClr val="004786"/>
                </a:solidFill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new normal.</a:t>
            </a:r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E" altLang="en-US" sz="2400" b="1" dirty="0">
              <a:solidFill>
                <a:srgbClr val="004786"/>
              </a:solidFill>
              <a:latin typeface="Avenir Next LT Pro" panose="020B05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altLang="en-US" sz="6400" b="1" i="1" dirty="0">
                <a:solidFill>
                  <a:srgbClr val="00B0F0"/>
                </a:solidFill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71%</a:t>
            </a:r>
            <a:r>
              <a:rPr lang="en-IE" altLang="en-US" sz="6400" dirty="0">
                <a:solidFill>
                  <a:srgbClr val="004786"/>
                </a:solidFill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IE" altLang="en-US" sz="1200" dirty="0">
              <a:solidFill>
                <a:srgbClr val="004786"/>
              </a:solidFill>
              <a:latin typeface="Avenir Next LT Pro" panose="020B05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altLang="en-US" sz="1000" dirty="0">
                <a:solidFill>
                  <a:srgbClr val="004786"/>
                </a:solidFill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consumers across countries self-reported having sensitive skin, up 55% in 20 years. </a:t>
            </a:r>
            <a:endParaRPr lang="en-GB" altLang="en-US" sz="1000" dirty="0">
              <a:solidFill>
                <a:srgbClr val="004786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71DA33-C9BF-9164-871E-9DF12649B4FB}"/>
              </a:ext>
            </a:extLst>
          </p:cNvPr>
          <p:cNvSpPr txBox="1"/>
          <p:nvPr/>
        </p:nvSpPr>
        <p:spPr>
          <a:xfrm>
            <a:off x="8664059" y="3690081"/>
            <a:ext cx="290379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1333">
                <a:solidFill>
                  <a:srgbClr val="FFFFFF"/>
                </a:solidFill>
                <a:latin typeface="Avenir Next LT Pro" panose="020B0504020202020204" pitchFamily="34" charset="0"/>
              </a:rPr>
              <a:t>UPDATE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2E6A623-6BF5-4AB3-86DA-6168B648FA97}"/>
              </a:ext>
            </a:extLst>
          </p:cNvPr>
          <p:cNvSpPr/>
          <p:nvPr/>
        </p:nvSpPr>
        <p:spPr>
          <a:xfrm>
            <a:off x="8830548" y="5123501"/>
            <a:ext cx="2664000" cy="432000"/>
          </a:xfrm>
          <a:prstGeom prst="roundRect">
            <a:avLst/>
          </a:prstGeom>
          <a:solidFill>
            <a:srgbClr val="039DD8"/>
          </a:solidFill>
          <a:ln w="158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GB" sz="1333" b="1" dirty="0">
                <a:solidFill>
                  <a:srgbClr val="FFFFFF"/>
                </a:solidFill>
                <a:latin typeface="Avenir Next LT Pro" panose="020B0504020202020204" pitchFamily="34" charset="0"/>
              </a:rPr>
              <a:t>Symptoms of Sensitive Skin affects all life stages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8CCF7D-3812-C33E-996B-2025293C1E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573" b="9072"/>
          <a:stretch/>
        </p:blipFill>
        <p:spPr>
          <a:xfrm>
            <a:off x="8057323" y="2142724"/>
            <a:ext cx="3982704" cy="27223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4C2B3CD-D871-8A99-AF74-D26BB12B4EEB}"/>
              </a:ext>
            </a:extLst>
          </p:cNvPr>
          <p:cNvGrpSpPr/>
          <p:nvPr/>
        </p:nvGrpSpPr>
        <p:grpSpPr>
          <a:xfrm>
            <a:off x="528403" y="2132030"/>
            <a:ext cx="3648414" cy="3380059"/>
            <a:chOff x="528403" y="2132030"/>
            <a:chExt cx="3648414" cy="338005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733A677-90E8-2AFA-2B43-DF955BEDF87F}"/>
                </a:ext>
              </a:extLst>
            </p:cNvPr>
            <p:cNvSpPr/>
            <p:nvPr/>
          </p:nvSpPr>
          <p:spPr>
            <a:xfrm>
              <a:off x="528403" y="2392390"/>
              <a:ext cx="3648414" cy="28684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E535C0-0F79-4257-34F7-717A0693699F}"/>
                </a:ext>
              </a:extLst>
            </p:cNvPr>
            <p:cNvSpPr txBox="1"/>
            <p:nvPr/>
          </p:nvSpPr>
          <p:spPr>
            <a:xfrm>
              <a:off x="528403" y="2132030"/>
              <a:ext cx="3593170" cy="420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>
                  <a:solidFill>
                    <a:srgbClr val="B9B9C2"/>
                  </a:solidFill>
                  <a:latin typeface="+mn-lt"/>
                  <a:ea typeface="+mn-ea"/>
                  <a:cs typeface="+mn-cs"/>
                  <a:sym typeface="IBM Plex Sans Bold"/>
                </a:defRPr>
              </a:pPr>
              <a:r>
                <a:rPr lang="en-GB" sz="2133" b="1" dirty="0">
                  <a:solidFill>
                    <a:srgbClr val="004987"/>
                  </a:solidFill>
                  <a:latin typeface="Avenir Next LT Pro" panose="020B0504020202020204" pitchFamily="34" charset="0"/>
                  <a:sym typeface="IBM Plex Sans Bold"/>
                </a:rPr>
                <a:t>Beyond Baby </a:t>
              </a:r>
              <a:endParaRPr lang="en-GB" sz="2133" b="1" dirty="0">
                <a:solidFill>
                  <a:srgbClr val="004987"/>
                </a:solidFill>
                <a:latin typeface="Avenir Next LT Pro" panose="020B0504020202020204" pitchFamily="34" charset="0"/>
                <a:sym typeface="IBM Plex Sans Regular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6640AA7-BB4F-DB6F-052F-1FFD7AADA67C}"/>
                </a:ext>
              </a:extLst>
            </p:cNvPr>
            <p:cNvGrpSpPr/>
            <p:nvPr/>
          </p:nvGrpSpPr>
          <p:grpSpPr>
            <a:xfrm>
              <a:off x="1152715" y="2705392"/>
              <a:ext cx="2150920" cy="2806697"/>
              <a:chOff x="3540154" y="3033174"/>
              <a:chExt cx="2150920" cy="2806697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9D66BC6E-F858-7DB1-450D-569121BBC4E1}"/>
                  </a:ext>
                </a:extLst>
              </p:cNvPr>
              <p:cNvSpPr/>
              <p:nvPr/>
            </p:nvSpPr>
            <p:spPr>
              <a:xfrm>
                <a:off x="3715612" y="5407871"/>
                <a:ext cx="1800000" cy="432000"/>
              </a:xfrm>
              <a:prstGeom prst="roundRect">
                <a:avLst/>
              </a:prstGeom>
              <a:solidFill>
                <a:srgbClr val="009F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r>
                  <a:rPr lang="en-IE" sz="1333" b="1" dirty="0">
                    <a:solidFill>
                      <a:srgbClr val="FFFFFF"/>
                    </a:solidFill>
                    <a:latin typeface="Avenir Next LT Pro" panose="020B0504020202020204" pitchFamily="34" charset="0"/>
                  </a:rPr>
                  <a:t>Wipe Users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8419F53-5657-53CD-4A1F-A3F9A6B14AB6}"/>
                  </a:ext>
                </a:extLst>
              </p:cNvPr>
              <p:cNvGrpSpPr/>
              <p:nvPr/>
            </p:nvGrpSpPr>
            <p:grpSpPr>
              <a:xfrm>
                <a:off x="3540154" y="3045204"/>
                <a:ext cx="2150920" cy="2150920"/>
                <a:chOff x="3540154" y="3987535"/>
                <a:chExt cx="2474752" cy="2474752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E9A8BF41-D6A6-5B4F-F396-E29903D935B2}"/>
                    </a:ext>
                  </a:extLst>
                </p:cNvPr>
                <p:cNvSpPr/>
                <p:nvPr/>
              </p:nvSpPr>
              <p:spPr>
                <a:xfrm>
                  <a:off x="3540154" y="3987535"/>
                  <a:ext cx="2474752" cy="2474752"/>
                </a:xfrm>
                <a:prstGeom prst="ellipse">
                  <a:avLst/>
                </a:prstGeom>
                <a:solidFill>
                  <a:srgbClr val="C273A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3822E7F9-F1B1-8F5D-14BD-A93C9E173EE6}"/>
                    </a:ext>
                  </a:extLst>
                </p:cNvPr>
                <p:cNvSpPr/>
                <p:nvPr/>
              </p:nvSpPr>
              <p:spPr>
                <a:xfrm>
                  <a:off x="3719776" y="4339140"/>
                  <a:ext cx="2115508" cy="2115508"/>
                </a:xfrm>
                <a:prstGeom prst="ellipse">
                  <a:avLst/>
                </a:prstGeom>
                <a:solidFill>
                  <a:srgbClr val="6EC4B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AE6DA2A9-B613-62EA-AF79-BAE918EB7B16}"/>
                    </a:ext>
                  </a:extLst>
                </p:cNvPr>
                <p:cNvSpPr/>
                <p:nvPr/>
              </p:nvSpPr>
              <p:spPr>
                <a:xfrm>
                  <a:off x="3977306" y="4846562"/>
                  <a:ext cx="1600449" cy="1600449"/>
                </a:xfrm>
                <a:prstGeom prst="ellipse">
                  <a:avLst/>
                </a:prstGeom>
                <a:solidFill>
                  <a:srgbClr val="A8B97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4BDE8FED-F874-0780-2110-872C8B178030}"/>
                    </a:ext>
                  </a:extLst>
                </p:cNvPr>
                <p:cNvSpPr/>
                <p:nvPr/>
              </p:nvSpPr>
              <p:spPr>
                <a:xfrm>
                  <a:off x="4290996" y="5473941"/>
                  <a:ext cx="973069" cy="973069"/>
                </a:xfrm>
                <a:prstGeom prst="ellipse">
                  <a:avLst/>
                </a:prstGeom>
                <a:solidFill>
                  <a:srgbClr val="3294D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9E10758-8A4F-D021-FA61-6A607C2083F3}"/>
                  </a:ext>
                </a:extLst>
              </p:cNvPr>
              <p:cNvSpPr txBox="1"/>
              <p:nvPr/>
            </p:nvSpPr>
            <p:spPr>
              <a:xfrm>
                <a:off x="4099230" y="3033174"/>
                <a:ext cx="103276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90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Older adults 50+ / carers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C6547F8-77C6-81DB-5993-C6586CCA730C}"/>
                  </a:ext>
                </a:extLst>
              </p:cNvPr>
              <p:cNvSpPr txBox="1"/>
              <p:nvPr/>
            </p:nvSpPr>
            <p:spPr>
              <a:xfrm>
                <a:off x="4099230" y="3429000"/>
                <a:ext cx="103276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90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Adults 18+ personal use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208DB7D-CB75-445F-7828-25FE980FCC3D}"/>
                  </a:ext>
                </a:extLst>
              </p:cNvPr>
              <p:cNvSpPr txBox="1"/>
              <p:nvPr/>
            </p:nvSpPr>
            <p:spPr>
              <a:xfrm>
                <a:off x="4192743" y="3910097"/>
                <a:ext cx="8457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90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Parents of older kids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E10C706-03B6-29FC-14E5-184C6DB0C225}"/>
                  </a:ext>
                </a:extLst>
              </p:cNvPr>
              <p:cNvSpPr txBox="1"/>
              <p:nvPr/>
            </p:nvSpPr>
            <p:spPr>
              <a:xfrm>
                <a:off x="4291760" y="4585024"/>
                <a:ext cx="64770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90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New Parents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927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827F4-4D3E-2E4D-5D9F-4CC544F3C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F9A6DB0F-54D7-5C86-16A1-F97592A2C053}"/>
              </a:ext>
            </a:extLst>
          </p:cNvPr>
          <p:cNvSpPr/>
          <p:nvPr/>
        </p:nvSpPr>
        <p:spPr>
          <a:xfrm>
            <a:off x="0" y="1920011"/>
            <a:ext cx="12192000" cy="1591285"/>
          </a:xfrm>
          <a:custGeom>
            <a:avLst/>
            <a:gdLst/>
            <a:ahLst/>
            <a:cxnLst/>
            <a:rect l="l" t="t" r="r" b="b"/>
            <a:pathLst>
              <a:path w="18288000" h="8864771">
                <a:moveTo>
                  <a:pt x="0" y="0"/>
                </a:moveTo>
                <a:lnTo>
                  <a:pt x="18288000" y="0"/>
                </a:lnTo>
                <a:lnTo>
                  <a:pt x="18288000" y="8864771"/>
                </a:lnTo>
                <a:lnTo>
                  <a:pt x="0" y="886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720" b="-324738"/>
            </a:stretch>
          </a:blipFill>
        </p:spPr>
        <p:txBody>
          <a:bodyPr/>
          <a:lstStyle/>
          <a:p>
            <a:endParaRPr lang="en-IE" sz="1200">
              <a:latin typeface="Avenir Next LT Pro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D56BD7-42E6-4B9E-32C6-8C1E3F7DB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5" y="6249379"/>
            <a:ext cx="1542422" cy="4694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BCD70C-9D49-395F-3673-7210CE514669}"/>
              </a:ext>
            </a:extLst>
          </p:cNvPr>
          <p:cNvSpPr txBox="1"/>
          <p:nvPr/>
        </p:nvSpPr>
        <p:spPr>
          <a:xfrm>
            <a:off x="4181117" y="297938"/>
            <a:ext cx="77175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IE" b="1" dirty="0">
                <a:solidFill>
                  <a:srgbClr val="1F497D">
                    <a:lumMod val="75000"/>
                  </a:srgbClr>
                </a:solidFill>
                <a:latin typeface="Montserrat Bold"/>
              </a:rPr>
              <a:t> </a:t>
            </a:r>
            <a:r>
              <a:rPr lang="en-IE" sz="2400" b="1" kern="0" dirty="0">
                <a:solidFill>
                  <a:srgbClr val="009FDA"/>
                </a:solidFill>
                <a:latin typeface="Avenir Next LT Pro" panose="020B0504020202020204" pitchFamily="34" charset="0"/>
                <a:cs typeface="Arial" charset="0"/>
              </a:rPr>
              <a:t>‘To protect skin at every age and stage in life and protect the category by focusing on the expandable nature of wipes consumption’.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80DF3F66-B252-2264-0BF3-6B2AEDB4EBAB}"/>
              </a:ext>
            </a:extLst>
          </p:cNvPr>
          <p:cNvSpPr/>
          <p:nvPr/>
        </p:nvSpPr>
        <p:spPr>
          <a:xfrm>
            <a:off x="508647" y="0"/>
            <a:ext cx="3465576" cy="1874520"/>
          </a:xfrm>
          <a:custGeom>
            <a:avLst/>
            <a:gdLst/>
            <a:ahLst/>
            <a:cxnLst/>
            <a:rect l="l" t="t" r="r" b="b"/>
            <a:pathLst>
              <a:path w="6356958" h="3718097">
                <a:moveTo>
                  <a:pt x="0" y="0"/>
                </a:moveTo>
                <a:lnTo>
                  <a:pt x="6356958" y="0"/>
                </a:lnTo>
                <a:lnTo>
                  <a:pt x="6356958" y="3718097"/>
                </a:lnTo>
                <a:lnTo>
                  <a:pt x="0" y="3718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95" b="-32078"/>
            </a:stretch>
          </a:blipFill>
        </p:spPr>
        <p:txBody>
          <a:bodyPr/>
          <a:lstStyle/>
          <a:p>
            <a:pPr defTabSz="609630"/>
            <a:endParaRPr lang="en-IE" sz="1200">
              <a:solidFill>
                <a:prstClr val="black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7F3EC-268E-ED51-B19C-2426B6569652}"/>
              </a:ext>
            </a:extLst>
          </p:cNvPr>
          <p:cNvSpPr txBox="1"/>
          <p:nvPr/>
        </p:nvSpPr>
        <p:spPr>
          <a:xfrm>
            <a:off x="4285119" y="3991257"/>
            <a:ext cx="77175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 defTabSz="60963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4786"/>
                </a:solidFill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Helvetica Light"/>
              </a:rPr>
              <a:t>Undeniable NPD opportunity. </a:t>
            </a:r>
          </a:p>
          <a:p>
            <a:pPr lvl="1" indent="-457200" defTabSz="60963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4786"/>
                </a:solidFill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Helvetica Light"/>
              </a:rPr>
              <a:t>WaterWipes had an amazing  USP but needed to drive additional skin benefit technology.  </a:t>
            </a:r>
          </a:p>
          <a:p>
            <a:pPr lvl="1" indent="-457200" defTabSz="60963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4786"/>
                </a:solidFill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Helvetica Light"/>
              </a:rPr>
              <a:t>The challenge was to align on which unmet consumer needs and prioritise. </a:t>
            </a:r>
            <a:endParaRPr lang="en-IE" sz="2400" b="1" dirty="0">
              <a:solidFill>
                <a:srgbClr val="004786"/>
              </a:solidFill>
              <a:latin typeface="Avenir Next LT Pro" panose="020B05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61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E5C8CD-12ED-93C6-26AE-01AFB738F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25B9F2-A50B-8425-E465-9F0488F19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5" y="6249379"/>
            <a:ext cx="1542422" cy="469433"/>
          </a:xfrm>
          <a:prstGeom prst="rect">
            <a:avLst/>
          </a:prstGeom>
        </p:spPr>
      </p:pic>
      <p:sp>
        <p:nvSpPr>
          <p:cNvPr id="25" name="Freeform 2">
            <a:extLst>
              <a:ext uri="{FF2B5EF4-FFF2-40B4-BE49-F238E27FC236}">
                <a16:creationId xmlns:a16="http://schemas.microsoft.com/office/drawing/2014/main" id="{B66B3E4B-E995-DF54-CA89-D2632A59447E}"/>
              </a:ext>
            </a:extLst>
          </p:cNvPr>
          <p:cNvSpPr/>
          <p:nvPr/>
        </p:nvSpPr>
        <p:spPr>
          <a:xfrm flipH="1">
            <a:off x="525948" y="1352502"/>
            <a:ext cx="5901266" cy="4584874"/>
          </a:xfrm>
          <a:custGeom>
            <a:avLst/>
            <a:gdLst/>
            <a:ahLst/>
            <a:cxnLst/>
            <a:rect l="l" t="t" r="r" b="b"/>
            <a:pathLst>
              <a:path w="11926957" h="9258300">
                <a:moveTo>
                  <a:pt x="11926957" y="0"/>
                </a:moveTo>
                <a:lnTo>
                  <a:pt x="0" y="0"/>
                </a:lnTo>
                <a:lnTo>
                  <a:pt x="0" y="9258300"/>
                </a:lnTo>
                <a:lnTo>
                  <a:pt x="11926957" y="9258300"/>
                </a:lnTo>
                <a:lnTo>
                  <a:pt x="1192695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 sz="1200">
              <a:latin typeface="Avenir Next LT Pro" panose="020B0504020202020204" pitchFamily="34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DF34E268-5E51-B243-817D-3D130F291076}"/>
              </a:ext>
            </a:extLst>
          </p:cNvPr>
          <p:cNvGrpSpPr/>
          <p:nvPr/>
        </p:nvGrpSpPr>
        <p:grpSpPr>
          <a:xfrm>
            <a:off x="11494548" y="6172200"/>
            <a:ext cx="564901" cy="56490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0EB2E67-84AA-E63D-9802-92ED41D3441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IE" sz="1200">
                <a:solidFill>
                  <a:prstClr val="black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5E2C7D-E1AC-5E1E-B344-781F38BD8A89}"/>
              </a:ext>
            </a:extLst>
          </p:cNvPr>
          <p:cNvSpPr txBox="1"/>
          <p:nvPr/>
        </p:nvSpPr>
        <p:spPr>
          <a:xfrm>
            <a:off x="5058902" y="1719518"/>
            <a:ext cx="643564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275163" hangingPunct="0">
              <a:buFont typeface="Arial" panose="020B0604020202020204" pitchFamily="34" charset="0"/>
              <a:buChar char="•"/>
              <a:defRPr/>
            </a:pPr>
            <a:endParaRPr lang="en-GB" sz="2800" b="1" kern="0" dirty="0">
              <a:latin typeface="Avenir Next LT Pro" panose="020B0504020202020204" pitchFamily="34" charset="0"/>
              <a:cs typeface="Arial" charset="0"/>
              <a:sym typeface="Helvetica Light"/>
            </a:endParaRPr>
          </a:p>
          <a:p>
            <a:pPr lvl="1" indent="-457200" defTabSz="60963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Helvetica Light"/>
              </a:rPr>
              <a:t>Provide quantified directional growth mapping for WaterWipes.</a:t>
            </a:r>
          </a:p>
          <a:p>
            <a:pPr lvl="1" indent="-457200" defTabSz="60963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GB" sz="2400" b="1" dirty="0">
              <a:solidFill>
                <a:srgbClr val="004786"/>
              </a:solidFill>
              <a:latin typeface="Avenir Next LT Pro" panose="020B0504020202020204" pitchFamily="34" charset="0"/>
              <a:cs typeface="Times New Roman" panose="02020603050405020304" pitchFamily="18" charset="0"/>
              <a:sym typeface="Helvetica Light"/>
            </a:endParaRPr>
          </a:p>
          <a:p>
            <a:pPr lvl="1" indent="-457200" defTabSz="60963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Helvetica Light"/>
              </a:rPr>
              <a:t>Grow WaterWipes penetration at relevant life stages and usage occasions, that align with WaterWipes’ strengths AND drive profitability.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BF2F09-9E0D-FC7A-06D6-60F532D0E0C5}"/>
              </a:ext>
            </a:extLst>
          </p:cNvPr>
          <p:cNvSpPr txBox="1"/>
          <p:nvPr/>
        </p:nvSpPr>
        <p:spPr>
          <a:xfrm>
            <a:off x="1138597" y="3167648"/>
            <a:ext cx="2272115" cy="1103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eaLnBrk="0" fontAlgn="base" hangingPunct="0">
              <a:lnSpc>
                <a:spcPts val="448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004786"/>
                </a:solidFill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venir Bold Italics"/>
              </a:rPr>
              <a:t>Identify Where </a:t>
            </a:r>
            <a:r>
              <a:rPr lang="en-US" sz="2400" b="1">
                <a:solidFill>
                  <a:srgbClr val="004786"/>
                </a:solidFill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venir Bold Italics"/>
              </a:rPr>
              <a:t>Growth Lives</a:t>
            </a:r>
            <a:endParaRPr lang="en-US" sz="2400" b="1" dirty="0">
              <a:solidFill>
                <a:srgbClr val="004786"/>
              </a:solidFill>
              <a:latin typeface="Avenir Next LT Pro" panose="020B0504020202020204" pitchFamily="34" charset="0"/>
              <a:ea typeface="Aptos" panose="020B0004020202020204" pitchFamily="34" charset="0"/>
              <a:cs typeface="Times New Roman" panose="02020603050405020304" pitchFamily="18" charset="0"/>
              <a:sym typeface="Avenir Bold Itali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646A834C-C941-F966-3969-EAF7AADF8ED1}"/>
              </a:ext>
            </a:extLst>
          </p:cNvPr>
          <p:cNvGrpSpPr/>
          <p:nvPr/>
        </p:nvGrpSpPr>
        <p:grpSpPr>
          <a:xfrm>
            <a:off x="3969" y="-203743"/>
            <a:ext cx="12210286" cy="1141034"/>
            <a:chOff x="-7224" y="-76200"/>
            <a:chExt cx="4823817" cy="450779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122475A0-64EA-8A99-3198-670AC1AC71D6}"/>
                </a:ext>
              </a:extLst>
            </p:cNvPr>
            <p:cNvSpPr/>
            <p:nvPr/>
          </p:nvSpPr>
          <p:spPr>
            <a:xfrm>
              <a:off x="-7224" y="0"/>
              <a:ext cx="4816592" cy="374579"/>
            </a:xfrm>
            <a:custGeom>
              <a:avLst/>
              <a:gdLst/>
              <a:ahLst/>
              <a:cxnLst/>
              <a:rect l="l" t="t" r="r" b="b"/>
              <a:pathLst>
                <a:path w="4816592" h="374579">
                  <a:moveTo>
                    <a:pt x="0" y="0"/>
                  </a:moveTo>
                  <a:lnTo>
                    <a:pt x="4816592" y="0"/>
                  </a:lnTo>
                  <a:lnTo>
                    <a:pt x="4816592" y="374579"/>
                  </a:lnTo>
                  <a:lnTo>
                    <a:pt x="0" y="374579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90F7C501-E01E-74BD-55DD-E628D258AA90}"/>
                </a:ext>
              </a:extLst>
            </p:cNvPr>
            <p:cNvSpPr txBox="1"/>
            <p:nvPr/>
          </p:nvSpPr>
          <p:spPr>
            <a:xfrm>
              <a:off x="0" y="-76200"/>
              <a:ext cx="4816593" cy="4507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sp>
        <p:nvSpPr>
          <p:cNvPr id="5" name="TextBox 12">
            <a:extLst>
              <a:ext uri="{FF2B5EF4-FFF2-40B4-BE49-F238E27FC236}">
                <a16:creationId xmlns:a16="http://schemas.microsoft.com/office/drawing/2014/main" id="{45329BFC-808A-3FFB-6CED-079D9B5F1468}"/>
              </a:ext>
            </a:extLst>
          </p:cNvPr>
          <p:cNvSpPr txBox="1"/>
          <p:nvPr/>
        </p:nvSpPr>
        <p:spPr>
          <a:xfrm>
            <a:off x="104551" y="181321"/>
            <a:ext cx="11587949" cy="58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800" b="1" dirty="0">
                <a:solidFill>
                  <a:srgbClr val="FCFCFC"/>
                </a:solidFill>
                <a:latin typeface="Montserrat Bold"/>
                <a:sym typeface="Montserrat Bold"/>
              </a:rPr>
              <a:t>Learning Plan</a:t>
            </a:r>
          </a:p>
        </p:txBody>
      </p:sp>
    </p:spTree>
    <p:extLst>
      <p:ext uri="{BB962C8B-B14F-4D97-AF65-F5344CB8AC3E}">
        <p14:creationId xmlns:p14="http://schemas.microsoft.com/office/powerpoint/2010/main" val="192553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AF40E8-7B0B-91A7-A3A8-AE0079B599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752"/>
            <a:ext cx="13924183" cy="92827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766006-A012-272E-B003-DA8163978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5" y="6249379"/>
            <a:ext cx="1542422" cy="4694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967" y="-10862"/>
            <a:ext cx="12192000" cy="948153"/>
            <a:chOff x="0" y="0"/>
            <a:chExt cx="4816593" cy="3745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74579"/>
            </a:xfrm>
            <a:custGeom>
              <a:avLst/>
              <a:gdLst/>
              <a:ahLst/>
              <a:cxnLst/>
              <a:rect l="l" t="t" r="r" b="b"/>
              <a:pathLst>
                <a:path w="4816592" h="374579">
                  <a:moveTo>
                    <a:pt x="0" y="0"/>
                  </a:moveTo>
                  <a:lnTo>
                    <a:pt x="4816592" y="0"/>
                  </a:lnTo>
                  <a:lnTo>
                    <a:pt x="4816592" y="374579"/>
                  </a:lnTo>
                  <a:lnTo>
                    <a:pt x="0" y="374579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816593" cy="4507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94548" y="6172200"/>
            <a:ext cx="564901" cy="5649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560630" y="2689622"/>
            <a:ext cx="1092994" cy="128587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>
              <a:latin typeface="Avenir Next LT Pro" panose="020B05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404" y="170762"/>
            <a:ext cx="11587949" cy="58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800" b="1" dirty="0">
                <a:solidFill>
                  <a:srgbClr val="FCFCFC"/>
                </a:solidFill>
                <a:latin typeface="Montserrat Bold"/>
                <a:sym typeface="Montserrat Bold"/>
              </a:rPr>
              <a:t>Road Map For Growth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5489" y="2148245"/>
            <a:ext cx="3226975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 Bold"/>
              </a:rPr>
              <a:t>Advanced Analytics on Robust Research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endParaRPr lang="en-US" sz="2000" b="1" dirty="0">
              <a:solidFill>
                <a:srgbClr val="004786"/>
              </a:solidFill>
              <a:latin typeface="Avenir Next LT Pro" panose="020B0504020202020204" pitchFamily="34" charset="0"/>
              <a:cs typeface="Times New Roman" panose="02020603050405020304" pitchFamily="18" charset="0"/>
              <a:sym typeface="Avenir Bold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 Bold"/>
              </a:rPr>
              <a:t>Shopper &amp; Revenue Triangulation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endParaRPr lang="en-US" sz="2000" b="1" dirty="0">
              <a:solidFill>
                <a:srgbClr val="004786"/>
              </a:solidFill>
              <a:latin typeface="Avenir Next LT Pro" panose="020B0504020202020204" pitchFamily="34" charset="0"/>
              <a:cs typeface="Times New Roman" panose="02020603050405020304" pitchFamily="18" charset="0"/>
              <a:sym typeface="Avenir Bold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 Bold"/>
              </a:rPr>
              <a:t>Opportunity Identification 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endParaRPr lang="en-US" sz="2000" b="1" dirty="0">
              <a:solidFill>
                <a:srgbClr val="004786"/>
              </a:solidFill>
              <a:latin typeface="Avenir Next LT Pro" panose="020B0504020202020204" pitchFamily="34" charset="0"/>
              <a:cs typeface="Times New Roman" panose="02020603050405020304" pitchFamily="18" charset="0"/>
              <a:sym typeface="Avenir Bold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 Bold"/>
              </a:rPr>
              <a:t>Interactive Interrogation Tool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648A61-FC32-498E-47CE-6E4D65BA1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5" y="6249379"/>
            <a:ext cx="1542422" cy="46943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685800"/>
            <a:ext cx="7951305" cy="6172200"/>
          </a:xfrm>
          <a:custGeom>
            <a:avLst/>
            <a:gdLst/>
            <a:ahLst/>
            <a:cxnLst/>
            <a:rect l="l" t="t" r="r" b="b"/>
            <a:pathLst>
              <a:path w="11926957" h="9258300">
                <a:moveTo>
                  <a:pt x="0" y="0"/>
                </a:moveTo>
                <a:lnTo>
                  <a:pt x="11926957" y="0"/>
                </a:lnTo>
                <a:lnTo>
                  <a:pt x="1192695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5000"/>
            </a:blip>
            <a:stretch>
              <a:fillRect/>
            </a:stretch>
          </a:blipFill>
        </p:spPr>
        <p:txBody>
          <a:bodyPr/>
          <a:lstStyle/>
          <a:p>
            <a:endParaRPr lang="en-IE" sz="1200">
              <a:latin typeface="Avenir Next LT Pro" panose="020B05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35476" y="2779620"/>
            <a:ext cx="4170811" cy="2588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 Bold"/>
              </a:rPr>
              <a:t>Almost 5,000 skincare wet wipes buyers across 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 Bold"/>
              </a:rPr>
              <a:t>UK, USA and France,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 Bold"/>
              </a:rPr>
              <a:t>told us what really mattered to them when it came to skincare wet wipes. 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D1DD1BE-8228-907A-2C98-DD693EC199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1558046"/>
              </p:ext>
            </p:extLst>
          </p:nvPr>
        </p:nvGraphicFramePr>
        <p:xfrm>
          <a:off x="6179276" y="1451422"/>
          <a:ext cx="7085634" cy="5244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0" y="0"/>
            <a:ext cx="12192000" cy="948153"/>
            <a:chOff x="0" y="0"/>
            <a:chExt cx="4816593" cy="3745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74579"/>
            </a:xfrm>
            <a:custGeom>
              <a:avLst/>
              <a:gdLst/>
              <a:ahLst/>
              <a:cxnLst/>
              <a:rect l="l" t="t" r="r" b="b"/>
              <a:pathLst>
                <a:path w="4816592" h="374579">
                  <a:moveTo>
                    <a:pt x="0" y="0"/>
                  </a:moveTo>
                  <a:lnTo>
                    <a:pt x="4816592" y="0"/>
                  </a:lnTo>
                  <a:lnTo>
                    <a:pt x="4816592" y="374579"/>
                  </a:lnTo>
                  <a:lnTo>
                    <a:pt x="0" y="374579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816593" cy="4507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94548" y="6172200"/>
            <a:ext cx="564901" cy="5649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9049" y="20687"/>
            <a:ext cx="10587885" cy="79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 b="1" dirty="0" err="1">
                <a:solidFill>
                  <a:srgbClr val="FCFCF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Needstate</a:t>
            </a:r>
            <a:r>
              <a:rPr lang="en-US" sz="4800" b="1" dirty="0">
                <a:solidFill>
                  <a:srgbClr val="FCFCF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Modelling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18728" y="3614952"/>
            <a:ext cx="2002006" cy="83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 Bold"/>
              </a:rPr>
              <a:t>6 Distinct </a:t>
            </a:r>
            <a:r>
              <a:rPr lang="en-US" sz="2400" b="1" dirty="0" err="1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 Bold"/>
              </a:rPr>
              <a:t>Needstates</a:t>
            </a:r>
            <a:endParaRPr lang="en-US" sz="2400" b="1" dirty="0">
              <a:solidFill>
                <a:srgbClr val="004786"/>
              </a:solidFill>
              <a:latin typeface="Avenir Next LT Pro" panose="020B0504020202020204" pitchFamily="34" charset="0"/>
              <a:cs typeface="Times New Roman" panose="02020603050405020304" pitchFamily="18" charset="0"/>
              <a:sym typeface="Avenir Bold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4504E84-F27B-C554-FEC0-B231F115BF49}"/>
              </a:ext>
            </a:extLst>
          </p:cNvPr>
          <p:cNvSpPr/>
          <p:nvPr/>
        </p:nvSpPr>
        <p:spPr>
          <a:xfrm>
            <a:off x="5565058" y="3500284"/>
            <a:ext cx="1563329" cy="7669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Avenir Next LT Pro" panose="020B05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7FDB9DE-3EBD-57CA-74E6-F55E0CB9F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5" y="6249379"/>
            <a:ext cx="1542422" cy="46943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3" y="585653"/>
            <a:ext cx="12192000" cy="6325501"/>
          </a:xfrm>
          <a:custGeom>
            <a:avLst/>
            <a:gdLst/>
            <a:ahLst/>
            <a:cxnLst/>
            <a:rect l="l" t="t" r="r" b="b"/>
            <a:pathLst>
              <a:path w="18288000" h="9488252">
                <a:moveTo>
                  <a:pt x="0" y="0"/>
                </a:moveTo>
                <a:lnTo>
                  <a:pt x="18288000" y="0"/>
                </a:lnTo>
                <a:lnTo>
                  <a:pt x="18288000" y="9488252"/>
                </a:lnTo>
                <a:lnTo>
                  <a:pt x="0" y="9488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 t="-8184" b="-8184"/>
            </a:stretch>
          </a:blipFill>
        </p:spPr>
        <p:txBody>
          <a:bodyPr/>
          <a:lstStyle/>
          <a:p>
            <a:endParaRPr lang="en-IE" sz="1200">
              <a:latin typeface="Avenir Next LT Pro" panose="020B05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948153"/>
            <a:chOff x="0" y="0"/>
            <a:chExt cx="4816593" cy="3745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74579"/>
            </a:xfrm>
            <a:custGeom>
              <a:avLst/>
              <a:gdLst/>
              <a:ahLst/>
              <a:cxnLst/>
              <a:rect l="l" t="t" r="r" b="b"/>
              <a:pathLst>
                <a:path w="4816592" h="374579">
                  <a:moveTo>
                    <a:pt x="0" y="0"/>
                  </a:moveTo>
                  <a:lnTo>
                    <a:pt x="4816592" y="0"/>
                  </a:lnTo>
                  <a:lnTo>
                    <a:pt x="4816592" y="374579"/>
                  </a:lnTo>
                  <a:lnTo>
                    <a:pt x="0" y="374579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816593" cy="4507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94548" y="6172200"/>
            <a:ext cx="564901" cy="5649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89049" y="20687"/>
            <a:ext cx="10587885" cy="79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 b="1" dirty="0">
                <a:solidFill>
                  <a:srgbClr val="FCFCF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From People to Pounds*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9782" y="2236560"/>
            <a:ext cx="884522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This work needed to go deeper than just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identify unmet consumer needs…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7264" y="3671648"/>
            <a:ext cx="4711875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Needstates</a:t>
            </a:r>
            <a:r>
              <a:rPr lang="en-US" sz="32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 were mapped to 100s of leading SKUs across the 3 markets.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86998" y="3671649"/>
            <a:ext cx="5047738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This revealed revenue opportunities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 to </a:t>
            </a:r>
            <a:r>
              <a:rPr lang="en-US" sz="3200" b="1" dirty="0" err="1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prioritise</a:t>
            </a:r>
            <a:r>
              <a:rPr lang="en-US" sz="32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sym typeface="Avenir"/>
              </a:rPr>
              <a:t> growth areas.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106B6-C898-2E80-AD9D-C9E0216B53B6}"/>
              </a:ext>
            </a:extLst>
          </p:cNvPr>
          <p:cNvSpPr txBox="1"/>
          <p:nvPr/>
        </p:nvSpPr>
        <p:spPr>
          <a:xfrm>
            <a:off x="3736731" y="5978769"/>
            <a:ext cx="443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/>
              <a:t>*And Euros and Dollars…..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F31900-639A-BF72-9210-B716CBAAE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5" y="6249379"/>
            <a:ext cx="1542422" cy="46943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2192000" cy="948153"/>
            <a:chOff x="0" y="0"/>
            <a:chExt cx="4816593" cy="374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74579"/>
            </a:xfrm>
            <a:custGeom>
              <a:avLst/>
              <a:gdLst/>
              <a:ahLst/>
              <a:cxnLst/>
              <a:rect l="l" t="t" r="r" b="b"/>
              <a:pathLst>
                <a:path w="4816592" h="374579">
                  <a:moveTo>
                    <a:pt x="0" y="0"/>
                  </a:moveTo>
                  <a:lnTo>
                    <a:pt x="4816592" y="0"/>
                  </a:lnTo>
                  <a:lnTo>
                    <a:pt x="4816592" y="374579"/>
                  </a:lnTo>
                  <a:lnTo>
                    <a:pt x="0" y="374579"/>
                  </a:lnTo>
                  <a:close/>
                </a:path>
              </a:pathLst>
            </a:custGeom>
            <a:solidFill>
              <a:srgbClr val="0076A3"/>
            </a:solid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4507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94548" y="6172200"/>
            <a:ext cx="564901" cy="56490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IE" sz="1200">
                <a:latin typeface="Avenir Next LT Pro" panose="020B05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89049" y="20687"/>
            <a:ext cx="10587885" cy="79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 b="1" dirty="0">
                <a:solidFill>
                  <a:srgbClr val="FCFCF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Growth Mapping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1DE219-4F98-EFB7-903F-D5BAB6A92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770" y="1141034"/>
            <a:ext cx="8567050" cy="48189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283446-E557-82CF-0BB7-31897BE57D9B}"/>
              </a:ext>
            </a:extLst>
          </p:cNvPr>
          <p:cNvSpPr txBox="1"/>
          <p:nvPr/>
        </p:nvSpPr>
        <p:spPr>
          <a:xfrm>
            <a:off x="7416295" y="6045611"/>
            <a:ext cx="276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>
                <a:latin typeface="Avenir Next LT Pro" panose="020B0504020202020204" pitchFamily="34" charset="0"/>
              </a:rPr>
              <a:t>*Illustrative Data Shown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F01CD-28C8-E04D-4982-DDD6F9D53DE4}"/>
              </a:ext>
            </a:extLst>
          </p:cNvPr>
          <p:cNvSpPr txBox="1"/>
          <p:nvPr/>
        </p:nvSpPr>
        <p:spPr>
          <a:xfrm>
            <a:off x="372877" y="2455878"/>
            <a:ext cx="3138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IE" sz="24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Overlaying </a:t>
            </a:r>
            <a:r>
              <a:rPr lang="en-IE" sz="2400" b="1" dirty="0" err="1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Lifestage</a:t>
            </a:r>
            <a:r>
              <a:rPr lang="en-IE" sz="2400" b="1" dirty="0">
                <a:solidFill>
                  <a:srgbClr val="004786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 allowed for more granular view of “big bets” to go after.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705</Words>
  <Application>Microsoft Office PowerPoint</Application>
  <PresentationFormat>Widescreen</PresentationFormat>
  <Paragraphs>98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Avenir</vt:lpstr>
      <vt:lpstr>Avenir Next LT Pro</vt:lpstr>
      <vt:lpstr>Montserrat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Flavin</dc:creator>
  <cp:lastModifiedBy>Des Doris</cp:lastModifiedBy>
  <cp:revision>6</cp:revision>
  <dcterms:created xsi:type="dcterms:W3CDTF">2026-01-22T18:19:18Z</dcterms:created>
  <dcterms:modified xsi:type="dcterms:W3CDTF">2026-01-29T16:00:52Z</dcterms:modified>
</cp:coreProperties>
</file>