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notesMasterIdLst>
    <p:notesMasterId r:id="rId14"/>
  </p:notesMasterIdLst>
  <p:sldIdLst>
    <p:sldId id="5205" r:id="rId3"/>
    <p:sldId id="5314" r:id="rId4"/>
    <p:sldId id="5315" r:id="rId5"/>
    <p:sldId id="5309" r:id="rId6"/>
    <p:sldId id="5306" r:id="rId7"/>
    <p:sldId id="264" r:id="rId8"/>
    <p:sldId id="5298" r:id="rId9"/>
    <p:sldId id="5299" r:id="rId10"/>
    <p:sldId id="5316" r:id="rId11"/>
    <p:sldId id="5317" r:id="rId12"/>
    <p:sldId id="5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D776"/>
    <a:srgbClr val="0088B8"/>
    <a:srgbClr val="008080"/>
    <a:srgbClr val="002E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42497-6A90-4F10-9CB3-4A6B005AD534}" v="48" dt="2026-02-25T18:05:29.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oleObject" Target="Chart%203%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Chart%20in%20Microsoft%20PowerPoint"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en-IE" sz="2800" b="1"/>
              <a:t>An increasingly uncertain world for consumers everywhere.</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2"/>
          <c:order val="2"/>
          <c:tx>
            <c:strRef>
              <c:f>Sheet1!$B$1791</c:f>
              <c:strCache>
                <c:ptCount val="1"/>
                <c:pt idx="0">
                  <c:v>EA Con Conf lhs</c:v>
                </c:pt>
              </c:strCache>
            </c:strRef>
          </c:tx>
          <c:spPr>
            <a:ln w="38100" cap="rnd">
              <a:solidFill>
                <a:schemeClr val="accent4">
                  <a:lumMod val="75000"/>
                </a:schemeClr>
              </a:solidFill>
              <a:round/>
            </a:ln>
            <a:effectLst/>
          </c:spPr>
          <c:marker>
            <c:symbol val="none"/>
          </c:marker>
          <c:cat>
            <c:numRef>
              <c:f>Sheet1!$C$1788:$CU$1788</c:f>
              <c:numCache>
                <c:formatCode>mmm\-yy</c:formatCode>
                <c:ptCount val="9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pt idx="86">
                  <c:v>45717</c:v>
                </c:pt>
                <c:pt idx="87">
                  <c:v>45748</c:v>
                </c:pt>
                <c:pt idx="88">
                  <c:v>45778</c:v>
                </c:pt>
                <c:pt idx="89">
                  <c:v>45809</c:v>
                </c:pt>
                <c:pt idx="90">
                  <c:v>45839</c:v>
                </c:pt>
                <c:pt idx="91">
                  <c:v>45870</c:v>
                </c:pt>
                <c:pt idx="92">
                  <c:v>45901</c:v>
                </c:pt>
                <c:pt idx="93">
                  <c:v>45931</c:v>
                </c:pt>
                <c:pt idx="94">
                  <c:v>45962</c:v>
                </c:pt>
                <c:pt idx="95">
                  <c:v>45992</c:v>
                </c:pt>
                <c:pt idx="96">
                  <c:v>46023</c:v>
                </c:pt>
              </c:numCache>
            </c:numRef>
          </c:cat>
          <c:val>
            <c:numRef>
              <c:f>Sheet1!$C$1791:$CU$1791</c:f>
              <c:numCache>
                <c:formatCode>General</c:formatCode>
                <c:ptCount val="97"/>
                <c:pt idx="0">
                  <c:v>-2.7</c:v>
                </c:pt>
                <c:pt idx="1">
                  <c:v>-3.5</c:v>
                </c:pt>
                <c:pt idx="2">
                  <c:v>-4.2</c:v>
                </c:pt>
                <c:pt idx="3">
                  <c:v>-4.2</c:v>
                </c:pt>
                <c:pt idx="4">
                  <c:v>-5.4</c:v>
                </c:pt>
                <c:pt idx="5">
                  <c:v>-5.2</c:v>
                </c:pt>
                <c:pt idx="6">
                  <c:v>-5.3</c:v>
                </c:pt>
                <c:pt idx="7">
                  <c:v>-5.4</c:v>
                </c:pt>
                <c:pt idx="8">
                  <c:v>-6.1</c:v>
                </c:pt>
                <c:pt idx="9">
                  <c:v>-5.3</c:v>
                </c:pt>
                <c:pt idx="10">
                  <c:v>-5.9</c:v>
                </c:pt>
                <c:pt idx="11">
                  <c:v>-7.4</c:v>
                </c:pt>
                <c:pt idx="12">
                  <c:v>-6.6</c:v>
                </c:pt>
                <c:pt idx="13">
                  <c:v>-6.5</c:v>
                </c:pt>
                <c:pt idx="14">
                  <c:v>-6.1</c:v>
                </c:pt>
                <c:pt idx="15">
                  <c:v>-6.9</c:v>
                </c:pt>
                <c:pt idx="16">
                  <c:v>-6.4</c:v>
                </c:pt>
                <c:pt idx="17">
                  <c:v>-7</c:v>
                </c:pt>
                <c:pt idx="18">
                  <c:v>-6.5</c:v>
                </c:pt>
                <c:pt idx="19">
                  <c:v>-7.2</c:v>
                </c:pt>
                <c:pt idx="20">
                  <c:v>-6.7</c:v>
                </c:pt>
                <c:pt idx="21">
                  <c:v>-7.1</c:v>
                </c:pt>
                <c:pt idx="22">
                  <c:v>-6.5</c:v>
                </c:pt>
                <c:pt idx="23">
                  <c:v>-7.6</c:v>
                </c:pt>
                <c:pt idx="24">
                  <c:v>-7.2</c:v>
                </c:pt>
                <c:pt idx="25">
                  <c:v>-6.1</c:v>
                </c:pt>
                <c:pt idx="26">
                  <c:v>-12.3</c:v>
                </c:pt>
                <c:pt idx="27">
                  <c:v>-24.8</c:v>
                </c:pt>
                <c:pt idx="28">
                  <c:v>-20.5</c:v>
                </c:pt>
                <c:pt idx="29">
                  <c:v>-14.6</c:v>
                </c:pt>
                <c:pt idx="30">
                  <c:v>-14.7</c:v>
                </c:pt>
                <c:pt idx="31">
                  <c:v>-14.2</c:v>
                </c:pt>
                <c:pt idx="32">
                  <c:v>-12.8</c:v>
                </c:pt>
                <c:pt idx="33">
                  <c:v>-14.4</c:v>
                </c:pt>
                <c:pt idx="34">
                  <c:v>-16.600000000000001</c:v>
                </c:pt>
                <c:pt idx="35">
                  <c:v>-12.1</c:v>
                </c:pt>
                <c:pt idx="36">
                  <c:v>-13.8</c:v>
                </c:pt>
                <c:pt idx="37">
                  <c:v>-13</c:v>
                </c:pt>
                <c:pt idx="38">
                  <c:v>-9.8000000000000007</c:v>
                </c:pt>
                <c:pt idx="39">
                  <c:v>-10</c:v>
                </c:pt>
                <c:pt idx="40">
                  <c:v>-5.6</c:v>
                </c:pt>
                <c:pt idx="41">
                  <c:v>-2.2000000000000002</c:v>
                </c:pt>
                <c:pt idx="42">
                  <c:v>-3.9</c:v>
                </c:pt>
                <c:pt idx="43">
                  <c:v>-5.3</c:v>
                </c:pt>
                <c:pt idx="44">
                  <c:v>-3.6</c:v>
                </c:pt>
                <c:pt idx="45">
                  <c:v>-5.0999999999999996</c:v>
                </c:pt>
                <c:pt idx="46">
                  <c:v>-8.1</c:v>
                </c:pt>
                <c:pt idx="47">
                  <c:v>-9.1999999999999993</c:v>
                </c:pt>
                <c:pt idx="48">
                  <c:v>-9.5</c:v>
                </c:pt>
                <c:pt idx="49">
                  <c:v>-9.4</c:v>
                </c:pt>
                <c:pt idx="50">
                  <c:v>-22</c:v>
                </c:pt>
                <c:pt idx="51">
                  <c:v>-22.5</c:v>
                </c:pt>
                <c:pt idx="52">
                  <c:v>-21.5</c:v>
                </c:pt>
                <c:pt idx="53">
                  <c:v>-24.1</c:v>
                </c:pt>
                <c:pt idx="54">
                  <c:v>-27.4</c:v>
                </c:pt>
                <c:pt idx="55">
                  <c:v>-25.1</c:v>
                </c:pt>
                <c:pt idx="56">
                  <c:v>-28.6</c:v>
                </c:pt>
                <c:pt idx="57">
                  <c:v>-27.4</c:v>
                </c:pt>
                <c:pt idx="58">
                  <c:v>-23.7</c:v>
                </c:pt>
                <c:pt idx="59">
                  <c:v>-22</c:v>
                </c:pt>
                <c:pt idx="60">
                  <c:v>-20.7</c:v>
                </c:pt>
                <c:pt idx="61">
                  <c:v>-19</c:v>
                </c:pt>
                <c:pt idx="62">
                  <c:v>-19.100000000000001</c:v>
                </c:pt>
                <c:pt idx="63">
                  <c:v>-17.5</c:v>
                </c:pt>
                <c:pt idx="64">
                  <c:v>-17.399999999999999</c:v>
                </c:pt>
                <c:pt idx="65">
                  <c:v>-16.100000000000001</c:v>
                </c:pt>
                <c:pt idx="66">
                  <c:v>-15.2</c:v>
                </c:pt>
                <c:pt idx="67">
                  <c:v>-16</c:v>
                </c:pt>
                <c:pt idx="68">
                  <c:v>-17.7</c:v>
                </c:pt>
                <c:pt idx="69">
                  <c:v>-17.899999999999999</c:v>
                </c:pt>
                <c:pt idx="70">
                  <c:v>-16.899999999999999</c:v>
                </c:pt>
                <c:pt idx="71">
                  <c:v>-15.1</c:v>
                </c:pt>
                <c:pt idx="72">
                  <c:v>-16.100000000000001</c:v>
                </c:pt>
                <c:pt idx="73">
                  <c:v>-15.5</c:v>
                </c:pt>
                <c:pt idx="74">
                  <c:v>-14.9</c:v>
                </c:pt>
                <c:pt idx="75">
                  <c:v>-14.7</c:v>
                </c:pt>
                <c:pt idx="76">
                  <c:v>-14.3</c:v>
                </c:pt>
                <c:pt idx="77">
                  <c:v>-14</c:v>
                </c:pt>
                <c:pt idx="78">
                  <c:v>-13</c:v>
                </c:pt>
                <c:pt idx="79">
                  <c:v>-13.4</c:v>
                </c:pt>
                <c:pt idx="80">
                  <c:v>-13.3</c:v>
                </c:pt>
                <c:pt idx="81">
                  <c:v>-12.3</c:v>
                </c:pt>
                <c:pt idx="82">
                  <c:v>-13.6</c:v>
                </c:pt>
                <c:pt idx="83">
                  <c:v>-14.3</c:v>
                </c:pt>
                <c:pt idx="84">
                  <c:v>-14.1</c:v>
                </c:pt>
                <c:pt idx="85">
                  <c:v>-13.6</c:v>
                </c:pt>
                <c:pt idx="86">
                  <c:v>-14.5</c:v>
                </c:pt>
                <c:pt idx="87">
                  <c:v>-16.7</c:v>
                </c:pt>
                <c:pt idx="88">
                  <c:v>-15.1</c:v>
                </c:pt>
                <c:pt idx="89">
                  <c:v>-15.3</c:v>
                </c:pt>
                <c:pt idx="90">
                  <c:v>-14.7</c:v>
                </c:pt>
                <c:pt idx="91">
                  <c:v>-15.5</c:v>
                </c:pt>
                <c:pt idx="92">
                  <c:v>-14.9</c:v>
                </c:pt>
                <c:pt idx="93">
                  <c:v>-14.2</c:v>
                </c:pt>
                <c:pt idx="94">
                  <c:v>-14.2</c:v>
                </c:pt>
                <c:pt idx="95">
                  <c:v>-14.6</c:v>
                </c:pt>
                <c:pt idx="96">
                  <c:v>-12.4</c:v>
                </c:pt>
              </c:numCache>
            </c:numRef>
          </c:val>
          <c:smooth val="0"/>
          <c:extLst>
            <c:ext xmlns:c16="http://schemas.microsoft.com/office/drawing/2014/chart" uri="{C3380CC4-5D6E-409C-BE32-E72D297353CC}">
              <c16:uniqueId val="{00000000-8EE8-4F3D-884B-1919FEF434CC}"/>
            </c:ext>
          </c:extLst>
        </c:ser>
        <c:ser>
          <c:idx val="3"/>
          <c:order val="3"/>
          <c:tx>
            <c:strRef>
              <c:f>Sheet1!$B$1792</c:f>
              <c:strCache>
                <c:ptCount val="1"/>
                <c:pt idx="0">
                  <c:v>UK Con conf lhs</c:v>
                </c:pt>
              </c:strCache>
            </c:strRef>
          </c:tx>
          <c:spPr>
            <a:ln w="28575" cap="rnd">
              <a:solidFill>
                <a:srgbClr val="FF0000"/>
              </a:solidFill>
              <a:round/>
            </a:ln>
            <a:effectLst/>
          </c:spPr>
          <c:marker>
            <c:symbol val="none"/>
          </c:marker>
          <c:cat>
            <c:numRef>
              <c:f>Sheet1!$C$1788:$CU$1788</c:f>
              <c:numCache>
                <c:formatCode>mmm\-yy</c:formatCode>
                <c:ptCount val="9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pt idx="86">
                  <c:v>45717</c:v>
                </c:pt>
                <c:pt idx="87">
                  <c:v>45748</c:v>
                </c:pt>
                <c:pt idx="88">
                  <c:v>45778</c:v>
                </c:pt>
                <c:pt idx="89">
                  <c:v>45809</c:v>
                </c:pt>
                <c:pt idx="90">
                  <c:v>45839</c:v>
                </c:pt>
                <c:pt idx="91">
                  <c:v>45870</c:v>
                </c:pt>
                <c:pt idx="92">
                  <c:v>45901</c:v>
                </c:pt>
                <c:pt idx="93">
                  <c:v>45931</c:v>
                </c:pt>
                <c:pt idx="94">
                  <c:v>45962</c:v>
                </c:pt>
                <c:pt idx="95">
                  <c:v>45992</c:v>
                </c:pt>
                <c:pt idx="96">
                  <c:v>46023</c:v>
                </c:pt>
              </c:numCache>
            </c:numRef>
          </c:cat>
          <c:val>
            <c:numRef>
              <c:f>Sheet1!$C$1792:$CU$1792</c:f>
              <c:numCache>
                <c:formatCode>General</c:formatCode>
                <c:ptCount val="97"/>
                <c:pt idx="0">
                  <c:v>-7.6</c:v>
                </c:pt>
                <c:pt idx="1">
                  <c:v>-6.9</c:v>
                </c:pt>
                <c:pt idx="2">
                  <c:v>-5.9</c:v>
                </c:pt>
                <c:pt idx="3">
                  <c:v>-7.5</c:v>
                </c:pt>
                <c:pt idx="4">
                  <c:v>-4.8</c:v>
                </c:pt>
                <c:pt idx="5">
                  <c:v>-7</c:v>
                </c:pt>
                <c:pt idx="6">
                  <c:v>-4.4000000000000004</c:v>
                </c:pt>
                <c:pt idx="7">
                  <c:v>-5.6</c:v>
                </c:pt>
                <c:pt idx="8">
                  <c:v>-7</c:v>
                </c:pt>
                <c:pt idx="9">
                  <c:v>-7</c:v>
                </c:pt>
                <c:pt idx="10">
                  <c:v>-8.1</c:v>
                </c:pt>
                <c:pt idx="11">
                  <c:v>-9.1999999999999993</c:v>
                </c:pt>
                <c:pt idx="12">
                  <c:v>-11.3</c:v>
                </c:pt>
                <c:pt idx="13">
                  <c:v>-10.8</c:v>
                </c:pt>
                <c:pt idx="14">
                  <c:v>-11.7</c:v>
                </c:pt>
                <c:pt idx="15">
                  <c:v>-11.1</c:v>
                </c:pt>
                <c:pt idx="16">
                  <c:v>-8.3000000000000007</c:v>
                </c:pt>
                <c:pt idx="17">
                  <c:v>-10.5</c:v>
                </c:pt>
                <c:pt idx="18">
                  <c:v>-6.9</c:v>
                </c:pt>
                <c:pt idx="19">
                  <c:v>-11.4</c:v>
                </c:pt>
                <c:pt idx="20">
                  <c:v>-9.8000000000000007</c:v>
                </c:pt>
                <c:pt idx="21">
                  <c:v>-10.6</c:v>
                </c:pt>
                <c:pt idx="22">
                  <c:v>-8.8000000000000007</c:v>
                </c:pt>
                <c:pt idx="23">
                  <c:v>-7.1</c:v>
                </c:pt>
                <c:pt idx="24">
                  <c:v>-6.5</c:v>
                </c:pt>
                <c:pt idx="25">
                  <c:v>-6.2</c:v>
                </c:pt>
                <c:pt idx="26">
                  <c:v>-8.1999999999999993</c:v>
                </c:pt>
                <c:pt idx="27">
                  <c:v>-22.7</c:v>
                </c:pt>
                <c:pt idx="28">
                  <c:v>-23.7</c:v>
                </c:pt>
                <c:pt idx="29">
                  <c:v>-21</c:v>
                </c:pt>
                <c:pt idx="30">
                  <c:v>-16.600000000000001</c:v>
                </c:pt>
                <c:pt idx="31">
                  <c:v>-16.600000000000001</c:v>
                </c:pt>
                <c:pt idx="32">
                  <c:v>-17.899999999999999</c:v>
                </c:pt>
                <c:pt idx="33">
                  <c:v>-20.399999999999999</c:v>
                </c:pt>
                <c:pt idx="34">
                  <c:v>-22.6</c:v>
                </c:pt>
                <c:pt idx="35">
                  <c:v>-16.2</c:v>
                </c:pt>
                <c:pt idx="36">
                  <c:v>-18.5</c:v>
                </c:pt>
                <c:pt idx="37">
                  <c:v>-13.25</c:v>
                </c:pt>
                <c:pt idx="38">
                  <c:v>-5</c:v>
                </c:pt>
                <c:pt idx="39">
                  <c:v>-4</c:v>
                </c:pt>
                <c:pt idx="40">
                  <c:v>0.75</c:v>
                </c:pt>
                <c:pt idx="41">
                  <c:v>1</c:v>
                </c:pt>
                <c:pt idx="42">
                  <c:v>1.75</c:v>
                </c:pt>
                <c:pt idx="43">
                  <c:v>0.5</c:v>
                </c:pt>
                <c:pt idx="44">
                  <c:v>-5.25</c:v>
                </c:pt>
                <c:pt idx="45">
                  <c:v>-10</c:v>
                </c:pt>
                <c:pt idx="46">
                  <c:v>-7.75</c:v>
                </c:pt>
                <c:pt idx="47">
                  <c:v>-8.5</c:v>
                </c:pt>
                <c:pt idx="48">
                  <c:v>-12.5</c:v>
                </c:pt>
                <c:pt idx="49">
                  <c:v>-20.75</c:v>
                </c:pt>
                <c:pt idx="50">
                  <c:v>-26</c:v>
                </c:pt>
                <c:pt idx="51">
                  <c:v>-33</c:v>
                </c:pt>
                <c:pt idx="52">
                  <c:v>-34.5</c:v>
                </c:pt>
                <c:pt idx="53">
                  <c:v>-35.75</c:v>
                </c:pt>
                <c:pt idx="54">
                  <c:v>-35</c:v>
                </c:pt>
                <c:pt idx="55">
                  <c:v>-38.5</c:v>
                </c:pt>
                <c:pt idx="56">
                  <c:v>-43.5</c:v>
                </c:pt>
                <c:pt idx="57">
                  <c:v>-41</c:v>
                </c:pt>
                <c:pt idx="58">
                  <c:v>-40</c:v>
                </c:pt>
                <c:pt idx="59">
                  <c:v>-42</c:v>
                </c:pt>
                <c:pt idx="60">
                  <c:v>-45</c:v>
                </c:pt>
                <c:pt idx="61">
                  <c:v>-38</c:v>
                </c:pt>
                <c:pt idx="62">
                  <c:v>-36</c:v>
                </c:pt>
                <c:pt idx="63">
                  <c:v>-30</c:v>
                </c:pt>
                <c:pt idx="64">
                  <c:v>-27</c:v>
                </c:pt>
                <c:pt idx="65">
                  <c:v>-24</c:v>
                </c:pt>
                <c:pt idx="66">
                  <c:v>-30</c:v>
                </c:pt>
                <c:pt idx="67">
                  <c:v>-25</c:v>
                </c:pt>
                <c:pt idx="68">
                  <c:v>-21</c:v>
                </c:pt>
                <c:pt idx="69">
                  <c:v>-30</c:v>
                </c:pt>
                <c:pt idx="70">
                  <c:v>-24</c:v>
                </c:pt>
                <c:pt idx="71">
                  <c:v>-22</c:v>
                </c:pt>
                <c:pt idx="72">
                  <c:v>-19</c:v>
                </c:pt>
                <c:pt idx="73">
                  <c:v>-21</c:v>
                </c:pt>
                <c:pt idx="74">
                  <c:v>-21</c:v>
                </c:pt>
                <c:pt idx="75">
                  <c:v>-19</c:v>
                </c:pt>
                <c:pt idx="76">
                  <c:v>-17</c:v>
                </c:pt>
                <c:pt idx="77">
                  <c:v>-14</c:v>
                </c:pt>
                <c:pt idx="78">
                  <c:v>-13</c:v>
                </c:pt>
                <c:pt idx="79">
                  <c:v>-13</c:v>
                </c:pt>
                <c:pt idx="80">
                  <c:v>-20</c:v>
                </c:pt>
                <c:pt idx="81">
                  <c:v>-21</c:v>
                </c:pt>
                <c:pt idx="82">
                  <c:v>-18</c:v>
                </c:pt>
                <c:pt idx="83">
                  <c:v>-17</c:v>
                </c:pt>
                <c:pt idx="84">
                  <c:v>-22</c:v>
                </c:pt>
                <c:pt idx="85">
                  <c:v>-20</c:v>
                </c:pt>
                <c:pt idx="86">
                  <c:v>-19</c:v>
                </c:pt>
                <c:pt idx="87">
                  <c:v>-23</c:v>
                </c:pt>
                <c:pt idx="88">
                  <c:v>-20</c:v>
                </c:pt>
                <c:pt idx="89">
                  <c:v>-18</c:v>
                </c:pt>
                <c:pt idx="90">
                  <c:v>-19</c:v>
                </c:pt>
                <c:pt idx="91">
                  <c:v>-17</c:v>
                </c:pt>
                <c:pt idx="92">
                  <c:v>-19</c:v>
                </c:pt>
                <c:pt idx="93">
                  <c:v>-17</c:v>
                </c:pt>
                <c:pt idx="94">
                  <c:v>-19</c:v>
                </c:pt>
                <c:pt idx="95">
                  <c:v>-17</c:v>
                </c:pt>
                <c:pt idx="96">
                  <c:v>-16</c:v>
                </c:pt>
              </c:numCache>
            </c:numRef>
          </c:val>
          <c:smooth val="0"/>
          <c:extLst>
            <c:ext xmlns:c16="http://schemas.microsoft.com/office/drawing/2014/chart" uri="{C3380CC4-5D6E-409C-BE32-E72D297353CC}">
              <c16:uniqueId val="{00000001-8EE8-4F3D-884B-1919FEF434CC}"/>
            </c:ext>
          </c:extLst>
        </c:ser>
        <c:dLbls>
          <c:showLegendKey val="0"/>
          <c:showVal val="0"/>
          <c:showCatName val="0"/>
          <c:showSerName val="0"/>
          <c:showPercent val="0"/>
          <c:showBubbleSize val="0"/>
        </c:dLbls>
        <c:marker val="1"/>
        <c:smooth val="0"/>
        <c:axId val="86375536"/>
        <c:axId val="86376016"/>
      </c:lineChart>
      <c:lineChart>
        <c:grouping val="standard"/>
        <c:varyColors val="0"/>
        <c:ser>
          <c:idx val="0"/>
          <c:order val="0"/>
          <c:tx>
            <c:strRef>
              <c:f>Sheet1!$B$1789</c:f>
              <c:strCache>
                <c:ptCount val="1"/>
                <c:pt idx="0">
                  <c:v>CUCSI rhs</c:v>
                </c:pt>
              </c:strCache>
            </c:strRef>
          </c:tx>
          <c:spPr>
            <a:ln w="38100" cap="rnd">
              <a:solidFill>
                <a:srgbClr val="00B050"/>
              </a:solidFill>
              <a:round/>
            </a:ln>
            <a:effectLst/>
          </c:spPr>
          <c:marker>
            <c:symbol val="none"/>
          </c:marker>
          <c:cat>
            <c:numRef>
              <c:f>Sheet1!$C$1788:$CU$1788</c:f>
              <c:numCache>
                <c:formatCode>mmm\-yy</c:formatCode>
                <c:ptCount val="9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pt idx="86">
                  <c:v>45717</c:v>
                </c:pt>
                <c:pt idx="87">
                  <c:v>45748</c:v>
                </c:pt>
                <c:pt idx="88">
                  <c:v>45778</c:v>
                </c:pt>
                <c:pt idx="89">
                  <c:v>45809</c:v>
                </c:pt>
                <c:pt idx="90">
                  <c:v>45839</c:v>
                </c:pt>
                <c:pt idx="91">
                  <c:v>45870</c:v>
                </c:pt>
                <c:pt idx="92">
                  <c:v>45901</c:v>
                </c:pt>
                <c:pt idx="93">
                  <c:v>45931</c:v>
                </c:pt>
                <c:pt idx="94">
                  <c:v>45962</c:v>
                </c:pt>
                <c:pt idx="95">
                  <c:v>45992</c:v>
                </c:pt>
                <c:pt idx="96">
                  <c:v>46023</c:v>
                </c:pt>
              </c:numCache>
            </c:numRef>
          </c:cat>
          <c:val>
            <c:numRef>
              <c:f>Sheet1!$C$1789:$CU$1789</c:f>
              <c:numCache>
                <c:formatCode>General</c:formatCode>
                <c:ptCount val="97"/>
                <c:pt idx="0">
                  <c:v>110.39800636143954</c:v>
                </c:pt>
                <c:pt idx="1">
                  <c:v>105.24150737582359</c:v>
                </c:pt>
                <c:pt idx="2">
                  <c:v>108.06203882421217</c:v>
                </c:pt>
                <c:pt idx="3">
                  <c:v>104.02605150602311</c:v>
                </c:pt>
                <c:pt idx="4">
                  <c:v>106.67001935175868</c:v>
                </c:pt>
                <c:pt idx="5">
                  <c:v>102.13360814906632</c:v>
                </c:pt>
                <c:pt idx="6">
                  <c:v>107.63332597897994</c:v>
                </c:pt>
                <c:pt idx="7">
                  <c:v>102.38823778125423</c:v>
                </c:pt>
                <c:pt idx="8">
                  <c:v>96.436531229143824</c:v>
                </c:pt>
                <c:pt idx="9">
                  <c:v>93.459021783870696</c:v>
                </c:pt>
                <c:pt idx="10">
                  <c:v>96.453797357423113</c:v>
                </c:pt>
                <c:pt idx="11">
                  <c:v>96.516033301130918</c:v>
                </c:pt>
                <c:pt idx="12">
                  <c:v>98.802882025310808</c:v>
                </c:pt>
                <c:pt idx="13">
                  <c:v>86.468203896330394</c:v>
                </c:pt>
                <c:pt idx="14">
                  <c:v>93.139582388060731</c:v>
                </c:pt>
                <c:pt idx="15">
                  <c:v>87.701478002045803</c:v>
                </c:pt>
                <c:pt idx="16">
                  <c:v>89.878266649776123</c:v>
                </c:pt>
                <c:pt idx="17">
                  <c:v>90.861859829746919</c:v>
                </c:pt>
                <c:pt idx="18">
                  <c:v>85.541534569319623</c:v>
                </c:pt>
                <c:pt idx="19">
                  <c:v>77.248552845701141</c:v>
                </c:pt>
                <c:pt idx="20">
                  <c:v>75.278685862833825</c:v>
                </c:pt>
                <c:pt idx="21">
                  <c:v>69.535219074830025</c:v>
                </c:pt>
                <c:pt idx="22">
                  <c:v>77.067945362170946</c:v>
                </c:pt>
                <c:pt idx="23">
                  <c:v>81.408101994428961</c:v>
                </c:pt>
                <c:pt idx="24">
                  <c:v>85.52732972929978</c:v>
                </c:pt>
                <c:pt idx="25">
                  <c:v>85.184180996474225</c:v>
                </c:pt>
                <c:pt idx="26">
                  <c:v>77.339331899747023</c:v>
                </c:pt>
                <c:pt idx="27">
                  <c:v>42.585448871885333</c:v>
                </c:pt>
                <c:pt idx="28">
                  <c:v>52.282175262581632</c:v>
                </c:pt>
                <c:pt idx="29">
                  <c:v>61.553046295606137</c:v>
                </c:pt>
                <c:pt idx="30">
                  <c:v>62.566016962720838</c:v>
                </c:pt>
                <c:pt idx="31">
                  <c:v>58.917244301111587</c:v>
                </c:pt>
                <c:pt idx="32">
                  <c:v>60.687277276962199</c:v>
                </c:pt>
                <c:pt idx="33">
                  <c:v>52.630821974091575</c:v>
                </c:pt>
                <c:pt idx="34">
                  <c:v>65.496014384147117</c:v>
                </c:pt>
                <c:pt idx="35">
                  <c:v>74.641223764767588</c:v>
                </c:pt>
                <c:pt idx="36">
                  <c:v>64.928122576841673</c:v>
                </c:pt>
                <c:pt idx="37">
                  <c:v>70.809895965579784</c:v>
                </c:pt>
                <c:pt idx="38">
                  <c:v>77.07612507975854</c:v>
                </c:pt>
                <c:pt idx="39">
                  <c:v>77.913793365848576</c:v>
                </c:pt>
                <c:pt idx="40">
                  <c:v>85.753956526963634</c:v>
                </c:pt>
                <c:pt idx="41">
                  <c:v>87.236407411444659</c:v>
                </c:pt>
                <c:pt idx="42">
                  <c:v>84.923071819702344</c:v>
                </c:pt>
                <c:pt idx="43">
                  <c:v>86.526532851617532</c:v>
                </c:pt>
                <c:pt idx="44">
                  <c:v>86.36648652518754</c:v>
                </c:pt>
                <c:pt idx="45">
                  <c:v>86.800859389853542</c:v>
                </c:pt>
                <c:pt idx="46">
                  <c:v>83.146054201224203</c:v>
                </c:pt>
                <c:pt idx="47">
                  <c:v>74.909474936763985</c:v>
                </c:pt>
                <c:pt idx="48">
                  <c:v>81.904933553084703</c:v>
                </c:pt>
                <c:pt idx="49">
                  <c:v>76.986442697433716</c:v>
                </c:pt>
                <c:pt idx="50">
                  <c:v>66.982156918721117</c:v>
                </c:pt>
                <c:pt idx="51">
                  <c:v>57.716952566004977</c:v>
                </c:pt>
                <c:pt idx="52">
                  <c:v>55.474692810927991</c:v>
                </c:pt>
                <c:pt idx="53">
                  <c:v>57.714903013248957</c:v>
                </c:pt>
                <c:pt idx="54">
                  <c:v>53.658072209184887</c:v>
                </c:pt>
                <c:pt idx="55">
                  <c:v>53.399311318315199</c:v>
                </c:pt>
                <c:pt idx="56">
                  <c:v>42.080822902682996</c:v>
                </c:pt>
                <c:pt idx="57">
                  <c:v>46.1</c:v>
                </c:pt>
                <c:pt idx="58">
                  <c:v>45.325186171262018</c:v>
                </c:pt>
                <c:pt idx="59">
                  <c:v>48.708214947952037</c:v>
                </c:pt>
                <c:pt idx="60">
                  <c:v>55.153746950717164</c:v>
                </c:pt>
                <c:pt idx="61">
                  <c:v>55.561669933226213</c:v>
                </c:pt>
                <c:pt idx="62">
                  <c:v>53.851989149353315</c:v>
                </c:pt>
                <c:pt idx="63">
                  <c:v>59.246143996819114</c:v>
                </c:pt>
                <c:pt idx="64">
                  <c:v>62.416369810620893</c:v>
                </c:pt>
                <c:pt idx="65">
                  <c:v>63.707488810014794</c:v>
                </c:pt>
                <c:pt idx="66">
                  <c:v>64.538064523268332</c:v>
                </c:pt>
                <c:pt idx="67">
                  <c:v>62.166200602914458</c:v>
                </c:pt>
                <c:pt idx="68">
                  <c:v>58.763677496270837</c:v>
                </c:pt>
                <c:pt idx="69">
                  <c:v>60.379447330931058</c:v>
                </c:pt>
                <c:pt idx="70">
                  <c:v>61.9</c:v>
                </c:pt>
                <c:pt idx="71">
                  <c:v>62.435812594695598</c:v>
                </c:pt>
                <c:pt idx="72">
                  <c:v>74.199893142308539</c:v>
                </c:pt>
                <c:pt idx="73">
                  <c:v>70.193372491929807</c:v>
                </c:pt>
                <c:pt idx="74">
                  <c:v>69.5</c:v>
                </c:pt>
                <c:pt idx="75">
                  <c:v>67.8</c:v>
                </c:pt>
                <c:pt idx="76" formatCode="0.0">
                  <c:v>65.730388885715172</c:v>
                </c:pt>
                <c:pt idx="77" formatCode="0.0">
                  <c:v>70.496428875602263</c:v>
                </c:pt>
                <c:pt idx="78" formatCode="0.0">
                  <c:v>74.884543774781065</c:v>
                </c:pt>
                <c:pt idx="79" formatCode="0.0">
                  <c:v>72.039914360651466</c:v>
                </c:pt>
                <c:pt idx="80" formatCode="0.0">
                  <c:v>71.900000000000006</c:v>
                </c:pt>
                <c:pt idx="81" formatCode="0.0">
                  <c:v>74.099999999999994</c:v>
                </c:pt>
                <c:pt idx="82" formatCode="0.0">
                  <c:v>74.099999999999994</c:v>
                </c:pt>
                <c:pt idx="83" formatCode="0.0">
                  <c:v>73.899258660352075</c:v>
                </c:pt>
                <c:pt idx="84" formatCode="0.0">
                  <c:v>74.90839511223129</c:v>
                </c:pt>
                <c:pt idx="85" formatCode="0.0">
                  <c:v>74.837251128566152</c:v>
                </c:pt>
                <c:pt idx="86" formatCode="0.0">
                  <c:v>67.5</c:v>
                </c:pt>
                <c:pt idx="87" formatCode="0.0">
                  <c:v>58.7</c:v>
                </c:pt>
                <c:pt idx="88" formatCode="0.0">
                  <c:v>60.8</c:v>
                </c:pt>
                <c:pt idx="89" formatCode="0.0">
                  <c:v>62.5</c:v>
                </c:pt>
                <c:pt idx="90" formatCode="0.0">
                  <c:v>59.1</c:v>
                </c:pt>
                <c:pt idx="91" formatCode="0.0">
                  <c:v>61.1</c:v>
                </c:pt>
                <c:pt idx="92" formatCode="0.0">
                  <c:v>61.7</c:v>
                </c:pt>
                <c:pt idx="93" formatCode="0.0">
                  <c:v>59.9</c:v>
                </c:pt>
                <c:pt idx="94" formatCode="0.0">
                  <c:v>61</c:v>
                </c:pt>
                <c:pt idx="95" formatCode="0.0">
                  <c:v>61.2</c:v>
                </c:pt>
                <c:pt idx="96" formatCode="0.0">
                  <c:v>64.7</c:v>
                </c:pt>
              </c:numCache>
            </c:numRef>
          </c:val>
          <c:smooth val="0"/>
          <c:extLst>
            <c:ext xmlns:c16="http://schemas.microsoft.com/office/drawing/2014/chart" uri="{C3380CC4-5D6E-409C-BE32-E72D297353CC}">
              <c16:uniqueId val="{00000002-8EE8-4F3D-884B-1919FEF434CC}"/>
            </c:ext>
          </c:extLst>
        </c:ser>
        <c:ser>
          <c:idx val="1"/>
          <c:order val="1"/>
          <c:tx>
            <c:strRef>
              <c:f>Sheet1!$B$1790</c:f>
              <c:strCache>
                <c:ptCount val="1"/>
                <c:pt idx="0">
                  <c:v>UM CSI rhs</c:v>
                </c:pt>
              </c:strCache>
            </c:strRef>
          </c:tx>
          <c:spPr>
            <a:ln w="38100" cap="rnd">
              <a:solidFill>
                <a:srgbClr val="FFC000"/>
              </a:solidFill>
              <a:round/>
            </a:ln>
            <a:effectLst/>
          </c:spPr>
          <c:marker>
            <c:symbol val="none"/>
          </c:marker>
          <c:cat>
            <c:numRef>
              <c:f>Sheet1!$C$1788:$CU$1788</c:f>
              <c:numCache>
                <c:formatCode>mmm\-yy</c:formatCode>
                <c:ptCount val="9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pt idx="86">
                  <c:v>45717</c:v>
                </c:pt>
                <c:pt idx="87">
                  <c:v>45748</c:v>
                </c:pt>
                <c:pt idx="88">
                  <c:v>45778</c:v>
                </c:pt>
                <c:pt idx="89">
                  <c:v>45809</c:v>
                </c:pt>
                <c:pt idx="90">
                  <c:v>45839</c:v>
                </c:pt>
                <c:pt idx="91">
                  <c:v>45870</c:v>
                </c:pt>
                <c:pt idx="92">
                  <c:v>45901</c:v>
                </c:pt>
                <c:pt idx="93">
                  <c:v>45931</c:v>
                </c:pt>
                <c:pt idx="94">
                  <c:v>45962</c:v>
                </c:pt>
                <c:pt idx="95">
                  <c:v>45992</c:v>
                </c:pt>
                <c:pt idx="96">
                  <c:v>46023</c:v>
                </c:pt>
              </c:numCache>
            </c:numRef>
          </c:cat>
          <c:val>
            <c:numRef>
              <c:f>Sheet1!$C$1790:$CU$1790</c:f>
              <c:numCache>
                <c:formatCode>General</c:formatCode>
                <c:ptCount val="97"/>
                <c:pt idx="0">
                  <c:v>95.7</c:v>
                </c:pt>
                <c:pt idx="1">
                  <c:v>99.7</c:v>
                </c:pt>
                <c:pt idx="2">
                  <c:v>101.4</c:v>
                </c:pt>
                <c:pt idx="3">
                  <c:v>98.8</c:v>
                </c:pt>
                <c:pt idx="4">
                  <c:v>98</c:v>
                </c:pt>
                <c:pt idx="5">
                  <c:v>98.2</c:v>
                </c:pt>
                <c:pt idx="6">
                  <c:v>97.9</c:v>
                </c:pt>
                <c:pt idx="7">
                  <c:v>96.2</c:v>
                </c:pt>
                <c:pt idx="8">
                  <c:v>100.1</c:v>
                </c:pt>
                <c:pt idx="9">
                  <c:v>98.6</c:v>
                </c:pt>
                <c:pt idx="10">
                  <c:v>97.5</c:v>
                </c:pt>
                <c:pt idx="11">
                  <c:v>98.3</c:v>
                </c:pt>
                <c:pt idx="12">
                  <c:v>91.2</c:v>
                </c:pt>
                <c:pt idx="13">
                  <c:v>93.8</c:v>
                </c:pt>
                <c:pt idx="14">
                  <c:v>98.4</c:v>
                </c:pt>
                <c:pt idx="15">
                  <c:v>97.2</c:v>
                </c:pt>
                <c:pt idx="16">
                  <c:v>100</c:v>
                </c:pt>
                <c:pt idx="17">
                  <c:v>98.2</c:v>
                </c:pt>
                <c:pt idx="18">
                  <c:v>98.4</c:v>
                </c:pt>
                <c:pt idx="19">
                  <c:v>89.8</c:v>
                </c:pt>
                <c:pt idx="20">
                  <c:v>93.2</c:v>
                </c:pt>
                <c:pt idx="21">
                  <c:v>95.5</c:v>
                </c:pt>
                <c:pt idx="22">
                  <c:v>96.8</c:v>
                </c:pt>
                <c:pt idx="23">
                  <c:v>99.3</c:v>
                </c:pt>
                <c:pt idx="24">
                  <c:v>99.8</c:v>
                </c:pt>
                <c:pt idx="25">
                  <c:v>101</c:v>
                </c:pt>
                <c:pt idx="26">
                  <c:v>89.1</c:v>
                </c:pt>
                <c:pt idx="27">
                  <c:v>71.8</c:v>
                </c:pt>
                <c:pt idx="28">
                  <c:v>72.3</c:v>
                </c:pt>
                <c:pt idx="29">
                  <c:v>78.099999999999994</c:v>
                </c:pt>
                <c:pt idx="30">
                  <c:v>72.5</c:v>
                </c:pt>
                <c:pt idx="31">
                  <c:v>74.099999999999994</c:v>
                </c:pt>
                <c:pt idx="32">
                  <c:v>80.400000000000006</c:v>
                </c:pt>
                <c:pt idx="33">
                  <c:v>81.8</c:v>
                </c:pt>
                <c:pt idx="34">
                  <c:v>76.900000000000006</c:v>
                </c:pt>
                <c:pt idx="35">
                  <c:v>80.7</c:v>
                </c:pt>
                <c:pt idx="36">
                  <c:v>79</c:v>
                </c:pt>
                <c:pt idx="37">
                  <c:v>76.8</c:v>
                </c:pt>
                <c:pt idx="38">
                  <c:v>84.9</c:v>
                </c:pt>
                <c:pt idx="39">
                  <c:v>88.3</c:v>
                </c:pt>
                <c:pt idx="40">
                  <c:v>82.9</c:v>
                </c:pt>
                <c:pt idx="41">
                  <c:v>85.5</c:v>
                </c:pt>
                <c:pt idx="42">
                  <c:v>81.2</c:v>
                </c:pt>
                <c:pt idx="43">
                  <c:v>70.3</c:v>
                </c:pt>
                <c:pt idx="44">
                  <c:v>72.8</c:v>
                </c:pt>
                <c:pt idx="45">
                  <c:v>71.7</c:v>
                </c:pt>
                <c:pt idx="46">
                  <c:v>67.400000000000006</c:v>
                </c:pt>
                <c:pt idx="47">
                  <c:v>70.599999999999994</c:v>
                </c:pt>
                <c:pt idx="48">
                  <c:v>67.2</c:v>
                </c:pt>
                <c:pt idx="49">
                  <c:v>62.8</c:v>
                </c:pt>
                <c:pt idx="50">
                  <c:v>59.4</c:v>
                </c:pt>
                <c:pt idx="51">
                  <c:v>65.2</c:v>
                </c:pt>
                <c:pt idx="52">
                  <c:v>58.4</c:v>
                </c:pt>
                <c:pt idx="53">
                  <c:v>50</c:v>
                </c:pt>
                <c:pt idx="54">
                  <c:v>51.5</c:v>
                </c:pt>
                <c:pt idx="55">
                  <c:v>58.2</c:v>
                </c:pt>
                <c:pt idx="56">
                  <c:v>58.6</c:v>
                </c:pt>
                <c:pt idx="57">
                  <c:v>59.8</c:v>
                </c:pt>
                <c:pt idx="58">
                  <c:v>56.7</c:v>
                </c:pt>
                <c:pt idx="59">
                  <c:v>59.8</c:v>
                </c:pt>
                <c:pt idx="60">
                  <c:v>64.900000000000006</c:v>
                </c:pt>
                <c:pt idx="61">
                  <c:v>66.900000000000006</c:v>
                </c:pt>
                <c:pt idx="62">
                  <c:v>62</c:v>
                </c:pt>
                <c:pt idx="63">
                  <c:v>63.7</c:v>
                </c:pt>
                <c:pt idx="64">
                  <c:v>59</c:v>
                </c:pt>
                <c:pt idx="65">
                  <c:v>64.2</c:v>
                </c:pt>
                <c:pt idx="66">
                  <c:v>71.5</c:v>
                </c:pt>
                <c:pt idx="67">
                  <c:v>69.400000000000006</c:v>
                </c:pt>
                <c:pt idx="68">
                  <c:v>67.900000000000006</c:v>
                </c:pt>
                <c:pt idx="69">
                  <c:v>63.8</c:v>
                </c:pt>
                <c:pt idx="70">
                  <c:v>61.3</c:v>
                </c:pt>
                <c:pt idx="71">
                  <c:v>69.7</c:v>
                </c:pt>
                <c:pt idx="72">
                  <c:v>79</c:v>
                </c:pt>
                <c:pt idx="73">
                  <c:v>79.599999999999994</c:v>
                </c:pt>
                <c:pt idx="74">
                  <c:v>79.400000000000006</c:v>
                </c:pt>
                <c:pt idx="75" formatCode="0.0">
                  <c:v>77.2</c:v>
                </c:pt>
                <c:pt idx="76" formatCode="0.0">
                  <c:v>69.099999999999994</c:v>
                </c:pt>
                <c:pt idx="77" formatCode="0.0">
                  <c:v>68.2</c:v>
                </c:pt>
                <c:pt idx="78" formatCode="0.0">
                  <c:v>66.400000000000006</c:v>
                </c:pt>
                <c:pt idx="79" formatCode="0.0">
                  <c:v>67.900000000000006</c:v>
                </c:pt>
                <c:pt idx="80" formatCode="0.0">
                  <c:v>70.099999999999994</c:v>
                </c:pt>
                <c:pt idx="81" formatCode="0.0">
                  <c:v>70.5</c:v>
                </c:pt>
                <c:pt idx="82" formatCode="0.0">
                  <c:v>73</c:v>
                </c:pt>
                <c:pt idx="83" formatCode="0.0">
                  <c:v>74</c:v>
                </c:pt>
                <c:pt idx="84" formatCode="0.0">
                  <c:v>71.7</c:v>
                </c:pt>
                <c:pt idx="85" formatCode="0.0">
                  <c:v>64.7</c:v>
                </c:pt>
                <c:pt idx="86" formatCode="0.0">
                  <c:v>57.9</c:v>
                </c:pt>
                <c:pt idx="87" formatCode="0.0">
                  <c:v>52.2</c:v>
                </c:pt>
                <c:pt idx="88" formatCode="0.0">
                  <c:v>52.2</c:v>
                </c:pt>
                <c:pt idx="89" formatCode="0.0">
                  <c:v>60.5</c:v>
                </c:pt>
                <c:pt idx="90" formatCode="0.0">
                  <c:v>61.7</c:v>
                </c:pt>
                <c:pt idx="91">
                  <c:v>58.2</c:v>
                </c:pt>
                <c:pt idx="92" formatCode="0.0">
                  <c:v>55.4</c:v>
                </c:pt>
                <c:pt idx="93" formatCode="0.0">
                  <c:v>53.6</c:v>
                </c:pt>
                <c:pt idx="94" formatCode="0.0">
                  <c:v>51</c:v>
                </c:pt>
                <c:pt idx="95" formatCode="0.0">
                  <c:v>52.9</c:v>
                </c:pt>
                <c:pt idx="96" formatCode="0.0">
                  <c:v>56.4</c:v>
                </c:pt>
              </c:numCache>
            </c:numRef>
          </c:val>
          <c:smooth val="0"/>
          <c:extLst>
            <c:ext xmlns:c16="http://schemas.microsoft.com/office/drawing/2014/chart" uri="{C3380CC4-5D6E-409C-BE32-E72D297353CC}">
              <c16:uniqueId val="{00000003-8EE8-4F3D-884B-1919FEF434CC}"/>
            </c:ext>
          </c:extLst>
        </c:ser>
        <c:dLbls>
          <c:showLegendKey val="0"/>
          <c:showVal val="0"/>
          <c:showCatName val="0"/>
          <c:showSerName val="0"/>
          <c:showPercent val="0"/>
          <c:showBubbleSize val="0"/>
        </c:dLbls>
        <c:marker val="1"/>
        <c:smooth val="0"/>
        <c:axId val="1476822512"/>
        <c:axId val="1476825392"/>
      </c:lineChart>
      <c:dateAx>
        <c:axId val="863755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6376016"/>
        <c:crosses val="autoZero"/>
        <c:auto val="1"/>
        <c:lblOffset val="100"/>
        <c:baseTimeUnit val="months"/>
      </c:dateAx>
      <c:valAx>
        <c:axId val="86376016"/>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6375536"/>
        <c:crosses val="autoZero"/>
        <c:crossBetween val="between"/>
      </c:valAx>
      <c:valAx>
        <c:axId val="1476825392"/>
        <c:scaling>
          <c:orientation val="minMax"/>
          <c:max val="12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76822512"/>
        <c:crosses val="max"/>
        <c:crossBetween val="between"/>
      </c:valAx>
      <c:dateAx>
        <c:axId val="1476822512"/>
        <c:scaling>
          <c:orientation val="minMax"/>
        </c:scaling>
        <c:delete val="1"/>
        <c:axPos val="b"/>
        <c:numFmt formatCode="mmm\-yy" sourceLinked="1"/>
        <c:majorTickMark val="out"/>
        <c:minorTickMark val="none"/>
        <c:tickLblPos val="nextTo"/>
        <c:crossAx val="1476825392"/>
        <c:crosses val="autoZero"/>
        <c:auto val="1"/>
        <c:lblOffset val="100"/>
        <c:baseTimeUnit val="months"/>
      </c:dateAx>
      <c:spPr>
        <a:solidFill>
          <a:srgbClr val="5B9BD5">
            <a:lumMod val="60000"/>
            <a:lumOff val="40000"/>
          </a:srgb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5B9BD5">
        <a:lumMod val="60000"/>
        <a:lumOff val="40000"/>
      </a:srgbClr>
    </a:solidFill>
    <a:ln w="9525" cap="flat" cmpd="sng" algn="ctr">
      <a:solidFill>
        <a:srgbClr val="5B9BD5">
          <a:lumMod val="75000"/>
        </a:srgbClr>
      </a:solidFill>
      <a:round/>
    </a:ln>
    <a:effectLst/>
  </c:spPr>
  <c:txPr>
    <a:bodyPr/>
    <a:lstStyle/>
    <a:p>
      <a:pPr>
        <a:defRPr>
          <a:solidFill>
            <a:schemeClr val="bg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E">
                <a:solidFill>
                  <a:schemeClr val="bg1"/>
                </a:solidFill>
              </a:rPr>
              <a:t>A cost cascade that altered pricing practices may be fading?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Unpivoted!$BZ$15</c:f>
              <c:strCache>
                <c:ptCount val="1"/>
                <c:pt idx="0">
                  <c:v>Food prices lhs</c:v>
                </c:pt>
              </c:strCache>
            </c:strRef>
          </c:tx>
          <c:spPr>
            <a:ln w="28575" cap="rnd">
              <a:solidFill>
                <a:schemeClr val="accent1"/>
              </a:solidFill>
              <a:round/>
            </a:ln>
            <a:effectLst/>
          </c:spPr>
          <c:marker>
            <c:symbol val="none"/>
          </c:marker>
          <c:cat>
            <c:numRef>
              <c:f>Unpivoted!$CA$14:$JV$14</c:f>
              <c:numCache>
                <c:formatCode>mmm\-yy</c:formatCode>
                <c:ptCount val="204"/>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numCache>
            </c:numRef>
          </c:cat>
          <c:val>
            <c:numRef>
              <c:f>Unpivoted!$CA$15:$JV$15</c:f>
              <c:numCache>
                <c:formatCode>General</c:formatCode>
                <c:ptCount val="204"/>
                <c:pt idx="0">
                  <c:v>0.3</c:v>
                </c:pt>
                <c:pt idx="1">
                  <c:v>-0.4</c:v>
                </c:pt>
                <c:pt idx="2">
                  <c:v>-0.5</c:v>
                </c:pt>
                <c:pt idx="3">
                  <c:v>-1.1000000000000001</c:v>
                </c:pt>
                <c:pt idx="4">
                  <c:v>-0.4</c:v>
                </c:pt>
                <c:pt idx="5">
                  <c:v>-0.9</c:v>
                </c:pt>
                <c:pt idx="6">
                  <c:v>-1.2</c:v>
                </c:pt>
                <c:pt idx="7">
                  <c:v>-0.9</c:v>
                </c:pt>
                <c:pt idx="8">
                  <c:v>-1.3</c:v>
                </c:pt>
                <c:pt idx="9">
                  <c:v>-0.5</c:v>
                </c:pt>
                <c:pt idx="10">
                  <c:v>-0.7</c:v>
                </c:pt>
                <c:pt idx="11">
                  <c:v>-0.4</c:v>
                </c:pt>
                <c:pt idx="12">
                  <c:v>0</c:v>
                </c:pt>
                <c:pt idx="13">
                  <c:v>-0.2</c:v>
                </c:pt>
                <c:pt idx="14">
                  <c:v>-0.2</c:v>
                </c:pt>
                <c:pt idx="15">
                  <c:v>-0.3</c:v>
                </c:pt>
                <c:pt idx="16">
                  <c:v>0.4</c:v>
                </c:pt>
                <c:pt idx="17">
                  <c:v>0</c:v>
                </c:pt>
                <c:pt idx="18">
                  <c:v>0.2</c:v>
                </c:pt>
                <c:pt idx="19">
                  <c:v>-0.2</c:v>
                </c:pt>
                <c:pt idx="20">
                  <c:v>-0.3</c:v>
                </c:pt>
                <c:pt idx="21">
                  <c:v>0.1</c:v>
                </c:pt>
                <c:pt idx="22">
                  <c:v>-0.1</c:v>
                </c:pt>
                <c:pt idx="23">
                  <c:v>0.3</c:v>
                </c:pt>
                <c:pt idx="24">
                  <c:v>0.2</c:v>
                </c:pt>
                <c:pt idx="25">
                  <c:v>0.6</c:v>
                </c:pt>
                <c:pt idx="26">
                  <c:v>0.1</c:v>
                </c:pt>
                <c:pt idx="27">
                  <c:v>-0.5</c:v>
                </c:pt>
                <c:pt idx="28">
                  <c:v>0</c:v>
                </c:pt>
                <c:pt idx="29">
                  <c:v>-0.2</c:v>
                </c:pt>
                <c:pt idx="30">
                  <c:v>0.8</c:v>
                </c:pt>
                <c:pt idx="31">
                  <c:v>0.1</c:v>
                </c:pt>
                <c:pt idx="32">
                  <c:v>-0.2</c:v>
                </c:pt>
                <c:pt idx="33">
                  <c:v>0</c:v>
                </c:pt>
                <c:pt idx="34">
                  <c:v>0.1</c:v>
                </c:pt>
                <c:pt idx="35">
                  <c:v>-0.1</c:v>
                </c:pt>
                <c:pt idx="36">
                  <c:v>-0.3</c:v>
                </c:pt>
                <c:pt idx="37">
                  <c:v>0</c:v>
                </c:pt>
                <c:pt idx="38">
                  <c:v>-0.3</c:v>
                </c:pt>
                <c:pt idx="39">
                  <c:v>0.8</c:v>
                </c:pt>
                <c:pt idx="40">
                  <c:v>-0.2</c:v>
                </c:pt>
                <c:pt idx="41">
                  <c:v>0</c:v>
                </c:pt>
                <c:pt idx="42">
                  <c:v>0</c:v>
                </c:pt>
                <c:pt idx="43">
                  <c:v>0.3</c:v>
                </c:pt>
                <c:pt idx="44">
                  <c:v>0.2</c:v>
                </c:pt>
                <c:pt idx="45">
                  <c:v>0.4</c:v>
                </c:pt>
                <c:pt idx="46">
                  <c:v>-0.1</c:v>
                </c:pt>
                <c:pt idx="47">
                  <c:v>0.7</c:v>
                </c:pt>
                <c:pt idx="48">
                  <c:v>0.3</c:v>
                </c:pt>
                <c:pt idx="49">
                  <c:v>-0.2</c:v>
                </c:pt>
                <c:pt idx="50">
                  <c:v>-0.5</c:v>
                </c:pt>
                <c:pt idx="51">
                  <c:v>0.5</c:v>
                </c:pt>
                <c:pt idx="52">
                  <c:v>0</c:v>
                </c:pt>
                <c:pt idx="53">
                  <c:v>0.2</c:v>
                </c:pt>
                <c:pt idx="54">
                  <c:v>0.4</c:v>
                </c:pt>
                <c:pt idx="55">
                  <c:v>-0.6</c:v>
                </c:pt>
                <c:pt idx="56">
                  <c:v>-0.7</c:v>
                </c:pt>
                <c:pt idx="57">
                  <c:v>0.1</c:v>
                </c:pt>
                <c:pt idx="58">
                  <c:v>-0.3</c:v>
                </c:pt>
                <c:pt idx="59">
                  <c:v>-0.1</c:v>
                </c:pt>
                <c:pt idx="60">
                  <c:v>-0.2</c:v>
                </c:pt>
                <c:pt idx="61">
                  <c:v>-0.4</c:v>
                </c:pt>
                <c:pt idx="62">
                  <c:v>-0.2</c:v>
                </c:pt>
                <c:pt idx="63">
                  <c:v>-0.2</c:v>
                </c:pt>
                <c:pt idx="64">
                  <c:v>0.2</c:v>
                </c:pt>
                <c:pt idx="65">
                  <c:v>-0.3</c:v>
                </c:pt>
                <c:pt idx="66">
                  <c:v>-0.4</c:v>
                </c:pt>
                <c:pt idx="67">
                  <c:v>0.1</c:v>
                </c:pt>
                <c:pt idx="68">
                  <c:v>-0.4</c:v>
                </c:pt>
                <c:pt idx="69">
                  <c:v>-0.2</c:v>
                </c:pt>
                <c:pt idx="70">
                  <c:v>-0.3</c:v>
                </c:pt>
                <c:pt idx="71">
                  <c:v>-0.2</c:v>
                </c:pt>
                <c:pt idx="72">
                  <c:v>0</c:v>
                </c:pt>
                <c:pt idx="73">
                  <c:v>-0.9</c:v>
                </c:pt>
                <c:pt idx="74">
                  <c:v>-0.1</c:v>
                </c:pt>
                <c:pt idx="75">
                  <c:v>0.3</c:v>
                </c:pt>
                <c:pt idx="76">
                  <c:v>0</c:v>
                </c:pt>
                <c:pt idx="77">
                  <c:v>-0.3</c:v>
                </c:pt>
                <c:pt idx="78">
                  <c:v>-0.2</c:v>
                </c:pt>
                <c:pt idx="79">
                  <c:v>0</c:v>
                </c:pt>
                <c:pt idx="80">
                  <c:v>-0.3</c:v>
                </c:pt>
                <c:pt idx="81">
                  <c:v>0.4</c:v>
                </c:pt>
                <c:pt idx="82">
                  <c:v>0</c:v>
                </c:pt>
                <c:pt idx="83">
                  <c:v>0</c:v>
                </c:pt>
                <c:pt idx="84">
                  <c:v>0.1</c:v>
                </c:pt>
                <c:pt idx="85">
                  <c:v>-0.9</c:v>
                </c:pt>
                <c:pt idx="86">
                  <c:v>0.2</c:v>
                </c:pt>
                <c:pt idx="87">
                  <c:v>-0.2</c:v>
                </c:pt>
                <c:pt idx="88">
                  <c:v>0</c:v>
                </c:pt>
                <c:pt idx="89">
                  <c:v>0</c:v>
                </c:pt>
                <c:pt idx="90">
                  <c:v>-0.4</c:v>
                </c:pt>
                <c:pt idx="91">
                  <c:v>0.1</c:v>
                </c:pt>
                <c:pt idx="92">
                  <c:v>-0.8</c:v>
                </c:pt>
                <c:pt idx="93">
                  <c:v>-0.2</c:v>
                </c:pt>
                <c:pt idx="94">
                  <c:v>-0.3</c:v>
                </c:pt>
                <c:pt idx="95">
                  <c:v>-0.2</c:v>
                </c:pt>
                <c:pt idx="96">
                  <c:v>0.3</c:v>
                </c:pt>
                <c:pt idx="97">
                  <c:v>-1</c:v>
                </c:pt>
                <c:pt idx="98">
                  <c:v>0.2</c:v>
                </c:pt>
                <c:pt idx="99">
                  <c:v>-0.2</c:v>
                </c:pt>
                <c:pt idx="100">
                  <c:v>0.5</c:v>
                </c:pt>
                <c:pt idx="101">
                  <c:v>-0.6</c:v>
                </c:pt>
                <c:pt idx="102">
                  <c:v>0.3</c:v>
                </c:pt>
                <c:pt idx="103">
                  <c:v>0.3</c:v>
                </c:pt>
                <c:pt idx="104">
                  <c:v>-0.9</c:v>
                </c:pt>
                <c:pt idx="105">
                  <c:v>0.3</c:v>
                </c:pt>
                <c:pt idx="106">
                  <c:v>-0.5</c:v>
                </c:pt>
                <c:pt idx="107">
                  <c:v>-0.6</c:v>
                </c:pt>
                <c:pt idx="108">
                  <c:v>0.3</c:v>
                </c:pt>
                <c:pt idx="109">
                  <c:v>-1.1000000000000001</c:v>
                </c:pt>
                <c:pt idx="110">
                  <c:v>0.2</c:v>
                </c:pt>
                <c:pt idx="111">
                  <c:v>-0.6</c:v>
                </c:pt>
                <c:pt idx="112">
                  <c:v>0.1</c:v>
                </c:pt>
                <c:pt idx="113">
                  <c:v>-0.6</c:v>
                </c:pt>
                <c:pt idx="114">
                  <c:v>0.5</c:v>
                </c:pt>
                <c:pt idx="115">
                  <c:v>-0.1</c:v>
                </c:pt>
                <c:pt idx="116">
                  <c:v>-0.5</c:v>
                </c:pt>
                <c:pt idx="117">
                  <c:v>0.6</c:v>
                </c:pt>
                <c:pt idx="118">
                  <c:v>-0.3</c:v>
                </c:pt>
                <c:pt idx="119">
                  <c:v>0</c:v>
                </c:pt>
                <c:pt idx="120">
                  <c:v>0.1</c:v>
                </c:pt>
                <c:pt idx="121">
                  <c:v>-0.2</c:v>
                </c:pt>
                <c:pt idx="122">
                  <c:v>0.2</c:v>
                </c:pt>
                <c:pt idx="123">
                  <c:v>0.1</c:v>
                </c:pt>
                <c:pt idx="124">
                  <c:v>0.2</c:v>
                </c:pt>
                <c:pt idx="125">
                  <c:v>-0.5</c:v>
                </c:pt>
                <c:pt idx="126">
                  <c:v>0</c:v>
                </c:pt>
                <c:pt idx="127">
                  <c:v>0</c:v>
                </c:pt>
                <c:pt idx="128">
                  <c:v>-0.8</c:v>
                </c:pt>
                <c:pt idx="129">
                  <c:v>0.1</c:v>
                </c:pt>
                <c:pt idx="130">
                  <c:v>-0.2</c:v>
                </c:pt>
                <c:pt idx="131">
                  <c:v>0.1</c:v>
                </c:pt>
                <c:pt idx="132">
                  <c:v>0</c:v>
                </c:pt>
                <c:pt idx="133">
                  <c:v>-0.2</c:v>
                </c:pt>
                <c:pt idx="134">
                  <c:v>-0.1</c:v>
                </c:pt>
                <c:pt idx="135">
                  <c:v>0.2</c:v>
                </c:pt>
                <c:pt idx="136">
                  <c:v>0.1</c:v>
                </c:pt>
                <c:pt idx="137">
                  <c:v>-0.6</c:v>
                </c:pt>
                <c:pt idx="138">
                  <c:v>0.2</c:v>
                </c:pt>
                <c:pt idx="139">
                  <c:v>-0.5</c:v>
                </c:pt>
                <c:pt idx="140">
                  <c:v>-0.6</c:v>
                </c:pt>
                <c:pt idx="141">
                  <c:v>0.1</c:v>
                </c:pt>
                <c:pt idx="142">
                  <c:v>0</c:v>
                </c:pt>
                <c:pt idx="143">
                  <c:v>0.1</c:v>
                </c:pt>
                <c:pt idx="144">
                  <c:v>-0.8</c:v>
                </c:pt>
                <c:pt idx="145">
                  <c:v>0</c:v>
                </c:pt>
                <c:pt idx="146">
                  <c:v>0.8</c:v>
                </c:pt>
                <c:pt idx="147">
                  <c:v>0.2</c:v>
                </c:pt>
                <c:pt idx="148">
                  <c:v>-0.1</c:v>
                </c:pt>
                <c:pt idx="149">
                  <c:v>0.1</c:v>
                </c:pt>
                <c:pt idx="150">
                  <c:v>0.5</c:v>
                </c:pt>
                <c:pt idx="151">
                  <c:v>-0.4</c:v>
                </c:pt>
                <c:pt idx="152">
                  <c:v>-0.2</c:v>
                </c:pt>
                <c:pt idx="153">
                  <c:v>0.4</c:v>
                </c:pt>
                <c:pt idx="154">
                  <c:v>0</c:v>
                </c:pt>
                <c:pt idx="155">
                  <c:v>0.7</c:v>
                </c:pt>
                <c:pt idx="156">
                  <c:v>0</c:v>
                </c:pt>
                <c:pt idx="157">
                  <c:v>0.8</c:v>
                </c:pt>
                <c:pt idx="158">
                  <c:v>0.9</c:v>
                </c:pt>
                <c:pt idx="159">
                  <c:v>0.8</c:v>
                </c:pt>
                <c:pt idx="160">
                  <c:v>0.8</c:v>
                </c:pt>
                <c:pt idx="161">
                  <c:v>2.2999999999999998</c:v>
                </c:pt>
                <c:pt idx="162">
                  <c:v>1.7</c:v>
                </c:pt>
                <c:pt idx="163">
                  <c:v>0.8</c:v>
                </c:pt>
                <c:pt idx="164">
                  <c:v>0.7</c:v>
                </c:pt>
                <c:pt idx="165">
                  <c:v>1</c:v>
                </c:pt>
                <c:pt idx="166">
                  <c:v>0.7</c:v>
                </c:pt>
                <c:pt idx="167">
                  <c:v>1.1000000000000001</c:v>
                </c:pt>
                <c:pt idx="168">
                  <c:v>0.6</c:v>
                </c:pt>
                <c:pt idx="169">
                  <c:v>1.1000000000000001</c:v>
                </c:pt>
                <c:pt idx="170">
                  <c:v>0.9</c:v>
                </c:pt>
                <c:pt idx="171">
                  <c:v>0.7</c:v>
                </c:pt>
                <c:pt idx="172">
                  <c:v>0.3</c:v>
                </c:pt>
                <c:pt idx="173">
                  <c:v>0.1</c:v>
                </c:pt>
                <c:pt idx="174">
                  <c:v>0.2</c:v>
                </c:pt>
                <c:pt idx="175">
                  <c:v>0</c:v>
                </c:pt>
                <c:pt idx="176">
                  <c:v>0.4</c:v>
                </c:pt>
                <c:pt idx="177">
                  <c:v>0.2</c:v>
                </c:pt>
                <c:pt idx="178">
                  <c:v>0.4</c:v>
                </c:pt>
                <c:pt idx="179">
                  <c:v>0</c:v>
                </c:pt>
                <c:pt idx="180">
                  <c:v>-0.2</c:v>
                </c:pt>
                <c:pt idx="181">
                  <c:v>0.6</c:v>
                </c:pt>
                <c:pt idx="182">
                  <c:v>-0.1</c:v>
                </c:pt>
                <c:pt idx="183">
                  <c:v>0.6</c:v>
                </c:pt>
                <c:pt idx="184">
                  <c:v>0</c:v>
                </c:pt>
                <c:pt idx="185">
                  <c:v>0</c:v>
                </c:pt>
                <c:pt idx="186">
                  <c:v>0</c:v>
                </c:pt>
                <c:pt idx="187">
                  <c:v>0</c:v>
                </c:pt>
                <c:pt idx="188">
                  <c:v>0.1</c:v>
                </c:pt>
                <c:pt idx="189">
                  <c:v>0.5</c:v>
                </c:pt>
                <c:pt idx="190">
                  <c:v>0.3</c:v>
                </c:pt>
                <c:pt idx="191">
                  <c:v>0.1</c:v>
                </c:pt>
                <c:pt idx="192">
                  <c:v>0.3</c:v>
                </c:pt>
                <c:pt idx="193">
                  <c:v>0.4</c:v>
                </c:pt>
                <c:pt idx="194">
                  <c:v>0.8</c:v>
                </c:pt>
                <c:pt idx="195">
                  <c:v>0.6</c:v>
                </c:pt>
                <c:pt idx="196">
                  <c:v>1</c:v>
                </c:pt>
                <c:pt idx="197">
                  <c:v>0.3</c:v>
                </c:pt>
                <c:pt idx="198">
                  <c:v>0.2</c:v>
                </c:pt>
                <c:pt idx="199">
                  <c:v>0.5</c:v>
                </c:pt>
                <c:pt idx="200">
                  <c:v>-0.2</c:v>
                </c:pt>
                <c:pt idx="201">
                  <c:v>0.3</c:v>
                </c:pt>
                <c:pt idx="202">
                  <c:v>0</c:v>
                </c:pt>
                <c:pt idx="203">
                  <c:v>0</c:v>
                </c:pt>
              </c:numCache>
            </c:numRef>
          </c:val>
          <c:smooth val="0"/>
          <c:extLst>
            <c:ext xmlns:c16="http://schemas.microsoft.com/office/drawing/2014/chart" uri="{C3380CC4-5D6E-409C-BE32-E72D297353CC}">
              <c16:uniqueId val="{00000000-0657-44CA-88A0-F5C9C0BB18EA}"/>
            </c:ext>
          </c:extLst>
        </c:ser>
        <c:dLbls>
          <c:showLegendKey val="0"/>
          <c:showVal val="0"/>
          <c:showCatName val="0"/>
          <c:showSerName val="0"/>
          <c:showPercent val="0"/>
          <c:showBubbleSize val="0"/>
        </c:dLbls>
        <c:marker val="1"/>
        <c:smooth val="0"/>
        <c:axId val="1511963407"/>
        <c:axId val="1511957167"/>
      </c:lineChart>
      <c:lineChart>
        <c:grouping val="standard"/>
        <c:varyColors val="0"/>
        <c:ser>
          <c:idx val="1"/>
          <c:order val="1"/>
          <c:tx>
            <c:strRef>
              <c:f>Unpivoted!$BZ$16</c:f>
              <c:strCache>
                <c:ptCount val="1"/>
                <c:pt idx="0">
                  <c:v>Energy prices rhs</c:v>
                </c:pt>
              </c:strCache>
            </c:strRef>
          </c:tx>
          <c:spPr>
            <a:ln w="28575" cap="rnd">
              <a:solidFill>
                <a:schemeClr val="accent2"/>
              </a:solidFill>
              <a:round/>
            </a:ln>
            <a:effectLst/>
          </c:spPr>
          <c:marker>
            <c:symbol val="none"/>
          </c:marker>
          <c:cat>
            <c:numRef>
              <c:f>Unpivoted!$CA$14:$JV$14</c:f>
              <c:numCache>
                <c:formatCode>mmm\-yy</c:formatCode>
                <c:ptCount val="204"/>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numCache>
            </c:numRef>
          </c:cat>
          <c:val>
            <c:numRef>
              <c:f>Unpivoted!$CA$16:$JV$16</c:f>
              <c:numCache>
                <c:formatCode>General</c:formatCode>
                <c:ptCount val="204"/>
                <c:pt idx="0">
                  <c:v>-2.7</c:v>
                </c:pt>
                <c:pt idx="1">
                  <c:v>1.4</c:v>
                </c:pt>
                <c:pt idx="2">
                  <c:v>-0.6</c:v>
                </c:pt>
                <c:pt idx="3">
                  <c:v>2.6</c:v>
                </c:pt>
                <c:pt idx="4">
                  <c:v>-2.1</c:v>
                </c:pt>
                <c:pt idx="5">
                  <c:v>2.8</c:v>
                </c:pt>
                <c:pt idx="6">
                  <c:v>-0.4</c:v>
                </c:pt>
                <c:pt idx="7">
                  <c:v>1.5</c:v>
                </c:pt>
                <c:pt idx="8">
                  <c:v>-0.2</c:v>
                </c:pt>
                <c:pt idx="9">
                  <c:v>-1.9</c:v>
                </c:pt>
                <c:pt idx="10">
                  <c:v>2.1</c:v>
                </c:pt>
                <c:pt idx="11">
                  <c:v>0</c:v>
                </c:pt>
                <c:pt idx="12">
                  <c:v>3.6</c:v>
                </c:pt>
                <c:pt idx="13">
                  <c:v>-1.1000000000000001</c:v>
                </c:pt>
                <c:pt idx="14">
                  <c:v>1.9</c:v>
                </c:pt>
                <c:pt idx="15">
                  <c:v>2.7</c:v>
                </c:pt>
                <c:pt idx="16">
                  <c:v>2</c:v>
                </c:pt>
                <c:pt idx="17">
                  <c:v>-0.9</c:v>
                </c:pt>
                <c:pt idx="18">
                  <c:v>-0.2</c:v>
                </c:pt>
                <c:pt idx="19">
                  <c:v>-0.2</c:v>
                </c:pt>
                <c:pt idx="20">
                  <c:v>-0.2</c:v>
                </c:pt>
                <c:pt idx="21">
                  <c:v>0.7</c:v>
                </c:pt>
                <c:pt idx="22">
                  <c:v>0</c:v>
                </c:pt>
                <c:pt idx="23">
                  <c:v>4.7</c:v>
                </c:pt>
                <c:pt idx="24">
                  <c:v>1.7</c:v>
                </c:pt>
                <c:pt idx="25">
                  <c:v>0.8</c:v>
                </c:pt>
                <c:pt idx="26">
                  <c:v>2.8</c:v>
                </c:pt>
                <c:pt idx="27">
                  <c:v>0.8</c:v>
                </c:pt>
                <c:pt idx="28">
                  <c:v>0.2</c:v>
                </c:pt>
                <c:pt idx="29">
                  <c:v>-1.1000000000000001</c:v>
                </c:pt>
                <c:pt idx="30">
                  <c:v>-0.5</c:v>
                </c:pt>
                <c:pt idx="31">
                  <c:v>1.3</c:v>
                </c:pt>
                <c:pt idx="32">
                  <c:v>0.6</c:v>
                </c:pt>
                <c:pt idx="33">
                  <c:v>1.4</c:v>
                </c:pt>
                <c:pt idx="34">
                  <c:v>0.3</c:v>
                </c:pt>
                <c:pt idx="35">
                  <c:v>0.5</c:v>
                </c:pt>
                <c:pt idx="36">
                  <c:v>2.2999999999999998</c:v>
                </c:pt>
                <c:pt idx="37">
                  <c:v>1.2</c:v>
                </c:pt>
                <c:pt idx="38">
                  <c:v>1.8</c:v>
                </c:pt>
                <c:pt idx="39">
                  <c:v>1.7</c:v>
                </c:pt>
                <c:pt idx="40">
                  <c:v>-0.1</c:v>
                </c:pt>
                <c:pt idx="41">
                  <c:v>-2.1</c:v>
                </c:pt>
                <c:pt idx="42">
                  <c:v>-0.7</c:v>
                </c:pt>
                <c:pt idx="43">
                  <c:v>2.8</c:v>
                </c:pt>
                <c:pt idx="44">
                  <c:v>1.9</c:v>
                </c:pt>
                <c:pt idx="45">
                  <c:v>0.7</c:v>
                </c:pt>
                <c:pt idx="46">
                  <c:v>-1.8</c:v>
                </c:pt>
                <c:pt idx="47">
                  <c:v>-0.7</c:v>
                </c:pt>
                <c:pt idx="48">
                  <c:v>-0.7</c:v>
                </c:pt>
                <c:pt idx="49">
                  <c:v>1.2</c:v>
                </c:pt>
                <c:pt idx="50">
                  <c:v>0</c:v>
                </c:pt>
                <c:pt idx="51">
                  <c:v>-0.3</c:v>
                </c:pt>
                <c:pt idx="52">
                  <c:v>-1.9</c:v>
                </c:pt>
                <c:pt idx="53">
                  <c:v>-0.1</c:v>
                </c:pt>
                <c:pt idx="54">
                  <c:v>0.6</c:v>
                </c:pt>
                <c:pt idx="55">
                  <c:v>0.6</c:v>
                </c:pt>
                <c:pt idx="56">
                  <c:v>1</c:v>
                </c:pt>
                <c:pt idx="57">
                  <c:v>-1.4</c:v>
                </c:pt>
                <c:pt idx="58">
                  <c:v>-1</c:v>
                </c:pt>
                <c:pt idx="59">
                  <c:v>0.6</c:v>
                </c:pt>
                <c:pt idx="60">
                  <c:v>-0.4</c:v>
                </c:pt>
                <c:pt idx="61">
                  <c:v>-0.1</c:v>
                </c:pt>
                <c:pt idx="62">
                  <c:v>0.3</c:v>
                </c:pt>
                <c:pt idx="63">
                  <c:v>-0.1</c:v>
                </c:pt>
                <c:pt idx="64">
                  <c:v>0.4</c:v>
                </c:pt>
                <c:pt idx="65">
                  <c:v>0.1</c:v>
                </c:pt>
                <c:pt idx="66">
                  <c:v>0.9</c:v>
                </c:pt>
                <c:pt idx="67">
                  <c:v>-0.4</c:v>
                </c:pt>
                <c:pt idx="68">
                  <c:v>-0.4</c:v>
                </c:pt>
                <c:pt idx="69">
                  <c:v>-0.6</c:v>
                </c:pt>
                <c:pt idx="70">
                  <c:v>-2</c:v>
                </c:pt>
                <c:pt idx="71">
                  <c:v>-3.1</c:v>
                </c:pt>
                <c:pt idx="72">
                  <c:v>-5.6</c:v>
                </c:pt>
                <c:pt idx="73">
                  <c:v>0.5</c:v>
                </c:pt>
                <c:pt idx="74">
                  <c:v>3.1</c:v>
                </c:pt>
                <c:pt idx="75">
                  <c:v>0.3</c:v>
                </c:pt>
                <c:pt idx="76">
                  <c:v>2</c:v>
                </c:pt>
                <c:pt idx="77">
                  <c:v>0.2</c:v>
                </c:pt>
                <c:pt idx="78">
                  <c:v>-0.5</c:v>
                </c:pt>
                <c:pt idx="79">
                  <c:v>-2</c:v>
                </c:pt>
                <c:pt idx="80">
                  <c:v>-2.4</c:v>
                </c:pt>
                <c:pt idx="81">
                  <c:v>-1.8</c:v>
                </c:pt>
                <c:pt idx="82">
                  <c:v>-0.7</c:v>
                </c:pt>
                <c:pt idx="83">
                  <c:v>-0.8</c:v>
                </c:pt>
                <c:pt idx="84">
                  <c:v>-3.2</c:v>
                </c:pt>
                <c:pt idx="85">
                  <c:v>-2.2000000000000002</c:v>
                </c:pt>
                <c:pt idx="86">
                  <c:v>0.2</c:v>
                </c:pt>
                <c:pt idx="87">
                  <c:v>2.1</c:v>
                </c:pt>
                <c:pt idx="88">
                  <c:v>1.6</c:v>
                </c:pt>
                <c:pt idx="89">
                  <c:v>2.2000000000000002</c:v>
                </c:pt>
                <c:pt idx="90">
                  <c:v>-0.7</c:v>
                </c:pt>
                <c:pt idx="91">
                  <c:v>-2.8</c:v>
                </c:pt>
                <c:pt idx="92">
                  <c:v>1</c:v>
                </c:pt>
                <c:pt idx="93">
                  <c:v>1.2</c:v>
                </c:pt>
                <c:pt idx="94">
                  <c:v>0.2</c:v>
                </c:pt>
                <c:pt idx="95">
                  <c:v>1.3</c:v>
                </c:pt>
                <c:pt idx="96">
                  <c:v>2</c:v>
                </c:pt>
                <c:pt idx="97">
                  <c:v>0</c:v>
                </c:pt>
                <c:pt idx="98">
                  <c:v>-0.2</c:v>
                </c:pt>
                <c:pt idx="99">
                  <c:v>-0.2</c:v>
                </c:pt>
                <c:pt idx="100">
                  <c:v>-1</c:v>
                </c:pt>
                <c:pt idx="101">
                  <c:v>-1.2</c:v>
                </c:pt>
                <c:pt idx="102">
                  <c:v>-0.8</c:v>
                </c:pt>
                <c:pt idx="103">
                  <c:v>0.2</c:v>
                </c:pt>
                <c:pt idx="104">
                  <c:v>1.3</c:v>
                </c:pt>
                <c:pt idx="105">
                  <c:v>1</c:v>
                </c:pt>
                <c:pt idx="106">
                  <c:v>2.5</c:v>
                </c:pt>
                <c:pt idx="107">
                  <c:v>0.2</c:v>
                </c:pt>
                <c:pt idx="108">
                  <c:v>0.2</c:v>
                </c:pt>
                <c:pt idx="109">
                  <c:v>0.5</c:v>
                </c:pt>
                <c:pt idx="110">
                  <c:v>-0.5</c:v>
                </c:pt>
                <c:pt idx="111">
                  <c:v>0.6</c:v>
                </c:pt>
                <c:pt idx="112">
                  <c:v>2.1</c:v>
                </c:pt>
                <c:pt idx="113">
                  <c:v>2.6</c:v>
                </c:pt>
                <c:pt idx="114">
                  <c:v>0.2</c:v>
                </c:pt>
                <c:pt idx="115">
                  <c:v>1.4</c:v>
                </c:pt>
                <c:pt idx="116">
                  <c:v>0.4</c:v>
                </c:pt>
                <c:pt idx="117">
                  <c:v>0.7</c:v>
                </c:pt>
                <c:pt idx="118">
                  <c:v>-0.6</c:v>
                </c:pt>
                <c:pt idx="119">
                  <c:v>-2.2000000000000002</c:v>
                </c:pt>
                <c:pt idx="120">
                  <c:v>-3.5</c:v>
                </c:pt>
                <c:pt idx="121">
                  <c:v>0.5</c:v>
                </c:pt>
                <c:pt idx="122">
                  <c:v>1.7</c:v>
                </c:pt>
                <c:pt idx="123">
                  <c:v>2.2000000000000002</c:v>
                </c:pt>
                <c:pt idx="124">
                  <c:v>1.7</c:v>
                </c:pt>
                <c:pt idx="125">
                  <c:v>-0.7</c:v>
                </c:pt>
                <c:pt idx="126">
                  <c:v>-1.5</c:v>
                </c:pt>
                <c:pt idx="127">
                  <c:v>0.2</c:v>
                </c:pt>
                <c:pt idx="128">
                  <c:v>0</c:v>
                </c:pt>
                <c:pt idx="129">
                  <c:v>1.1000000000000001</c:v>
                </c:pt>
                <c:pt idx="130">
                  <c:v>-0.6</c:v>
                </c:pt>
                <c:pt idx="131">
                  <c:v>0.3</c:v>
                </c:pt>
                <c:pt idx="132">
                  <c:v>1.2</c:v>
                </c:pt>
                <c:pt idx="133">
                  <c:v>-1.6</c:v>
                </c:pt>
                <c:pt idx="134">
                  <c:v>-2.1</c:v>
                </c:pt>
                <c:pt idx="135">
                  <c:v>-5.0999999999999996</c:v>
                </c:pt>
                <c:pt idx="136">
                  <c:v>-2.6</c:v>
                </c:pt>
                <c:pt idx="137">
                  <c:v>1.3</c:v>
                </c:pt>
                <c:pt idx="138">
                  <c:v>1.5</c:v>
                </c:pt>
                <c:pt idx="139">
                  <c:v>0.2</c:v>
                </c:pt>
                <c:pt idx="140">
                  <c:v>-0.6</c:v>
                </c:pt>
                <c:pt idx="141">
                  <c:v>1.3</c:v>
                </c:pt>
                <c:pt idx="142">
                  <c:v>0.2</c:v>
                </c:pt>
                <c:pt idx="143">
                  <c:v>-2.1</c:v>
                </c:pt>
                <c:pt idx="144">
                  <c:v>1.8</c:v>
                </c:pt>
                <c:pt idx="145">
                  <c:v>1.9</c:v>
                </c:pt>
                <c:pt idx="146">
                  <c:v>3.6</c:v>
                </c:pt>
                <c:pt idx="147">
                  <c:v>1.7</c:v>
                </c:pt>
                <c:pt idx="148">
                  <c:v>1.3</c:v>
                </c:pt>
                <c:pt idx="149">
                  <c:v>0.9</c:v>
                </c:pt>
                <c:pt idx="150">
                  <c:v>2.2999999999999998</c:v>
                </c:pt>
                <c:pt idx="151">
                  <c:v>2.9</c:v>
                </c:pt>
                <c:pt idx="152">
                  <c:v>1.3</c:v>
                </c:pt>
                <c:pt idx="153">
                  <c:v>6.2</c:v>
                </c:pt>
                <c:pt idx="154">
                  <c:v>3.4</c:v>
                </c:pt>
                <c:pt idx="155">
                  <c:v>-0.4</c:v>
                </c:pt>
                <c:pt idx="156">
                  <c:v>0.8</c:v>
                </c:pt>
                <c:pt idx="157">
                  <c:v>2.7</c:v>
                </c:pt>
                <c:pt idx="158">
                  <c:v>14.7</c:v>
                </c:pt>
                <c:pt idx="159">
                  <c:v>-1.8</c:v>
                </c:pt>
                <c:pt idx="160">
                  <c:v>6.6</c:v>
                </c:pt>
                <c:pt idx="161">
                  <c:v>6.3</c:v>
                </c:pt>
                <c:pt idx="162">
                  <c:v>-1.5</c:v>
                </c:pt>
                <c:pt idx="163">
                  <c:v>-2.9</c:v>
                </c:pt>
                <c:pt idx="164">
                  <c:v>0</c:v>
                </c:pt>
                <c:pt idx="165">
                  <c:v>13.6</c:v>
                </c:pt>
                <c:pt idx="166">
                  <c:v>0.1</c:v>
                </c:pt>
                <c:pt idx="167">
                  <c:v>-6.5</c:v>
                </c:pt>
                <c:pt idx="168">
                  <c:v>-0.1</c:v>
                </c:pt>
                <c:pt idx="169">
                  <c:v>-0.3</c:v>
                </c:pt>
                <c:pt idx="170">
                  <c:v>-1</c:v>
                </c:pt>
                <c:pt idx="171">
                  <c:v>-1.2</c:v>
                </c:pt>
                <c:pt idx="172">
                  <c:v>-3.2</c:v>
                </c:pt>
                <c:pt idx="173">
                  <c:v>1.1000000000000001</c:v>
                </c:pt>
                <c:pt idx="174">
                  <c:v>0.3</c:v>
                </c:pt>
                <c:pt idx="175">
                  <c:v>3.4</c:v>
                </c:pt>
                <c:pt idx="176">
                  <c:v>3.9</c:v>
                </c:pt>
                <c:pt idx="177">
                  <c:v>-0.5</c:v>
                </c:pt>
                <c:pt idx="178">
                  <c:v>-6</c:v>
                </c:pt>
                <c:pt idx="179">
                  <c:v>-2.6</c:v>
                </c:pt>
                <c:pt idx="180">
                  <c:v>-0.8</c:v>
                </c:pt>
                <c:pt idx="181">
                  <c:v>0.5</c:v>
                </c:pt>
                <c:pt idx="182">
                  <c:v>-3.1</c:v>
                </c:pt>
                <c:pt idx="183">
                  <c:v>0.9</c:v>
                </c:pt>
                <c:pt idx="184">
                  <c:v>-0.3</c:v>
                </c:pt>
                <c:pt idx="185">
                  <c:v>-1</c:v>
                </c:pt>
                <c:pt idx="186">
                  <c:v>0</c:v>
                </c:pt>
                <c:pt idx="187">
                  <c:v>-0.5</c:v>
                </c:pt>
                <c:pt idx="188">
                  <c:v>-1.5</c:v>
                </c:pt>
                <c:pt idx="189">
                  <c:v>0.3</c:v>
                </c:pt>
                <c:pt idx="190">
                  <c:v>0.2</c:v>
                </c:pt>
                <c:pt idx="191">
                  <c:v>0.6</c:v>
                </c:pt>
                <c:pt idx="192">
                  <c:v>1.3</c:v>
                </c:pt>
                <c:pt idx="193">
                  <c:v>0.6</c:v>
                </c:pt>
                <c:pt idx="194">
                  <c:v>-1</c:v>
                </c:pt>
                <c:pt idx="195">
                  <c:v>-0.3</c:v>
                </c:pt>
                <c:pt idx="196">
                  <c:v>-1.4</c:v>
                </c:pt>
                <c:pt idx="197">
                  <c:v>-0.2</c:v>
                </c:pt>
                <c:pt idx="198">
                  <c:v>1.6</c:v>
                </c:pt>
                <c:pt idx="199">
                  <c:v>-0.3</c:v>
                </c:pt>
                <c:pt idx="200">
                  <c:v>-0.3</c:v>
                </c:pt>
                <c:pt idx="201">
                  <c:v>2</c:v>
                </c:pt>
                <c:pt idx="202">
                  <c:v>0.7</c:v>
                </c:pt>
                <c:pt idx="203">
                  <c:v>-0.2</c:v>
                </c:pt>
              </c:numCache>
            </c:numRef>
          </c:val>
          <c:smooth val="0"/>
          <c:extLst>
            <c:ext xmlns:c16="http://schemas.microsoft.com/office/drawing/2014/chart" uri="{C3380CC4-5D6E-409C-BE32-E72D297353CC}">
              <c16:uniqueId val="{00000001-0657-44CA-88A0-F5C9C0BB18EA}"/>
            </c:ext>
          </c:extLst>
        </c:ser>
        <c:dLbls>
          <c:showLegendKey val="0"/>
          <c:showVal val="0"/>
          <c:showCatName val="0"/>
          <c:showSerName val="0"/>
          <c:showPercent val="0"/>
          <c:showBubbleSize val="0"/>
        </c:dLbls>
        <c:marker val="1"/>
        <c:smooth val="0"/>
        <c:axId val="1511949487"/>
        <c:axId val="1511960527"/>
      </c:lineChart>
      <c:dateAx>
        <c:axId val="15119634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57167"/>
        <c:crosses val="autoZero"/>
        <c:auto val="1"/>
        <c:lblOffset val="100"/>
        <c:baseTimeUnit val="months"/>
      </c:dateAx>
      <c:valAx>
        <c:axId val="1511957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11963407"/>
        <c:crosses val="autoZero"/>
        <c:crossBetween val="between"/>
      </c:valAx>
      <c:valAx>
        <c:axId val="151196052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11949487"/>
        <c:crosses val="max"/>
        <c:crossBetween val="between"/>
      </c:valAx>
      <c:dateAx>
        <c:axId val="1511949487"/>
        <c:scaling>
          <c:orientation val="minMax"/>
        </c:scaling>
        <c:delete val="1"/>
        <c:axPos val="b"/>
        <c:numFmt formatCode="mmm\-yy" sourceLinked="1"/>
        <c:majorTickMark val="out"/>
        <c:minorTickMark val="none"/>
        <c:tickLblPos val="nextTo"/>
        <c:crossAx val="1511960527"/>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sz="2400" b="1" dirty="0">
                <a:solidFill>
                  <a:schemeClr val="bg1"/>
                </a:solidFill>
              </a:rPr>
              <a:t>Not the 2025 we worried about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'[Chart 3 in Microsoft PowerPoint]Unpivoted'!$K$5</c:f>
              <c:strCache>
                <c:ptCount val="1"/>
                <c:pt idx="0">
                  <c:v>GDP y/y</c:v>
                </c:pt>
              </c:strCache>
            </c:strRef>
          </c:tx>
          <c:spPr>
            <a:ln w="28575" cap="rnd">
              <a:solidFill>
                <a:schemeClr val="accent1"/>
              </a:solidFill>
              <a:round/>
            </a:ln>
            <a:effectLst/>
          </c:spPr>
          <c:marker>
            <c:symbol val="none"/>
          </c:marker>
          <c:cat>
            <c:strRef>
              <c:f>'[Chart 3 in Microsoft PowerPoint]Unpivoted'!$J$6:$J$24</c:f>
              <c:strCache>
                <c:ptCount val="19"/>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strCache>
            </c:strRef>
          </c:cat>
          <c:val>
            <c:numRef>
              <c:f>'[Chart 3 in Microsoft PowerPoint]Unpivoted'!$K$6:$K$24</c:f>
              <c:numCache>
                <c:formatCode>General</c:formatCode>
                <c:ptCount val="19"/>
                <c:pt idx="0">
                  <c:v>14.313736802630817</c:v>
                </c:pt>
                <c:pt idx="1">
                  <c:v>22.733466933867732</c:v>
                </c:pt>
                <c:pt idx="2">
                  <c:v>13.771501837175482</c:v>
                </c:pt>
                <c:pt idx="3">
                  <c:v>14.858531034669609</c:v>
                </c:pt>
                <c:pt idx="4">
                  <c:v>7.3903973621345154</c:v>
                </c:pt>
                <c:pt idx="5">
                  <c:v>7.5966625302070323</c:v>
                </c:pt>
                <c:pt idx="6">
                  <c:v>7.2745149945165011</c:v>
                </c:pt>
                <c:pt idx="7">
                  <c:v>7.7871430368599892</c:v>
                </c:pt>
                <c:pt idx="8">
                  <c:v>2.4414506148664472</c:v>
                </c:pt>
                <c:pt idx="9">
                  <c:v>-0.83160714150219972</c:v>
                </c:pt>
                <c:pt idx="10">
                  <c:v>-4.7041238639808807</c:v>
                </c:pt>
                <c:pt idx="11">
                  <c:v>-6.5680438842203532</c:v>
                </c:pt>
                <c:pt idx="12">
                  <c:v>-2.6829883704037827</c:v>
                </c:pt>
                <c:pt idx="13">
                  <c:v>-2.3458839912163243</c:v>
                </c:pt>
                <c:pt idx="14">
                  <c:v>3.9974548871346105</c:v>
                </c:pt>
                <c:pt idx="15">
                  <c:v>11.564285937353613</c:v>
                </c:pt>
                <c:pt idx="16">
                  <c:v>20.038812677760486</c:v>
                </c:pt>
                <c:pt idx="17">
                  <c:v>17.2</c:v>
                </c:pt>
                <c:pt idx="18">
                  <c:v>10.8</c:v>
                </c:pt>
              </c:numCache>
            </c:numRef>
          </c:val>
          <c:smooth val="0"/>
          <c:extLst>
            <c:ext xmlns:c16="http://schemas.microsoft.com/office/drawing/2014/chart" uri="{C3380CC4-5D6E-409C-BE32-E72D297353CC}">
              <c16:uniqueId val="{00000000-A3D5-4FFC-814C-D9E03A359606}"/>
            </c:ext>
          </c:extLst>
        </c:ser>
        <c:ser>
          <c:idx val="1"/>
          <c:order val="1"/>
          <c:tx>
            <c:strRef>
              <c:f>'[Chart 3 in Microsoft PowerPoint]Unpivoted'!$L$5</c:f>
              <c:strCache>
                <c:ptCount val="1"/>
                <c:pt idx="0">
                  <c:v>Consumer spend y/y</c:v>
                </c:pt>
              </c:strCache>
            </c:strRef>
          </c:tx>
          <c:spPr>
            <a:ln w="57150" cap="rnd">
              <a:solidFill>
                <a:schemeClr val="accent2"/>
              </a:solidFill>
              <a:round/>
            </a:ln>
            <a:effectLst/>
          </c:spPr>
          <c:marker>
            <c:symbol val="none"/>
          </c:marker>
          <c:cat>
            <c:strRef>
              <c:f>'[Chart 3 in Microsoft PowerPoint]Unpivoted'!$J$6:$J$24</c:f>
              <c:strCache>
                <c:ptCount val="19"/>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strCache>
            </c:strRef>
          </c:cat>
          <c:val>
            <c:numRef>
              <c:f>'[Chart 3 in Microsoft PowerPoint]Unpivoted'!$L$6:$L$24</c:f>
              <c:numCache>
                <c:formatCode>General</c:formatCode>
                <c:ptCount val="19"/>
                <c:pt idx="0">
                  <c:v>-3.8174112775387403</c:v>
                </c:pt>
                <c:pt idx="1">
                  <c:v>18.671278715644625</c:v>
                </c:pt>
                <c:pt idx="2">
                  <c:v>9.7807703353862898</c:v>
                </c:pt>
                <c:pt idx="3">
                  <c:v>12.211544347187363</c:v>
                </c:pt>
                <c:pt idx="4">
                  <c:v>16.656015606605902</c:v>
                </c:pt>
                <c:pt idx="5">
                  <c:v>12.194658302442729</c:v>
                </c:pt>
                <c:pt idx="6">
                  <c:v>7.2001627812336544</c:v>
                </c:pt>
                <c:pt idx="7">
                  <c:v>8.0924067204887642</c:v>
                </c:pt>
                <c:pt idx="8">
                  <c:v>8.5142577055041357</c:v>
                </c:pt>
                <c:pt idx="9">
                  <c:v>6.808426522082911</c:v>
                </c:pt>
                <c:pt idx="10">
                  <c:v>1.6377884432875023</c:v>
                </c:pt>
                <c:pt idx="11">
                  <c:v>3.4139940955312698</c:v>
                </c:pt>
                <c:pt idx="12">
                  <c:v>1.7297268572643132</c:v>
                </c:pt>
                <c:pt idx="13">
                  <c:v>2.9928879253364293</c:v>
                </c:pt>
                <c:pt idx="14">
                  <c:v>3.3668596430381781</c:v>
                </c:pt>
                <c:pt idx="15">
                  <c:v>3.6306851454225963</c:v>
                </c:pt>
                <c:pt idx="16">
                  <c:v>2.9</c:v>
                </c:pt>
                <c:pt idx="17">
                  <c:v>3.4</c:v>
                </c:pt>
                <c:pt idx="18">
                  <c:v>2.4</c:v>
                </c:pt>
              </c:numCache>
            </c:numRef>
          </c:val>
          <c:smooth val="0"/>
          <c:extLst>
            <c:ext xmlns:c16="http://schemas.microsoft.com/office/drawing/2014/chart" uri="{C3380CC4-5D6E-409C-BE32-E72D297353CC}">
              <c16:uniqueId val="{00000001-A3D5-4FFC-814C-D9E03A359606}"/>
            </c:ext>
          </c:extLst>
        </c:ser>
        <c:dLbls>
          <c:showLegendKey val="0"/>
          <c:showVal val="0"/>
          <c:showCatName val="0"/>
          <c:showSerName val="0"/>
          <c:showPercent val="0"/>
          <c:showBubbleSize val="0"/>
        </c:dLbls>
        <c:smooth val="0"/>
        <c:axId val="2024964447"/>
        <c:axId val="2024965407"/>
      </c:lineChart>
      <c:catAx>
        <c:axId val="202496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24965407"/>
        <c:crosses val="autoZero"/>
        <c:auto val="1"/>
        <c:lblAlgn val="ctr"/>
        <c:lblOffset val="100"/>
        <c:noMultiLvlLbl val="0"/>
      </c:catAx>
      <c:valAx>
        <c:axId val="2024965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2496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E" sz="1800" b="1" dirty="0"/>
              <a:t>Trump trauma weighs on sentiment more than spending but buying power may be becoming an issue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Sheet1!$AW$1315</c:f>
              <c:strCache>
                <c:ptCount val="1"/>
                <c:pt idx="0">
                  <c:v>CSI lhs</c:v>
                </c:pt>
              </c:strCache>
            </c:strRef>
          </c:tx>
          <c:spPr>
            <a:ln w="38100" cap="rnd">
              <a:solidFill>
                <a:srgbClr val="00B050"/>
              </a:solidFill>
              <a:round/>
            </a:ln>
            <a:effectLst/>
          </c:spPr>
          <c:marker>
            <c:symbol val="none"/>
          </c:marker>
          <c:cat>
            <c:numRef>
              <c:f>Sheet1!$AX$1314:$CH$1314</c:f>
              <c:numCache>
                <c:formatCode>mmm\-yy</c:formatCode>
                <c:ptCount val="37"/>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numCache>
            </c:numRef>
          </c:cat>
          <c:val>
            <c:numRef>
              <c:f>Sheet1!$AX$1315:$CH$1315</c:f>
              <c:numCache>
                <c:formatCode>0.0</c:formatCode>
                <c:ptCount val="37"/>
                <c:pt idx="0">
                  <c:v>55.153746950717164</c:v>
                </c:pt>
                <c:pt idx="1">
                  <c:v>55.561669933226213</c:v>
                </c:pt>
                <c:pt idx="2">
                  <c:v>53.851989149353315</c:v>
                </c:pt>
                <c:pt idx="3">
                  <c:v>59.246143996819114</c:v>
                </c:pt>
                <c:pt idx="4">
                  <c:v>62.416369810620893</c:v>
                </c:pt>
                <c:pt idx="5">
                  <c:v>63.707488810014794</c:v>
                </c:pt>
                <c:pt idx="6">
                  <c:v>64.538064523268332</c:v>
                </c:pt>
                <c:pt idx="7">
                  <c:v>62.166200602914458</c:v>
                </c:pt>
                <c:pt idx="8">
                  <c:v>58.763677496270837</c:v>
                </c:pt>
                <c:pt idx="9">
                  <c:v>60.379447330931058</c:v>
                </c:pt>
                <c:pt idx="10">
                  <c:v>61.930009542796213</c:v>
                </c:pt>
                <c:pt idx="11">
                  <c:v>62.435812594695598</c:v>
                </c:pt>
                <c:pt idx="12">
                  <c:v>74.199893142308539</c:v>
                </c:pt>
                <c:pt idx="13">
                  <c:v>70.193372491929807</c:v>
                </c:pt>
                <c:pt idx="14">
                  <c:v>69.451338449271688</c:v>
                </c:pt>
                <c:pt idx="15">
                  <c:v>67.843026957842795</c:v>
                </c:pt>
                <c:pt idx="16">
                  <c:v>65.7</c:v>
                </c:pt>
                <c:pt idx="17">
                  <c:v>70.496428875602263</c:v>
                </c:pt>
                <c:pt idx="18">
                  <c:v>74.884543774781065</c:v>
                </c:pt>
                <c:pt idx="19">
                  <c:v>72.039914360651466</c:v>
                </c:pt>
                <c:pt idx="20">
                  <c:v>71.886999314886566</c:v>
                </c:pt>
                <c:pt idx="21">
                  <c:v>74.134591662576923</c:v>
                </c:pt>
                <c:pt idx="22">
                  <c:v>74.111670718096349</c:v>
                </c:pt>
                <c:pt idx="23">
                  <c:v>73.899258660352075</c:v>
                </c:pt>
                <c:pt idx="24">
                  <c:v>74.90839511223129</c:v>
                </c:pt>
                <c:pt idx="25">
                  <c:v>74.837251128566152</c:v>
                </c:pt>
                <c:pt idx="26" formatCode="General">
                  <c:v>67.457514905185889</c:v>
                </c:pt>
                <c:pt idx="27" formatCode="General">
                  <c:v>58.725223908132627</c:v>
                </c:pt>
                <c:pt idx="28" formatCode="General">
                  <c:v>60.803082382917708</c:v>
                </c:pt>
                <c:pt idx="29" formatCode="General">
                  <c:v>62.539664127911202</c:v>
                </c:pt>
                <c:pt idx="30" formatCode="General">
                  <c:v>59.140421904557435</c:v>
                </c:pt>
                <c:pt idx="31" formatCode="General">
                  <c:v>61.13843452060356</c:v>
                </c:pt>
                <c:pt idx="32" formatCode="General">
                  <c:v>61.735277280869028</c:v>
                </c:pt>
                <c:pt idx="33">
                  <c:v>59.876401517423076</c:v>
                </c:pt>
                <c:pt idx="34">
                  <c:v>61.014368092468771</c:v>
                </c:pt>
                <c:pt idx="35">
                  <c:v>61.186566223915278</c:v>
                </c:pt>
                <c:pt idx="36">
                  <c:v>64.716468931083568</c:v>
                </c:pt>
              </c:numCache>
            </c:numRef>
          </c:val>
          <c:smooth val="0"/>
          <c:extLst>
            <c:ext xmlns:c16="http://schemas.microsoft.com/office/drawing/2014/chart" uri="{C3380CC4-5D6E-409C-BE32-E72D297353CC}">
              <c16:uniqueId val="{00000000-5BAA-4AEC-9A90-07FBF1760422}"/>
            </c:ext>
          </c:extLst>
        </c:ser>
        <c:dLbls>
          <c:showLegendKey val="0"/>
          <c:showVal val="0"/>
          <c:showCatName val="0"/>
          <c:showSerName val="0"/>
          <c:showPercent val="0"/>
          <c:showBubbleSize val="0"/>
        </c:dLbls>
        <c:marker val="1"/>
        <c:smooth val="0"/>
        <c:axId val="1116592416"/>
        <c:axId val="1116593376"/>
      </c:lineChart>
      <c:lineChart>
        <c:grouping val="standard"/>
        <c:varyColors val="0"/>
        <c:ser>
          <c:idx val="1"/>
          <c:order val="1"/>
          <c:tx>
            <c:strRef>
              <c:f>Sheet1!$AW$1316</c:f>
              <c:strCache>
                <c:ptCount val="1"/>
                <c:pt idx="0">
                  <c:v>Ret xcars rhs </c:v>
                </c:pt>
              </c:strCache>
            </c:strRef>
          </c:tx>
          <c:spPr>
            <a:ln w="38100" cap="rnd">
              <a:solidFill>
                <a:schemeClr val="accent2"/>
              </a:solidFill>
              <a:round/>
            </a:ln>
            <a:effectLst/>
          </c:spPr>
          <c:marker>
            <c:symbol val="none"/>
          </c:marker>
          <c:cat>
            <c:numRef>
              <c:f>Sheet1!$AX$1314:$CH$1314</c:f>
              <c:numCache>
                <c:formatCode>mmm\-yy</c:formatCode>
                <c:ptCount val="37"/>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numCache>
            </c:numRef>
          </c:cat>
          <c:val>
            <c:numRef>
              <c:f>Sheet1!$AX$1316:$CH$1316</c:f>
              <c:numCache>
                <c:formatCode>General</c:formatCode>
                <c:ptCount val="37"/>
                <c:pt idx="0">
                  <c:v>111.7</c:v>
                </c:pt>
                <c:pt idx="1">
                  <c:v>112.2</c:v>
                </c:pt>
                <c:pt idx="2">
                  <c:v>111.8</c:v>
                </c:pt>
                <c:pt idx="3">
                  <c:v>109.4</c:v>
                </c:pt>
                <c:pt idx="4">
                  <c:v>112.3</c:v>
                </c:pt>
                <c:pt idx="5">
                  <c:v>112.6</c:v>
                </c:pt>
                <c:pt idx="6">
                  <c:v>111.3</c:v>
                </c:pt>
                <c:pt idx="7">
                  <c:v>112.9</c:v>
                </c:pt>
                <c:pt idx="8">
                  <c:v>111.5</c:v>
                </c:pt>
                <c:pt idx="9">
                  <c:v>111.2</c:v>
                </c:pt>
                <c:pt idx="10">
                  <c:v>112.7</c:v>
                </c:pt>
                <c:pt idx="11">
                  <c:v>112.8</c:v>
                </c:pt>
                <c:pt idx="12">
                  <c:v>111.6</c:v>
                </c:pt>
                <c:pt idx="13">
                  <c:v>111.4</c:v>
                </c:pt>
                <c:pt idx="14">
                  <c:v>111.9</c:v>
                </c:pt>
                <c:pt idx="15">
                  <c:v>111.5</c:v>
                </c:pt>
                <c:pt idx="16">
                  <c:v>112.2</c:v>
                </c:pt>
                <c:pt idx="17">
                  <c:v>110.8</c:v>
                </c:pt>
                <c:pt idx="18">
                  <c:v>111.6</c:v>
                </c:pt>
                <c:pt idx="19">
                  <c:v>111.6</c:v>
                </c:pt>
                <c:pt idx="20">
                  <c:v>112.3</c:v>
                </c:pt>
                <c:pt idx="21">
                  <c:v>112.5</c:v>
                </c:pt>
                <c:pt idx="22">
                  <c:v>113.3</c:v>
                </c:pt>
                <c:pt idx="23">
                  <c:v>114.2</c:v>
                </c:pt>
                <c:pt idx="24">
                  <c:v>110.4</c:v>
                </c:pt>
                <c:pt idx="25">
                  <c:v>112.8</c:v>
                </c:pt>
                <c:pt idx="26">
                  <c:v>112.6</c:v>
                </c:pt>
                <c:pt idx="27">
                  <c:v>112.6</c:v>
                </c:pt>
                <c:pt idx="28">
                  <c:v>113.6</c:v>
                </c:pt>
                <c:pt idx="29">
                  <c:v>114.5</c:v>
                </c:pt>
                <c:pt idx="30">
                  <c:v>114.3</c:v>
                </c:pt>
                <c:pt idx="31">
                  <c:v>113.6</c:v>
                </c:pt>
                <c:pt idx="32">
                  <c:v>114.2</c:v>
                </c:pt>
                <c:pt idx="33">
                  <c:v>113.9</c:v>
                </c:pt>
                <c:pt idx="34">
                  <c:v>114</c:v>
                </c:pt>
                <c:pt idx="35">
                  <c:v>113.1</c:v>
                </c:pt>
              </c:numCache>
            </c:numRef>
          </c:val>
          <c:smooth val="0"/>
          <c:extLst>
            <c:ext xmlns:c16="http://schemas.microsoft.com/office/drawing/2014/chart" uri="{C3380CC4-5D6E-409C-BE32-E72D297353CC}">
              <c16:uniqueId val="{00000001-5BAA-4AEC-9A90-07FBF1760422}"/>
            </c:ext>
          </c:extLst>
        </c:ser>
        <c:dLbls>
          <c:showLegendKey val="0"/>
          <c:showVal val="0"/>
          <c:showCatName val="0"/>
          <c:showSerName val="0"/>
          <c:showPercent val="0"/>
          <c:showBubbleSize val="0"/>
        </c:dLbls>
        <c:marker val="1"/>
        <c:smooth val="0"/>
        <c:axId val="1116599616"/>
        <c:axId val="1116597216"/>
      </c:lineChart>
      <c:dateAx>
        <c:axId val="111659241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16593376"/>
        <c:crosses val="autoZero"/>
        <c:auto val="1"/>
        <c:lblOffset val="100"/>
        <c:baseTimeUnit val="months"/>
      </c:dateAx>
      <c:valAx>
        <c:axId val="1116593376"/>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16592416"/>
        <c:crosses val="autoZero"/>
        <c:crossBetween val="between"/>
      </c:valAx>
      <c:valAx>
        <c:axId val="1116597216"/>
        <c:scaling>
          <c:orientation val="minMax"/>
          <c:min val="109"/>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16599616"/>
        <c:crosses val="max"/>
        <c:crossBetween val="between"/>
      </c:valAx>
      <c:dateAx>
        <c:axId val="1116599616"/>
        <c:scaling>
          <c:orientation val="minMax"/>
        </c:scaling>
        <c:delete val="1"/>
        <c:axPos val="b"/>
        <c:numFmt formatCode="mmm\-yy" sourceLinked="1"/>
        <c:majorTickMark val="out"/>
        <c:minorTickMark val="none"/>
        <c:tickLblPos val="nextTo"/>
        <c:crossAx val="111659721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4472C4">
        <a:lumMod val="60000"/>
        <a:lumOff val="40000"/>
      </a:srgbClr>
    </a:solidFill>
    <a:ln w="9525" cap="flat" cmpd="sng" algn="ctr">
      <a:solidFill>
        <a:schemeClr val="tx1">
          <a:lumMod val="15000"/>
          <a:lumOff val="85000"/>
        </a:schemeClr>
      </a:solidFill>
      <a:round/>
    </a:ln>
    <a:effectLst/>
  </c:spPr>
  <c:txPr>
    <a:bodyPr/>
    <a:lstStyle/>
    <a:p>
      <a:pPr>
        <a:defRPr>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2800" b="1" dirty="0">
                <a:solidFill>
                  <a:schemeClr val="bg1"/>
                </a:solidFill>
              </a:rPr>
              <a:t>Tiger or tortoise?</a:t>
            </a:r>
          </a:p>
          <a:p>
            <a:pPr>
              <a:defRPr/>
            </a:pPr>
            <a:r>
              <a:rPr lang="en-IE" sz="1000" dirty="0">
                <a:solidFill>
                  <a:schemeClr val="bg1"/>
                </a:solidFill>
              </a:rPr>
              <a:t>Average annual change in consumer spending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solidFill>
                <a:schemeClr val="accent3">
                  <a:lumMod val="50000"/>
                </a:schemeClr>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Unpivoted!$M$20:$O$20</c:f>
              <c:strCache>
                <c:ptCount val="3"/>
                <c:pt idx="0">
                  <c:v>YRS 98-07</c:v>
                </c:pt>
                <c:pt idx="1">
                  <c:v>YRS 19-25</c:v>
                </c:pt>
                <c:pt idx="2">
                  <c:v>YRS 26-30 DOF</c:v>
                </c:pt>
              </c:strCache>
            </c:strRef>
          </c:cat>
          <c:val>
            <c:numRef>
              <c:f>Unpivoted!$M$21:$O$21</c:f>
              <c:numCache>
                <c:formatCode>General</c:formatCode>
                <c:ptCount val="3"/>
                <c:pt idx="0">
                  <c:v>6.3</c:v>
                </c:pt>
                <c:pt idx="1">
                  <c:v>3.4</c:v>
                </c:pt>
                <c:pt idx="2">
                  <c:v>2.2999999999999998</c:v>
                </c:pt>
              </c:numCache>
            </c:numRef>
          </c:val>
          <c:extLst>
            <c:ext xmlns:c16="http://schemas.microsoft.com/office/drawing/2014/chart" uri="{C3380CC4-5D6E-409C-BE32-E72D297353CC}">
              <c16:uniqueId val="{00000000-6161-4972-AC07-FC719FD78484}"/>
            </c:ext>
          </c:extLst>
        </c:ser>
        <c:dLbls>
          <c:showLegendKey val="0"/>
          <c:showVal val="0"/>
          <c:showCatName val="0"/>
          <c:showSerName val="0"/>
          <c:showPercent val="0"/>
          <c:showBubbleSize val="0"/>
        </c:dLbls>
        <c:gapWidth val="219"/>
        <c:overlap val="-27"/>
        <c:axId val="1612354896"/>
        <c:axId val="54068176"/>
      </c:barChart>
      <c:catAx>
        <c:axId val="161235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4068176"/>
        <c:crosses val="autoZero"/>
        <c:auto val="1"/>
        <c:lblAlgn val="ctr"/>
        <c:lblOffset val="100"/>
        <c:noMultiLvlLbl val="0"/>
      </c:catAx>
      <c:valAx>
        <c:axId val="5406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12354896"/>
        <c:crosses val="autoZero"/>
        <c:crossBetween val="between"/>
      </c:valAx>
      <c:spPr>
        <a:noFill/>
        <a:ln>
          <a:noFill/>
        </a:ln>
        <a:effectLst/>
      </c:spPr>
    </c:plotArea>
    <c:plotVisOnly val="1"/>
    <c:dispBlanksAs val="gap"/>
    <c:showDLblsOverMax val="0"/>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2400" b="1" dirty="0">
                <a:solidFill>
                  <a:schemeClr val="bg1"/>
                </a:solidFill>
              </a:rPr>
              <a:t>Macro gain and Micro strain?</a:t>
            </a:r>
          </a:p>
          <a:p>
            <a:pPr>
              <a:defRPr/>
            </a:pPr>
            <a:r>
              <a:rPr lang="en-IE" sz="1000" dirty="0">
                <a:solidFill>
                  <a:schemeClr val="bg1"/>
                </a:solidFill>
              </a:rPr>
              <a:t>2019-2025 cumulative %change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Unpivoted!$L$36</c:f>
              <c:strCache>
                <c:ptCount val="1"/>
                <c:pt idx="0">
                  <c:v>2019-2025 cum%</c:v>
                </c:pt>
              </c:strCache>
            </c:strRef>
          </c:tx>
          <c:spPr>
            <a:solidFill>
              <a:srgbClr val="00B05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Unpivoted!$M$35:$Q$35</c:f>
              <c:strCache>
                <c:ptCount val="5"/>
                <c:pt idx="0">
                  <c:v>GDP</c:v>
                </c:pt>
                <c:pt idx="1">
                  <c:v>GNI*</c:v>
                </c:pt>
                <c:pt idx="2">
                  <c:v>HDISPINC</c:v>
                </c:pt>
                <c:pt idx="3">
                  <c:v>AVDISINCP</c:v>
                </c:pt>
                <c:pt idx="4">
                  <c:v>AVDISINCHH</c:v>
                </c:pt>
              </c:strCache>
            </c:strRef>
          </c:cat>
          <c:val>
            <c:numRef>
              <c:f>Unpivoted!$M$36:$Q$36</c:f>
              <c:numCache>
                <c:formatCode>0.0%</c:formatCode>
                <c:ptCount val="5"/>
                <c:pt idx="0">
                  <c:v>0.50800000000000001</c:v>
                </c:pt>
                <c:pt idx="1">
                  <c:v>0.32</c:v>
                </c:pt>
                <c:pt idx="2">
                  <c:v>0.19800000000000001</c:v>
                </c:pt>
                <c:pt idx="3">
                  <c:v>9.1999999999999998E-2</c:v>
                </c:pt>
                <c:pt idx="4">
                  <c:v>1.6E-2</c:v>
                </c:pt>
              </c:numCache>
            </c:numRef>
          </c:val>
          <c:extLst>
            <c:ext xmlns:c16="http://schemas.microsoft.com/office/drawing/2014/chart" uri="{C3380CC4-5D6E-409C-BE32-E72D297353CC}">
              <c16:uniqueId val="{00000000-B9FB-4F02-92F0-280DE62245B8}"/>
            </c:ext>
          </c:extLst>
        </c:ser>
        <c:dLbls>
          <c:showLegendKey val="0"/>
          <c:showVal val="0"/>
          <c:showCatName val="0"/>
          <c:showSerName val="0"/>
          <c:showPercent val="0"/>
          <c:showBubbleSize val="0"/>
        </c:dLbls>
        <c:gapWidth val="219"/>
        <c:overlap val="-27"/>
        <c:axId val="1962233536"/>
        <c:axId val="1962234496"/>
      </c:barChart>
      <c:catAx>
        <c:axId val="19622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62234496"/>
        <c:crosses val="autoZero"/>
        <c:auto val="1"/>
        <c:lblAlgn val="ctr"/>
        <c:lblOffset val="100"/>
        <c:noMultiLvlLbl val="0"/>
      </c:catAx>
      <c:valAx>
        <c:axId val="1962234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62233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bg1"/>
                </a:solidFill>
              </a:rPr>
              <a:t>Consumer circumstances vary widely</a:t>
            </a:r>
          </a:p>
          <a:p>
            <a:pPr>
              <a:defRPr/>
            </a:pPr>
            <a:r>
              <a:rPr lang="en-US" sz="1400" dirty="0">
                <a:solidFill>
                  <a:schemeClr val="bg1"/>
                </a:solidFill>
              </a:rPr>
              <a:t>Average weekly nominal </a:t>
            </a:r>
            <a:r>
              <a:rPr lang="en-US" sz="1400" dirty="0" err="1">
                <a:solidFill>
                  <a:schemeClr val="bg1"/>
                </a:solidFill>
              </a:rPr>
              <a:t>equivalised</a:t>
            </a:r>
            <a:r>
              <a:rPr lang="en-US" sz="1400" dirty="0">
                <a:solidFill>
                  <a:schemeClr val="bg1"/>
                </a:solidFill>
              </a:rPr>
              <a:t> disposable income by decile 2024</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'P-SILC2024TBL3.5a'!$B$13</c:f>
              <c:strCache>
                <c:ptCount val="1"/>
                <c:pt idx="0">
                  <c:v>Net Disposable Income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'P-SILC2024TBL3.5a'!$C$11:$N$12</c:f>
              <c:strCache>
                <c:ptCount val="12"/>
                <c:pt idx="1">
                  <c:v>1</c:v>
                </c:pt>
                <c:pt idx="2">
                  <c:v>2</c:v>
                </c:pt>
                <c:pt idx="3">
                  <c:v>3</c:v>
                </c:pt>
                <c:pt idx="4">
                  <c:v>4</c:v>
                </c:pt>
                <c:pt idx="5">
                  <c:v>5</c:v>
                </c:pt>
                <c:pt idx="6">
                  <c:v>6</c:v>
                </c:pt>
                <c:pt idx="7">
                  <c:v>7</c:v>
                </c:pt>
                <c:pt idx="8">
                  <c:v>8</c:v>
                </c:pt>
                <c:pt idx="9">
                  <c:v>9</c:v>
                </c:pt>
                <c:pt idx="10">
                  <c:v>10</c:v>
                </c:pt>
                <c:pt idx="11">
                  <c:v>State</c:v>
                </c:pt>
              </c:strCache>
            </c:strRef>
          </c:cat>
          <c:val>
            <c:numRef>
              <c:f>'P-SILC2024TBL3.5a'!$C$13:$N$13</c:f>
              <c:numCache>
                <c:formatCode>#,##0</c:formatCode>
                <c:ptCount val="12"/>
                <c:pt idx="1">
                  <c:v>271.81</c:v>
                </c:pt>
                <c:pt idx="2">
                  <c:v>365.46</c:v>
                </c:pt>
                <c:pt idx="3">
                  <c:v>426.05</c:v>
                </c:pt>
                <c:pt idx="4">
                  <c:v>485.58</c:v>
                </c:pt>
                <c:pt idx="5">
                  <c:v>543.83000000000004</c:v>
                </c:pt>
                <c:pt idx="6">
                  <c:v>610.05999999999995</c:v>
                </c:pt>
                <c:pt idx="7">
                  <c:v>679.64</c:v>
                </c:pt>
                <c:pt idx="8">
                  <c:v>769.82</c:v>
                </c:pt>
                <c:pt idx="9">
                  <c:v>898.73</c:v>
                </c:pt>
                <c:pt idx="10">
                  <c:v>1496.7</c:v>
                </c:pt>
                <c:pt idx="11">
                  <c:v>654.91</c:v>
                </c:pt>
              </c:numCache>
            </c:numRef>
          </c:val>
          <c:extLst>
            <c:ext xmlns:c16="http://schemas.microsoft.com/office/drawing/2014/chart" uri="{C3380CC4-5D6E-409C-BE32-E72D297353CC}">
              <c16:uniqueId val="{00000000-0A1A-4090-A463-7204AF333EC0}"/>
            </c:ext>
          </c:extLst>
        </c:ser>
        <c:dLbls>
          <c:showLegendKey val="0"/>
          <c:showVal val="0"/>
          <c:showCatName val="0"/>
          <c:showSerName val="0"/>
          <c:showPercent val="0"/>
          <c:showBubbleSize val="0"/>
        </c:dLbls>
        <c:gapWidth val="219"/>
        <c:overlap val="-27"/>
        <c:axId val="1553354495"/>
        <c:axId val="1553350655"/>
      </c:barChart>
      <c:catAx>
        <c:axId val="155335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53350655"/>
        <c:crosses val="autoZero"/>
        <c:auto val="1"/>
        <c:lblAlgn val="ctr"/>
        <c:lblOffset val="100"/>
        <c:noMultiLvlLbl val="0"/>
      </c:catAx>
      <c:valAx>
        <c:axId val="155335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533544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IE" sz="1800" b="1">
                <a:solidFill>
                  <a:schemeClr val="bg1"/>
                </a:solidFill>
              </a:rPr>
              <a:t>Ireland has had higher food prices but lower food price inflation until recently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 1'!$A$9</c:f>
              <c:strCache>
                <c:ptCount val="1"/>
                <c:pt idx="0">
                  <c:v>Euro area food inflation</c:v>
                </c:pt>
              </c:strCache>
            </c:strRef>
          </c:tx>
          <c:spPr>
            <a:ln w="28575" cap="rnd">
              <a:solidFill>
                <a:schemeClr val="accent1"/>
              </a:solidFill>
              <a:round/>
            </a:ln>
            <a:effectLst/>
          </c:spPr>
          <c:marker>
            <c:symbol val="none"/>
          </c:marker>
          <c:cat>
            <c:numRef>
              <c:f>'[Chart in Microsoft PowerPoint]Sheet 1'!$B$8:$IT$8</c:f>
              <c:numCache>
                <c:formatCode>mmm\-yy</c:formatCode>
                <c:ptCount val="253"/>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pt idx="250">
                  <c:v>45962</c:v>
                </c:pt>
                <c:pt idx="251">
                  <c:v>45992</c:v>
                </c:pt>
                <c:pt idx="252">
                  <c:v>46023</c:v>
                </c:pt>
              </c:numCache>
            </c:numRef>
          </c:cat>
          <c:val>
            <c:numRef>
              <c:f>'[Chart in Microsoft PowerPoint]Sheet 1'!$B$9:$IT$9</c:f>
              <c:numCache>
                <c:formatCode>#,##0.##########</c:formatCode>
                <c:ptCount val="253"/>
                <c:pt idx="0" formatCode="#,##0.0">
                  <c:v>0</c:v>
                </c:pt>
                <c:pt idx="1">
                  <c:v>0.6</c:v>
                </c:pt>
                <c:pt idx="2">
                  <c:v>0.9</c:v>
                </c:pt>
                <c:pt idx="3">
                  <c:v>0.6</c:v>
                </c:pt>
                <c:pt idx="4">
                  <c:v>0.6</c:v>
                </c:pt>
                <c:pt idx="5">
                  <c:v>0.4</c:v>
                </c:pt>
                <c:pt idx="6">
                  <c:v>0.2</c:v>
                </c:pt>
                <c:pt idx="7">
                  <c:v>0.6</c:v>
                </c:pt>
                <c:pt idx="8">
                  <c:v>0.7</c:v>
                </c:pt>
                <c:pt idx="9">
                  <c:v>0.8</c:v>
                </c:pt>
                <c:pt idx="10">
                  <c:v>1.1000000000000001</c:v>
                </c:pt>
                <c:pt idx="11">
                  <c:v>1.3</c:v>
                </c:pt>
                <c:pt idx="12">
                  <c:v>1.7</c:v>
                </c:pt>
                <c:pt idx="13">
                  <c:v>1.6</c:v>
                </c:pt>
                <c:pt idx="14">
                  <c:v>1.2</c:v>
                </c:pt>
                <c:pt idx="15">
                  <c:v>1.5</c:v>
                </c:pt>
                <c:pt idx="16">
                  <c:v>1.7</c:v>
                </c:pt>
                <c:pt idx="17" formatCode="#,##0.0">
                  <c:v>2</c:v>
                </c:pt>
                <c:pt idx="18">
                  <c:v>2.7</c:v>
                </c:pt>
                <c:pt idx="19" formatCode="#,##0.0">
                  <c:v>3</c:v>
                </c:pt>
                <c:pt idx="20">
                  <c:v>3.4</c:v>
                </c:pt>
                <c:pt idx="21">
                  <c:v>3.1</c:v>
                </c:pt>
                <c:pt idx="22">
                  <c:v>3.2</c:v>
                </c:pt>
                <c:pt idx="23">
                  <c:v>2.6</c:v>
                </c:pt>
                <c:pt idx="24">
                  <c:v>2.5</c:v>
                </c:pt>
                <c:pt idx="25" formatCode="#,##0.0">
                  <c:v>2</c:v>
                </c:pt>
                <c:pt idx="26">
                  <c:v>1.9</c:v>
                </c:pt>
                <c:pt idx="27">
                  <c:v>2.5</c:v>
                </c:pt>
                <c:pt idx="28">
                  <c:v>2.1</c:v>
                </c:pt>
                <c:pt idx="29" formatCode="#,##0.0">
                  <c:v>2</c:v>
                </c:pt>
                <c:pt idx="30" formatCode="#,##0.0">
                  <c:v>2</c:v>
                </c:pt>
                <c:pt idx="31">
                  <c:v>2.1</c:v>
                </c:pt>
                <c:pt idx="32">
                  <c:v>2.5</c:v>
                </c:pt>
                <c:pt idx="33">
                  <c:v>3.9</c:v>
                </c:pt>
                <c:pt idx="34">
                  <c:v>4.5</c:v>
                </c:pt>
                <c:pt idx="35">
                  <c:v>4.9000000000000004</c:v>
                </c:pt>
                <c:pt idx="36">
                  <c:v>5.6</c:v>
                </c:pt>
                <c:pt idx="37" formatCode="#,##0.0">
                  <c:v>6</c:v>
                </c:pt>
                <c:pt idx="38">
                  <c:v>6.5</c:v>
                </c:pt>
                <c:pt idx="39">
                  <c:v>6.2</c:v>
                </c:pt>
                <c:pt idx="40">
                  <c:v>6.6</c:v>
                </c:pt>
                <c:pt idx="41">
                  <c:v>6.7</c:v>
                </c:pt>
                <c:pt idx="42" formatCode="#,##0.0">
                  <c:v>7</c:v>
                </c:pt>
                <c:pt idx="43">
                  <c:v>6.4</c:v>
                </c:pt>
                <c:pt idx="44">
                  <c:v>5.8</c:v>
                </c:pt>
                <c:pt idx="45">
                  <c:v>4.8</c:v>
                </c:pt>
                <c:pt idx="46">
                  <c:v>3.8</c:v>
                </c:pt>
                <c:pt idx="47">
                  <c:v>3.3</c:v>
                </c:pt>
                <c:pt idx="48">
                  <c:v>2.6</c:v>
                </c:pt>
                <c:pt idx="49">
                  <c:v>2.4</c:v>
                </c:pt>
                <c:pt idx="50">
                  <c:v>1.6</c:v>
                </c:pt>
                <c:pt idx="51">
                  <c:v>0.9</c:v>
                </c:pt>
                <c:pt idx="52">
                  <c:v>0.3</c:v>
                </c:pt>
                <c:pt idx="53">
                  <c:v>-0.3</c:v>
                </c:pt>
                <c:pt idx="54">
                  <c:v>-1.1000000000000001</c:v>
                </c:pt>
                <c:pt idx="55">
                  <c:v>-1.3</c:v>
                </c:pt>
                <c:pt idx="56">
                  <c:v>-1.4</c:v>
                </c:pt>
                <c:pt idx="57">
                  <c:v>-1.7</c:v>
                </c:pt>
                <c:pt idx="58">
                  <c:v>-1.4</c:v>
                </c:pt>
                <c:pt idx="59">
                  <c:v>-1.5</c:v>
                </c:pt>
                <c:pt idx="60">
                  <c:v>-1.2</c:v>
                </c:pt>
                <c:pt idx="61">
                  <c:v>-1.1000000000000001</c:v>
                </c:pt>
                <c:pt idx="62">
                  <c:v>-0.4</c:v>
                </c:pt>
                <c:pt idx="63">
                  <c:v>0.1</c:v>
                </c:pt>
                <c:pt idx="64" formatCode="#,##0.0">
                  <c:v>0</c:v>
                </c:pt>
                <c:pt idx="65">
                  <c:v>0.4</c:v>
                </c:pt>
                <c:pt idx="66">
                  <c:v>0.9</c:v>
                </c:pt>
                <c:pt idx="67">
                  <c:v>1.3</c:v>
                </c:pt>
                <c:pt idx="68">
                  <c:v>1.2</c:v>
                </c:pt>
                <c:pt idx="69">
                  <c:v>1.3</c:v>
                </c:pt>
                <c:pt idx="70">
                  <c:v>1.5</c:v>
                </c:pt>
                <c:pt idx="71">
                  <c:v>1.8</c:v>
                </c:pt>
                <c:pt idx="72">
                  <c:v>1.4</c:v>
                </c:pt>
                <c:pt idx="73">
                  <c:v>1.9</c:v>
                </c:pt>
                <c:pt idx="74">
                  <c:v>1.9</c:v>
                </c:pt>
                <c:pt idx="75">
                  <c:v>1.8</c:v>
                </c:pt>
                <c:pt idx="76">
                  <c:v>2.5</c:v>
                </c:pt>
                <c:pt idx="77">
                  <c:v>2.4</c:v>
                </c:pt>
                <c:pt idx="78">
                  <c:v>2.2999999999999998</c:v>
                </c:pt>
                <c:pt idx="79">
                  <c:v>2.2000000000000002</c:v>
                </c:pt>
                <c:pt idx="80">
                  <c:v>2.5</c:v>
                </c:pt>
                <c:pt idx="81">
                  <c:v>2.8</c:v>
                </c:pt>
                <c:pt idx="82">
                  <c:v>2.8</c:v>
                </c:pt>
                <c:pt idx="83">
                  <c:v>2.7</c:v>
                </c:pt>
                <c:pt idx="84">
                  <c:v>2.6</c:v>
                </c:pt>
                <c:pt idx="85">
                  <c:v>2.9</c:v>
                </c:pt>
                <c:pt idx="86">
                  <c:v>2.7</c:v>
                </c:pt>
                <c:pt idx="87">
                  <c:v>2.5</c:v>
                </c:pt>
                <c:pt idx="88">
                  <c:v>2.1</c:v>
                </c:pt>
                <c:pt idx="89">
                  <c:v>2.7</c:v>
                </c:pt>
                <c:pt idx="90">
                  <c:v>2.4</c:v>
                </c:pt>
                <c:pt idx="91">
                  <c:v>2.6</c:v>
                </c:pt>
                <c:pt idx="92">
                  <c:v>2.7</c:v>
                </c:pt>
                <c:pt idx="93" formatCode="#,##0.0">
                  <c:v>3</c:v>
                </c:pt>
                <c:pt idx="94" formatCode="#,##0.0">
                  <c:v>3</c:v>
                </c:pt>
                <c:pt idx="95">
                  <c:v>3.2</c:v>
                </c:pt>
                <c:pt idx="96">
                  <c:v>3.3</c:v>
                </c:pt>
                <c:pt idx="97">
                  <c:v>2.6</c:v>
                </c:pt>
                <c:pt idx="98">
                  <c:v>2.6</c:v>
                </c:pt>
                <c:pt idx="99">
                  <c:v>2.9</c:v>
                </c:pt>
                <c:pt idx="100">
                  <c:v>3.5</c:v>
                </c:pt>
                <c:pt idx="101">
                  <c:v>3.5</c:v>
                </c:pt>
                <c:pt idx="102">
                  <c:v>3.6</c:v>
                </c:pt>
                <c:pt idx="103">
                  <c:v>3.2</c:v>
                </c:pt>
                <c:pt idx="104">
                  <c:v>2.4</c:v>
                </c:pt>
                <c:pt idx="105">
                  <c:v>1.6</c:v>
                </c:pt>
                <c:pt idx="106">
                  <c:v>1.3</c:v>
                </c:pt>
                <c:pt idx="107">
                  <c:v>1.6</c:v>
                </c:pt>
                <c:pt idx="108">
                  <c:v>1.5</c:v>
                </c:pt>
                <c:pt idx="109">
                  <c:v>1.1000000000000001</c:v>
                </c:pt>
                <c:pt idx="110">
                  <c:v>0.6</c:v>
                </c:pt>
                <c:pt idx="111">
                  <c:v>0.2</c:v>
                </c:pt>
                <c:pt idx="112">
                  <c:v>-0.6</c:v>
                </c:pt>
                <c:pt idx="113">
                  <c:v>-1.1000000000000001</c:v>
                </c:pt>
                <c:pt idx="114">
                  <c:v>-1.1000000000000001</c:v>
                </c:pt>
                <c:pt idx="115" formatCode="#,##0.0">
                  <c:v>-1</c:v>
                </c:pt>
                <c:pt idx="116">
                  <c:v>-0.3</c:v>
                </c:pt>
                <c:pt idx="117">
                  <c:v>0.1</c:v>
                </c:pt>
                <c:pt idx="118" formatCode="#,##0.0">
                  <c:v>0</c:v>
                </c:pt>
                <c:pt idx="119">
                  <c:v>-0.7</c:v>
                </c:pt>
                <c:pt idx="120">
                  <c:v>-0.6</c:v>
                </c:pt>
                <c:pt idx="121" formatCode="#,##0.0">
                  <c:v>0</c:v>
                </c:pt>
                <c:pt idx="122">
                  <c:v>0.2</c:v>
                </c:pt>
                <c:pt idx="123">
                  <c:v>0.6</c:v>
                </c:pt>
                <c:pt idx="124">
                  <c:v>0.9</c:v>
                </c:pt>
                <c:pt idx="125">
                  <c:v>0.8</c:v>
                </c:pt>
                <c:pt idx="126">
                  <c:v>0.5</c:v>
                </c:pt>
                <c:pt idx="127">
                  <c:v>1.1000000000000001</c:v>
                </c:pt>
                <c:pt idx="128">
                  <c:v>1.3</c:v>
                </c:pt>
                <c:pt idx="129">
                  <c:v>1.6</c:v>
                </c:pt>
                <c:pt idx="130">
                  <c:v>1.5</c:v>
                </c:pt>
                <c:pt idx="131">
                  <c:v>1.1000000000000001</c:v>
                </c:pt>
                <c:pt idx="132">
                  <c:v>0.8</c:v>
                </c:pt>
                <c:pt idx="133">
                  <c:v>0.4</c:v>
                </c:pt>
                <c:pt idx="134">
                  <c:v>0.7</c:v>
                </c:pt>
                <c:pt idx="135">
                  <c:v>0.6</c:v>
                </c:pt>
                <c:pt idx="136">
                  <c:v>0.7</c:v>
                </c:pt>
                <c:pt idx="137">
                  <c:v>0.6</c:v>
                </c:pt>
                <c:pt idx="138">
                  <c:v>1.4</c:v>
                </c:pt>
                <c:pt idx="139">
                  <c:v>1.2</c:v>
                </c:pt>
                <c:pt idx="140">
                  <c:v>0.4</c:v>
                </c:pt>
                <c:pt idx="141">
                  <c:v>-0.1</c:v>
                </c:pt>
                <c:pt idx="142">
                  <c:v>0.4</c:v>
                </c:pt>
                <c:pt idx="143">
                  <c:v>1.2</c:v>
                </c:pt>
                <c:pt idx="144" formatCode="#,##0.0">
                  <c:v>2</c:v>
                </c:pt>
                <c:pt idx="145">
                  <c:v>2.9</c:v>
                </c:pt>
                <c:pt idx="146">
                  <c:v>1.8</c:v>
                </c:pt>
                <c:pt idx="147">
                  <c:v>1.4</c:v>
                </c:pt>
                <c:pt idx="148">
                  <c:v>1.4</c:v>
                </c:pt>
                <c:pt idx="149">
                  <c:v>1.2</c:v>
                </c:pt>
                <c:pt idx="150">
                  <c:v>1.1000000000000001</c:v>
                </c:pt>
                <c:pt idx="151">
                  <c:v>1.2</c:v>
                </c:pt>
                <c:pt idx="152">
                  <c:v>1.8</c:v>
                </c:pt>
                <c:pt idx="153">
                  <c:v>2.5</c:v>
                </c:pt>
                <c:pt idx="154">
                  <c:v>2.2999999999999998</c:v>
                </c:pt>
                <c:pt idx="155" formatCode="#,##0.0">
                  <c:v>2</c:v>
                </c:pt>
                <c:pt idx="156">
                  <c:v>1.7</c:v>
                </c:pt>
                <c:pt idx="157">
                  <c:v>0.5</c:v>
                </c:pt>
                <c:pt idx="158">
                  <c:v>1.5</c:v>
                </c:pt>
                <c:pt idx="159">
                  <c:v>1.9</c:v>
                </c:pt>
                <c:pt idx="160">
                  <c:v>2.2000000000000002</c:v>
                </c:pt>
                <c:pt idx="161">
                  <c:v>2.4</c:v>
                </c:pt>
                <c:pt idx="162">
                  <c:v>2.1</c:v>
                </c:pt>
                <c:pt idx="163" formatCode="#,##0.0">
                  <c:v>2</c:v>
                </c:pt>
                <c:pt idx="164">
                  <c:v>2.2000000000000002</c:v>
                </c:pt>
                <c:pt idx="165">
                  <c:v>1.6</c:v>
                </c:pt>
                <c:pt idx="166">
                  <c:v>1.3</c:v>
                </c:pt>
                <c:pt idx="167">
                  <c:v>1.3</c:v>
                </c:pt>
                <c:pt idx="168">
                  <c:v>1.4</c:v>
                </c:pt>
                <c:pt idx="169">
                  <c:v>1.9</c:v>
                </c:pt>
                <c:pt idx="170">
                  <c:v>1.4</c:v>
                </c:pt>
                <c:pt idx="171">
                  <c:v>1.2</c:v>
                </c:pt>
                <c:pt idx="172">
                  <c:v>1.2</c:v>
                </c:pt>
                <c:pt idx="173">
                  <c:v>1.3</c:v>
                </c:pt>
                <c:pt idx="174">
                  <c:v>1.8</c:v>
                </c:pt>
                <c:pt idx="175">
                  <c:v>2.1</c:v>
                </c:pt>
                <c:pt idx="176">
                  <c:v>1.3</c:v>
                </c:pt>
                <c:pt idx="177">
                  <c:v>1.3</c:v>
                </c:pt>
                <c:pt idx="178">
                  <c:v>1.6</c:v>
                </c:pt>
                <c:pt idx="179">
                  <c:v>1.7</c:v>
                </c:pt>
                <c:pt idx="180">
                  <c:v>1.8</c:v>
                </c:pt>
                <c:pt idx="181">
                  <c:v>1.9</c:v>
                </c:pt>
                <c:pt idx="182">
                  <c:v>2.4</c:v>
                </c:pt>
                <c:pt idx="183">
                  <c:v>3.9</c:v>
                </c:pt>
                <c:pt idx="184">
                  <c:v>3.6</c:v>
                </c:pt>
                <c:pt idx="185">
                  <c:v>3.1</c:v>
                </c:pt>
                <c:pt idx="186">
                  <c:v>1.7</c:v>
                </c:pt>
                <c:pt idx="187">
                  <c:v>1.3</c:v>
                </c:pt>
                <c:pt idx="188">
                  <c:v>1.5</c:v>
                </c:pt>
                <c:pt idx="189">
                  <c:v>1.8</c:v>
                </c:pt>
                <c:pt idx="190">
                  <c:v>1.7</c:v>
                </c:pt>
                <c:pt idx="191" formatCode="#,##0.0">
                  <c:v>1</c:v>
                </c:pt>
                <c:pt idx="192" formatCode="#,##0.0">
                  <c:v>1</c:v>
                </c:pt>
                <c:pt idx="193">
                  <c:v>0.8</c:v>
                </c:pt>
                <c:pt idx="194">
                  <c:v>0.7</c:v>
                </c:pt>
                <c:pt idx="195">
                  <c:v>-0.1</c:v>
                </c:pt>
                <c:pt idx="196" formatCode="#,##0.0">
                  <c:v>0</c:v>
                </c:pt>
                <c:pt idx="197">
                  <c:v>0.1</c:v>
                </c:pt>
                <c:pt idx="198">
                  <c:v>1.4</c:v>
                </c:pt>
                <c:pt idx="199">
                  <c:v>1.9</c:v>
                </c:pt>
                <c:pt idx="200">
                  <c:v>1.9</c:v>
                </c:pt>
                <c:pt idx="201">
                  <c:v>1.8</c:v>
                </c:pt>
                <c:pt idx="202">
                  <c:v>2.2000000000000002</c:v>
                </c:pt>
                <c:pt idx="203">
                  <c:v>3.6</c:v>
                </c:pt>
                <c:pt idx="204" formatCode="#,##0.0">
                  <c:v>4</c:v>
                </c:pt>
                <c:pt idx="205">
                  <c:v>4.8</c:v>
                </c:pt>
                <c:pt idx="206">
                  <c:v>5.8</c:v>
                </c:pt>
                <c:pt idx="207">
                  <c:v>7.7</c:v>
                </c:pt>
                <c:pt idx="208">
                  <c:v>8.9</c:v>
                </c:pt>
                <c:pt idx="209">
                  <c:v>10.7</c:v>
                </c:pt>
                <c:pt idx="210">
                  <c:v>11.8</c:v>
                </c:pt>
                <c:pt idx="211">
                  <c:v>12.7</c:v>
                </c:pt>
                <c:pt idx="212">
                  <c:v>14.1</c:v>
                </c:pt>
                <c:pt idx="213">
                  <c:v>15.9</c:v>
                </c:pt>
                <c:pt idx="214">
                  <c:v>16.399999999999999</c:v>
                </c:pt>
                <c:pt idx="215">
                  <c:v>16.3</c:v>
                </c:pt>
                <c:pt idx="216">
                  <c:v>16.600000000000001</c:v>
                </c:pt>
                <c:pt idx="217">
                  <c:v>17.7</c:v>
                </c:pt>
                <c:pt idx="218">
                  <c:v>17.899999999999999</c:v>
                </c:pt>
                <c:pt idx="219">
                  <c:v>15.1</c:v>
                </c:pt>
                <c:pt idx="220">
                  <c:v>13.8</c:v>
                </c:pt>
                <c:pt idx="221">
                  <c:v>12.6</c:v>
                </c:pt>
                <c:pt idx="222">
                  <c:v>11.6</c:v>
                </c:pt>
                <c:pt idx="223">
                  <c:v>10.3</c:v>
                </c:pt>
                <c:pt idx="224">
                  <c:v>9.1</c:v>
                </c:pt>
                <c:pt idx="225">
                  <c:v>7.4</c:v>
                </c:pt>
                <c:pt idx="226">
                  <c:v>6.8</c:v>
                </c:pt>
                <c:pt idx="227" formatCode="#,##0.0">
                  <c:v>6</c:v>
                </c:pt>
                <c:pt idx="228">
                  <c:v>5.3</c:v>
                </c:pt>
                <c:pt idx="229">
                  <c:v>3.1</c:v>
                </c:pt>
                <c:pt idx="230">
                  <c:v>1.8</c:v>
                </c:pt>
                <c:pt idx="231">
                  <c:v>1.9</c:v>
                </c:pt>
                <c:pt idx="232">
                  <c:v>1.9</c:v>
                </c:pt>
                <c:pt idx="233">
                  <c:v>1.6</c:v>
                </c:pt>
                <c:pt idx="234">
                  <c:v>1.4</c:v>
                </c:pt>
                <c:pt idx="235">
                  <c:v>1.4</c:v>
                </c:pt>
                <c:pt idx="236">
                  <c:v>1.4</c:v>
                </c:pt>
                <c:pt idx="237" formatCode="#,##0.0">
                  <c:v>2</c:v>
                </c:pt>
                <c:pt idx="238">
                  <c:v>1.7</c:v>
                </c:pt>
                <c:pt idx="239">
                  <c:v>1.5</c:v>
                </c:pt>
                <c:pt idx="240">
                  <c:v>1.3</c:v>
                </c:pt>
                <c:pt idx="241">
                  <c:v>1.8</c:v>
                </c:pt>
                <c:pt idx="242">
                  <c:v>2.2000000000000002</c:v>
                </c:pt>
                <c:pt idx="243">
                  <c:v>2.2999999999999998</c:v>
                </c:pt>
                <c:pt idx="244">
                  <c:v>2.4</c:v>
                </c:pt>
                <c:pt idx="245">
                  <c:v>2.2999999999999998</c:v>
                </c:pt>
                <c:pt idx="246">
                  <c:v>2.7</c:v>
                </c:pt>
                <c:pt idx="247">
                  <c:v>2.6</c:v>
                </c:pt>
                <c:pt idx="248">
                  <c:v>2.4</c:v>
                </c:pt>
                <c:pt idx="249">
                  <c:v>1.9</c:v>
                </c:pt>
                <c:pt idx="250">
                  <c:v>1.8</c:v>
                </c:pt>
                <c:pt idx="251">
                  <c:v>2</c:v>
                </c:pt>
                <c:pt idx="252">
                  <c:v>2.2000000000000002</c:v>
                </c:pt>
              </c:numCache>
            </c:numRef>
          </c:val>
          <c:smooth val="0"/>
          <c:extLst>
            <c:ext xmlns:c16="http://schemas.microsoft.com/office/drawing/2014/chart" uri="{C3380CC4-5D6E-409C-BE32-E72D297353CC}">
              <c16:uniqueId val="{00000000-639E-458B-B0E9-ED07AAC40515}"/>
            </c:ext>
          </c:extLst>
        </c:ser>
        <c:ser>
          <c:idx val="1"/>
          <c:order val="1"/>
          <c:tx>
            <c:strRef>
              <c:f>'[Chart in Microsoft PowerPoint]Sheet 1'!$A$10</c:f>
              <c:strCache>
                <c:ptCount val="1"/>
                <c:pt idx="0">
                  <c:v>Ireland food inflation</c:v>
                </c:pt>
              </c:strCache>
            </c:strRef>
          </c:tx>
          <c:spPr>
            <a:ln w="38100" cap="rnd">
              <a:solidFill>
                <a:srgbClr val="1DD776"/>
              </a:solidFill>
              <a:round/>
            </a:ln>
            <a:effectLst/>
          </c:spPr>
          <c:marker>
            <c:symbol val="none"/>
          </c:marker>
          <c:cat>
            <c:numRef>
              <c:f>'[Chart in Microsoft PowerPoint]Sheet 1'!$B$8:$IT$8</c:f>
              <c:numCache>
                <c:formatCode>mmm\-yy</c:formatCode>
                <c:ptCount val="253"/>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pt idx="250">
                  <c:v>45962</c:v>
                </c:pt>
                <c:pt idx="251">
                  <c:v>45992</c:v>
                </c:pt>
                <c:pt idx="252">
                  <c:v>46023</c:v>
                </c:pt>
              </c:numCache>
            </c:numRef>
          </c:cat>
          <c:val>
            <c:numRef>
              <c:f>'[Chart in Microsoft PowerPoint]Sheet 1'!$B$10:$IT$10</c:f>
              <c:numCache>
                <c:formatCode>#,##0.0</c:formatCode>
                <c:ptCount val="253"/>
                <c:pt idx="0" formatCode="#,##0.##########">
                  <c:v>-0.3</c:v>
                </c:pt>
                <c:pt idx="1">
                  <c:v>0</c:v>
                </c:pt>
                <c:pt idx="2" formatCode="#,##0.##########">
                  <c:v>-0.7</c:v>
                </c:pt>
                <c:pt idx="3" formatCode="#,##0.##########">
                  <c:v>-0.5</c:v>
                </c:pt>
                <c:pt idx="4" formatCode="#,##0.##########">
                  <c:v>-1.1000000000000001</c:v>
                </c:pt>
                <c:pt idx="5" formatCode="#,##0.##########">
                  <c:v>-1.4</c:v>
                </c:pt>
                <c:pt idx="6" formatCode="#,##0.##########">
                  <c:v>-0.6</c:v>
                </c:pt>
                <c:pt idx="7" formatCode="#,##0.##########">
                  <c:v>-0.8</c:v>
                </c:pt>
                <c:pt idx="8" formatCode="#,##0.##########">
                  <c:v>-0.4</c:v>
                </c:pt>
                <c:pt idx="9" formatCode="#,##0.##########">
                  <c:v>-0.6</c:v>
                </c:pt>
                <c:pt idx="10" formatCode="#,##0.##########">
                  <c:v>-0.8</c:v>
                </c:pt>
                <c:pt idx="11" formatCode="#,##0.##########">
                  <c:v>-1.1000000000000001</c:v>
                </c:pt>
                <c:pt idx="12" formatCode="#,##0.##########">
                  <c:v>-0.6</c:v>
                </c:pt>
                <c:pt idx="13" formatCode="#,##0.##########">
                  <c:v>-0.1</c:v>
                </c:pt>
                <c:pt idx="14" formatCode="#,##0.##########">
                  <c:v>1.2</c:v>
                </c:pt>
                <c:pt idx="15" formatCode="#,##0.##########">
                  <c:v>1.9</c:v>
                </c:pt>
                <c:pt idx="16" formatCode="#,##0.##########">
                  <c:v>2.8</c:v>
                </c:pt>
                <c:pt idx="17">
                  <c:v>2</c:v>
                </c:pt>
                <c:pt idx="18" formatCode="#,##0.##########">
                  <c:v>1.8</c:v>
                </c:pt>
                <c:pt idx="19" formatCode="#,##0.##########">
                  <c:v>1.9</c:v>
                </c:pt>
                <c:pt idx="20" formatCode="#,##0.##########">
                  <c:v>1.8</c:v>
                </c:pt>
                <c:pt idx="21">
                  <c:v>2</c:v>
                </c:pt>
                <c:pt idx="22">
                  <c:v>2</c:v>
                </c:pt>
                <c:pt idx="23" formatCode="#,##0.##########">
                  <c:v>2.1</c:v>
                </c:pt>
                <c:pt idx="24">
                  <c:v>2</c:v>
                </c:pt>
                <c:pt idx="25" formatCode="#,##0.##########">
                  <c:v>1.4</c:v>
                </c:pt>
                <c:pt idx="26" formatCode="#,##0.##########">
                  <c:v>1.1000000000000001</c:v>
                </c:pt>
                <c:pt idx="27" formatCode="#,##0.##########">
                  <c:v>1.7</c:v>
                </c:pt>
                <c:pt idx="28" formatCode="#,##0.##########">
                  <c:v>1.6</c:v>
                </c:pt>
                <c:pt idx="29" formatCode="#,##0.##########">
                  <c:v>2.6</c:v>
                </c:pt>
                <c:pt idx="30" formatCode="#,##0.##########">
                  <c:v>2.6</c:v>
                </c:pt>
                <c:pt idx="31" formatCode="#,##0.##########">
                  <c:v>2.7</c:v>
                </c:pt>
                <c:pt idx="32" formatCode="#,##0.##########">
                  <c:v>2.8</c:v>
                </c:pt>
                <c:pt idx="33" formatCode="#,##0.##########">
                  <c:v>4.3</c:v>
                </c:pt>
                <c:pt idx="34">
                  <c:v>6</c:v>
                </c:pt>
                <c:pt idx="35" formatCode="#,##0.##########">
                  <c:v>6.5</c:v>
                </c:pt>
                <c:pt idx="36" formatCode="#,##0.##########">
                  <c:v>6.9</c:v>
                </c:pt>
                <c:pt idx="37" formatCode="#,##0.##########">
                  <c:v>8.8000000000000007</c:v>
                </c:pt>
                <c:pt idx="38" formatCode="#,##0.##########">
                  <c:v>9.5</c:v>
                </c:pt>
                <c:pt idx="39" formatCode="#,##0.##########">
                  <c:v>8.4</c:v>
                </c:pt>
                <c:pt idx="40">
                  <c:v>8</c:v>
                </c:pt>
                <c:pt idx="41" formatCode="#,##0.##########">
                  <c:v>7.5</c:v>
                </c:pt>
                <c:pt idx="42" formatCode="#,##0.##########">
                  <c:v>7.1</c:v>
                </c:pt>
                <c:pt idx="43" formatCode="#,##0.##########">
                  <c:v>6.6</c:v>
                </c:pt>
                <c:pt idx="44" formatCode="#,##0.##########">
                  <c:v>6.3</c:v>
                </c:pt>
                <c:pt idx="45" formatCode="#,##0.##########">
                  <c:v>4.7</c:v>
                </c:pt>
                <c:pt idx="46" formatCode="#,##0.##########">
                  <c:v>3.8</c:v>
                </c:pt>
                <c:pt idx="47" formatCode="#,##0.##########">
                  <c:v>3.1</c:v>
                </c:pt>
                <c:pt idx="48">
                  <c:v>3</c:v>
                </c:pt>
                <c:pt idx="49" formatCode="#,##0.##########">
                  <c:v>0.7</c:v>
                </c:pt>
                <c:pt idx="50" formatCode="#,##0.##########">
                  <c:v>-0.6</c:v>
                </c:pt>
                <c:pt idx="51" formatCode="#,##0.##########">
                  <c:v>-1.7</c:v>
                </c:pt>
                <c:pt idx="52" formatCode="#,##0.##########">
                  <c:v>-2.5</c:v>
                </c:pt>
                <c:pt idx="53" formatCode="#,##0.##########">
                  <c:v>-3.2</c:v>
                </c:pt>
                <c:pt idx="54" formatCode="#,##0.##########">
                  <c:v>-4.2</c:v>
                </c:pt>
                <c:pt idx="55" formatCode="#,##0.##########">
                  <c:v>-4.8</c:v>
                </c:pt>
                <c:pt idx="56">
                  <c:v>-6</c:v>
                </c:pt>
                <c:pt idx="57" formatCode="#,##0.##########">
                  <c:v>-6.3</c:v>
                </c:pt>
                <c:pt idx="58" formatCode="#,##0.##########">
                  <c:v>-7.5</c:v>
                </c:pt>
                <c:pt idx="59" formatCode="#,##0.##########">
                  <c:v>-7.8</c:v>
                </c:pt>
                <c:pt idx="60" formatCode="#,##0.##########">
                  <c:v>-8.1</c:v>
                </c:pt>
                <c:pt idx="61" formatCode="#,##0.##########">
                  <c:v>-7.9</c:v>
                </c:pt>
                <c:pt idx="62" formatCode="#,##0.##########">
                  <c:v>-7.7</c:v>
                </c:pt>
                <c:pt idx="63">
                  <c:v>-7</c:v>
                </c:pt>
                <c:pt idx="64" formatCode="#,##0.##########">
                  <c:v>-6.2</c:v>
                </c:pt>
                <c:pt idx="65" formatCode="#,##0.##########">
                  <c:v>-5.5</c:v>
                </c:pt>
                <c:pt idx="66" formatCode="#,##0.##########">
                  <c:v>-3.9</c:v>
                </c:pt>
                <c:pt idx="67" formatCode="#,##0.##########">
                  <c:v>-3.2</c:v>
                </c:pt>
                <c:pt idx="68" formatCode="#,##0.##########">
                  <c:v>-2.2000000000000002</c:v>
                </c:pt>
                <c:pt idx="69" formatCode="#,##0.##########">
                  <c:v>-1.6</c:v>
                </c:pt>
                <c:pt idx="70" formatCode="#,##0.##########">
                  <c:v>-1.1000000000000001</c:v>
                </c:pt>
                <c:pt idx="71" formatCode="#,##0.##########">
                  <c:v>-0.3</c:v>
                </c:pt>
                <c:pt idx="72" formatCode="#,##0.##########">
                  <c:v>-0.1</c:v>
                </c:pt>
                <c:pt idx="73" formatCode="#,##0.##########">
                  <c:v>0.8</c:v>
                </c:pt>
                <c:pt idx="74" formatCode="#,##0.##########">
                  <c:v>1.1000000000000001</c:v>
                </c:pt>
                <c:pt idx="75">
                  <c:v>1</c:v>
                </c:pt>
                <c:pt idx="76" formatCode="#,##0.##########">
                  <c:v>0.5</c:v>
                </c:pt>
                <c:pt idx="77" formatCode="#,##0.##########">
                  <c:v>0.3</c:v>
                </c:pt>
                <c:pt idx="78" formatCode="#,##0.##########">
                  <c:v>0.8</c:v>
                </c:pt>
                <c:pt idx="79" formatCode="#,##0.##########">
                  <c:v>1.1000000000000001</c:v>
                </c:pt>
                <c:pt idx="80" formatCode="#,##0.##########">
                  <c:v>1.1000000000000001</c:v>
                </c:pt>
                <c:pt idx="81" formatCode="#,##0.##########">
                  <c:v>1.1000000000000001</c:v>
                </c:pt>
                <c:pt idx="82" formatCode="#,##0.##########">
                  <c:v>1.4</c:v>
                </c:pt>
                <c:pt idx="83" formatCode="#,##0.##########">
                  <c:v>0.9</c:v>
                </c:pt>
                <c:pt idx="84" formatCode="#,##0.##########">
                  <c:v>0.3</c:v>
                </c:pt>
                <c:pt idx="85" formatCode="#,##0.##########">
                  <c:v>-0.4</c:v>
                </c:pt>
                <c:pt idx="86" formatCode="#,##0.##########">
                  <c:v>-0.8</c:v>
                </c:pt>
                <c:pt idx="87" formatCode="#,##0.##########">
                  <c:v>0.5</c:v>
                </c:pt>
                <c:pt idx="88" formatCode="#,##0.##########">
                  <c:v>0.4</c:v>
                </c:pt>
                <c:pt idx="89" formatCode="#,##0.##########">
                  <c:v>0.6</c:v>
                </c:pt>
                <c:pt idx="90" formatCode="#,##0.##########">
                  <c:v>-0.2</c:v>
                </c:pt>
                <c:pt idx="91">
                  <c:v>0</c:v>
                </c:pt>
                <c:pt idx="92" formatCode="#,##0.##########">
                  <c:v>0.5</c:v>
                </c:pt>
                <c:pt idx="93" formatCode="#,##0.##########">
                  <c:v>0.9</c:v>
                </c:pt>
                <c:pt idx="94" formatCode="#,##0.##########">
                  <c:v>0.6</c:v>
                </c:pt>
                <c:pt idx="95" formatCode="#,##0.##########">
                  <c:v>1.5</c:v>
                </c:pt>
                <c:pt idx="96" formatCode="#,##0.##########">
                  <c:v>2.2000000000000002</c:v>
                </c:pt>
                <c:pt idx="97" formatCode="#,##0.##########">
                  <c:v>1.9</c:v>
                </c:pt>
                <c:pt idx="98" formatCode="#,##0.##########">
                  <c:v>1.8</c:v>
                </c:pt>
                <c:pt idx="99" formatCode="#,##0.##########">
                  <c:v>1.5</c:v>
                </c:pt>
                <c:pt idx="100" formatCode="#,##0.##########">
                  <c:v>1.6</c:v>
                </c:pt>
                <c:pt idx="101" formatCode="#,##0.##########">
                  <c:v>1.9</c:v>
                </c:pt>
                <c:pt idx="102" formatCode="#,##0.##########">
                  <c:v>2.2999999999999998</c:v>
                </c:pt>
                <c:pt idx="103" formatCode="#,##0.##########">
                  <c:v>1.4</c:v>
                </c:pt>
                <c:pt idx="104" formatCode="#,##0.##########">
                  <c:v>0.5</c:v>
                </c:pt>
                <c:pt idx="105" formatCode="#,##0.##########">
                  <c:v>0.1</c:v>
                </c:pt>
                <c:pt idx="106">
                  <c:v>0</c:v>
                </c:pt>
                <c:pt idx="107">
                  <c:v>-1</c:v>
                </c:pt>
                <c:pt idx="108" formatCode="#,##0.##########">
                  <c:v>-1.5</c:v>
                </c:pt>
                <c:pt idx="109" formatCode="#,##0.##########">
                  <c:v>-1.7</c:v>
                </c:pt>
                <c:pt idx="110" formatCode="#,##0.##########">
                  <c:v>-1.4</c:v>
                </c:pt>
                <c:pt idx="111" formatCode="#,##0.##########">
                  <c:v>-2.1</c:v>
                </c:pt>
                <c:pt idx="112" formatCode="#,##0.##########">
                  <c:v>-1.9</c:v>
                </c:pt>
                <c:pt idx="113" formatCode="#,##0.##########">
                  <c:v>-2.5</c:v>
                </c:pt>
                <c:pt idx="114" formatCode="#,##0.##########">
                  <c:v>-3.2</c:v>
                </c:pt>
                <c:pt idx="115" formatCode="#,##0.##########">
                  <c:v>-2.6</c:v>
                </c:pt>
                <c:pt idx="116" formatCode="#,##0.##########">
                  <c:v>-2.2999999999999998</c:v>
                </c:pt>
                <c:pt idx="117" formatCode="#,##0.##########">
                  <c:v>-2.6</c:v>
                </c:pt>
                <c:pt idx="118" formatCode="#,##0.##########">
                  <c:v>-2.6</c:v>
                </c:pt>
                <c:pt idx="119" formatCode="#,##0.##########">
                  <c:v>-2.7</c:v>
                </c:pt>
                <c:pt idx="120" formatCode="#,##0.##########">
                  <c:v>-2.5</c:v>
                </c:pt>
                <c:pt idx="121" formatCode="#,##0.##########">
                  <c:v>-2.8</c:v>
                </c:pt>
                <c:pt idx="122" formatCode="#,##0.##########">
                  <c:v>-2.8</c:v>
                </c:pt>
                <c:pt idx="123" formatCode="#,##0.##########">
                  <c:v>-2.2000000000000002</c:v>
                </c:pt>
                <c:pt idx="124" formatCode="#,##0.##########">
                  <c:v>-2.4</c:v>
                </c:pt>
                <c:pt idx="125" formatCode="#,##0.##########">
                  <c:v>-2.4</c:v>
                </c:pt>
                <c:pt idx="126" formatCode="#,##0.##########">
                  <c:v>-2.4</c:v>
                </c:pt>
                <c:pt idx="127" formatCode="#,##0.##########">
                  <c:v>-2.4</c:v>
                </c:pt>
                <c:pt idx="128" formatCode="#,##0.##########">
                  <c:v>-2.2999999999999998</c:v>
                </c:pt>
                <c:pt idx="129" formatCode="#,##0.##########">
                  <c:v>-1.6</c:v>
                </c:pt>
                <c:pt idx="130" formatCode="#,##0.##########">
                  <c:v>-1.4</c:v>
                </c:pt>
                <c:pt idx="131">
                  <c:v>-1</c:v>
                </c:pt>
                <c:pt idx="132" formatCode="#,##0.##########">
                  <c:v>-0.9</c:v>
                </c:pt>
                <c:pt idx="133">
                  <c:v>-1</c:v>
                </c:pt>
                <c:pt idx="134" formatCode="#,##0.##########">
                  <c:v>-0.5</c:v>
                </c:pt>
                <c:pt idx="135" formatCode="#,##0.##########">
                  <c:v>-1.2</c:v>
                </c:pt>
                <c:pt idx="136" formatCode="#,##0.##########">
                  <c:v>-1.2</c:v>
                </c:pt>
                <c:pt idx="137" formatCode="#,##0.##########">
                  <c:v>-0.9</c:v>
                </c:pt>
                <c:pt idx="138">
                  <c:v>-1</c:v>
                </c:pt>
                <c:pt idx="139" formatCode="#,##0.##########">
                  <c:v>-0.9</c:v>
                </c:pt>
                <c:pt idx="140" formatCode="#,##0.##########">
                  <c:v>-1.4</c:v>
                </c:pt>
                <c:pt idx="141" formatCode="#,##0.##########">
                  <c:v>-2.2000000000000002</c:v>
                </c:pt>
                <c:pt idx="142" formatCode="#,##0.##########">
                  <c:v>-2.4</c:v>
                </c:pt>
                <c:pt idx="143" formatCode="#,##0.##########">
                  <c:v>-2.7</c:v>
                </c:pt>
                <c:pt idx="144" formatCode="#,##0.##########">
                  <c:v>-2.4</c:v>
                </c:pt>
                <c:pt idx="145" formatCode="#,##0.##########">
                  <c:v>-2.5</c:v>
                </c:pt>
                <c:pt idx="146" formatCode="#,##0.##########">
                  <c:v>-2.6</c:v>
                </c:pt>
                <c:pt idx="147" formatCode="#,##0.##########">
                  <c:v>-2.5</c:v>
                </c:pt>
                <c:pt idx="148">
                  <c:v>-2</c:v>
                </c:pt>
                <c:pt idx="149" formatCode="#,##0.##########">
                  <c:v>-2.7</c:v>
                </c:pt>
                <c:pt idx="150" formatCode="#,##0.##########">
                  <c:v>-1.9</c:v>
                </c:pt>
                <c:pt idx="151" formatCode="#,##0.##########">
                  <c:v>-1.7</c:v>
                </c:pt>
                <c:pt idx="152" formatCode="#,##0.##########">
                  <c:v>-1.7</c:v>
                </c:pt>
                <c:pt idx="153" formatCode="#,##0.##########">
                  <c:v>-1.1000000000000001</c:v>
                </c:pt>
                <c:pt idx="154" formatCode="#,##0.##########">
                  <c:v>-1.3</c:v>
                </c:pt>
                <c:pt idx="155" formatCode="#,##0.##########">
                  <c:v>-1.6</c:v>
                </c:pt>
                <c:pt idx="156" formatCode="#,##0.##########">
                  <c:v>-1.7</c:v>
                </c:pt>
                <c:pt idx="157" formatCode="#,##0.##########">
                  <c:v>-1.9</c:v>
                </c:pt>
                <c:pt idx="158" formatCode="#,##0.##########">
                  <c:v>-1.9</c:v>
                </c:pt>
                <c:pt idx="159" formatCode="#,##0.##########">
                  <c:v>-2.2000000000000002</c:v>
                </c:pt>
                <c:pt idx="160" formatCode="#,##0.##########">
                  <c:v>-2.6</c:v>
                </c:pt>
                <c:pt idx="161" formatCode="#,##0.##########">
                  <c:v>-2.4</c:v>
                </c:pt>
                <c:pt idx="162" formatCode="#,##0.##########">
                  <c:v>-2.4</c:v>
                </c:pt>
                <c:pt idx="163" formatCode="#,##0.##########">
                  <c:v>-2.8</c:v>
                </c:pt>
                <c:pt idx="164" formatCode="#,##0.##########">
                  <c:v>-2.5</c:v>
                </c:pt>
                <c:pt idx="165" formatCode="#,##0.##########">
                  <c:v>-2.2000000000000002</c:v>
                </c:pt>
                <c:pt idx="166">
                  <c:v>-2</c:v>
                </c:pt>
                <c:pt idx="167" formatCode="#,##0.##########">
                  <c:v>-1.6</c:v>
                </c:pt>
                <c:pt idx="168" formatCode="#,##0.##########">
                  <c:v>-1.7</c:v>
                </c:pt>
                <c:pt idx="169" formatCode="#,##0.##########">
                  <c:v>-0.8</c:v>
                </c:pt>
                <c:pt idx="170" formatCode="#,##0.##########">
                  <c:v>-0.7</c:v>
                </c:pt>
                <c:pt idx="171" formatCode="#,##0.##########">
                  <c:v>-0.1</c:v>
                </c:pt>
                <c:pt idx="172" formatCode="#,##0.##########">
                  <c:v>-0.1</c:v>
                </c:pt>
                <c:pt idx="173">
                  <c:v>0</c:v>
                </c:pt>
                <c:pt idx="174" formatCode="#,##0.##########">
                  <c:v>-0.4</c:v>
                </c:pt>
                <c:pt idx="175" formatCode="#,##0.##########">
                  <c:v>-0.3</c:v>
                </c:pt>
                <c:pt idx="176" formatCode="#,##0.##########">
                  <c:v>-0.6</c:v>
                </c:pt>
                <c:pt idx="177" formatCode="#,##0.##########">
                  <c:v>-1.1000000000000001</c:v>
                </c:pt>
                <c:pt idx="178" formatCode="#,##0.##########">
                  <c:v>-1.1000000000000001</c:v>
                </c:pt>
                <c:pt idx="179" formatCode="#,##0.##########">
                  <c:v>-0.9</c:v>
                </c:pt>
                <c:pt idx="180">
                  <c:v>-1</c:v>
                </c:pt>
                <c:pt idx="181">
                  <c:v>-1</c:v>
                </c:pt>
                <c:pt idx="182" formatCode="#,##0.##########">
                  <c:v>-1.3</c:v>
                </c:pt>
                <c:pt idx="183" formatCode="#,##0.##########">
                  <c:v>-1.2</c:v>
                </c:pt>
                <c:pt idx="184" formatCode="#,##0.##########">
                  <c:v>-1.2</c:v>
                </c:pt>
                <c:pt idx="185" formatCode="#,##0.##########">
                  <c:v>-1.3</c:v>
                </c:pt>
                <c:pt idx="186" formatCode="#,##0.##########">
                  <c:v>-1.2</c:v>
                </c:pt>
                <c:pt idx="187" formatCode="#,##0.##########">
                  <c:v>-1.6</c:v>
                </c:pt>
                <c:pt idx="188" formatCode="#,##0.##########">
                  <c:v>-1.3</c:v>
                </c:pt>
                <c:pt idx="189" formatCode="#,##0.##########">
                  <c:v>-1.4</c:v>
                </c:pt>
                <c:pt idx="190" formatCode="#,##0.##########">
                  <c:v>-1.1000000000000001</c:v>
                </c:pt>
                <c:pt idx="191" formatCode="#,##0.##########">
                  <c:v>-1.1000000000000001</c:v>
                </c:pt>
                <c:pt idx="192">
                  <c:v>-2</c:v>
                </c:pt>
                <c:pt idx="193" formatCode="#,##0.##########">
                  <c:v>-1.7</c:v>
                </c:pt>
                <c:pt idx="194">
                  <c:v>-1</c:v>
                </c:pt>
                <c:pt idx="195" formatCode="#,##0.##########">
                  <c:v>-0.9</c:v>
                </c:pt>
                <c:pt idx="196" formatCode="#,##0.##########">
                  <c:v>-1.1000000000000001</c:v>
                </c:pt>
                <c:pt idx="197" formatCode="#,##0.##########">
                  <c:v>-0.4</c:v>
                </c:pt>
                <c:pt idx="198" formatCode="#,##0.##########">
                  <c:v>-0.1</c:v>
                </c:pt>
                <c:pt idx="199">
                  <c:v>0</c:v>
                </c:pt>
                <c:pt idx="200" formatCode="#,##0.##########">
                  <c:v>0.3</c:v>
                </c:pt>
                <c:pt idx="201" formatCode="#,##0.##########">
                  <c:v>0.5</c:v>
                </c:pt>
                <c:pt idx="202" formatCode="#,##0.##########">
                  <c:v>0.7</c:v>
                </c:pt>
                <c:pt idx="203" formatCode="#,##0.##########">
                  <c:v>1.2</c:v>
                </c:pt>
                <c:pt idx="204">
                  <c:v>2</c:v>
                </c:pt>
                <c:pt idx="205" formatCode="#,##0.##########">
                  <c:v>2.8</c:v>
                </c:pt>
                <c:pt idx="206">
                  <c:v>3</c:v>
                </c:pt>
                <c:pt idx="207" formatCode="#,##0.##########">
                  <c:v>3.6</c:v>
                </c:pt>
                <c:pt idx="208" formatCode="#,##0.##########">
                  <c:v>4.5</c:v>
                </c:pt>
                <c:pt idx="209" formatCode="#,##0.##########">
                  <c:v>6.8</c:v>
                </c:pt>
                <c:pt idx="210" formatCode="#,##0.##########">
                  <c:v>8.1</c:v>
                </c:pt>
                <c:pt idx="211" formatCode="#,##0.##########">
                  <c:v>9.3000000000000007</c:v>
                </c:pt>
                <c:pt idx="212" formatCode="#,##0.##########">
                  <c:v>10.199999999999999</c:v>
                </c:pt>
                <c:pt idx="213" formatCode="#,##0.##########">
                  <c:v>10.9</c:v>
                </c:pt>
                <c:pt idx="214" formatCode="#,##0.##########">
                  <c:v>11.6</c:v>
                </c:pt>
                <c:pt idx="215" formatCode="#,##0.##########">
                  <c:v>12.1</c:v>
                </c:pt>
                <c:pt idx="216">
                  <c:v>13</c:v>
                </c:pt>
                <c:pt idx="217" formatCode="#,##0.##########">
                  <c:v>13.3</c:v>
                </c:pt>
                <c:pt idx="218" formatCode="#,##0.##########">
                  <c:v>13.3</c:v>
                </c:pt>
                <c:pt idx="219">
                  <c:v>13</c:v>
                </c:pt>
                <c:pt idx="220" formatCode="#,##0.##########">
                  <c:v>12.4</c:v>
                </c:pt>
                <c:pt idx="221" formatCode="#,##0.##########">
                  <c:v>10.1</c:v>
                </c:pt>
                <c:pt idx="222" formatCode="#,##0.##########">
                  <c:v>8.6</c:v>
                </c:pt>
                <c:pt idx="223" formatCode="#,##0.##########">
                  <c:v>7.7</c:v>
                </c:pt>
                <c:pt idx="224" formatCode="#,##0.##########">
                  <c:v>7.6</c:v>
                </c:pt>
                <c:pt idx="225" formatCode="#,##0.##########">
                  <c:v>6.7</c:v>
                </c:pt>
                <c:pt idx="226" formatCode="#,##0.##########">
                  <c:v>6.3</c:v>
                </c:pt>
                <c:pt idx="227" formatCode="#,##0.##########">
                  <c:v>5.2</c:v>
                </c:pt>
                <c:pt idx="228" formatCode="#,##0.##########">
                  <c:v>4.3</c:v>
                </c:pt>
                <c:pt idx="229" formatCode="#,##0.##########">
                  <c:v>3.7</c:v>
                </c:pt>
                <c:pt idx="230" formatCode="#,##0.##########">
                  <c:v>2.6</c:v>
                </c:pt>
                <c:pt idx="231" formatCode="#,##0.##########">
                  <c:v>2.6</c:v>
                </c:pt>
                <c:pt idx="232" formatCode="#,##0.##########">
                  <c:v>2.2999999999999998</c:v>
                </c:pt>
                <c:pt idx="233" formatCode="#,##0.##########">
                  <c:v>2.1</c:v>
                </c:pt>
                <c:pt idx="234" formatCode="#,##0.##########">
                  <c:v>1.9</c:v>
                </c:pt>
                <c:pt idx="235" formatCode="#,##0.##########">
                  <c:v>1.9</c:v>
                </c:pt>
                <c:pt idx="236" formatCode="#,##0.##########">
                  <c:v>1.6</c:v>
                </c:pt>
                <c:pt idx="237" formatCode="#,##0.##########">
                  <c:v>1.8</c:v>
                </c:pt>
                <c:pt idx="238" formatCode="#,##0.##########">
                  <c:v>1.8</c:v>
                </c:pt>
                <c:pt idx="239" formatCode="#,##0.##########">
                  <c:v>1.9</c:v>
                </c:pt>
                <c:pt idx="240" formatCode="#,##0.##########">
                  <c:v>2.4</c:v>
                </c:pt>
                <c:pt idx="241" formatCode="#,##0.##########">
                  <c:v>2.2999999999999998</c:v>
                </c:pt>
                <c:pt idx="242" formatCode="#,##0.##########">
                  <c:v>3.1</c:v>
                </c:pt>
                <c:pt idx="243" formatCode="#,##0.##########">
                  <c:v>3.1</c:v>
                </c:pt>
                <c:pt idx="244" formatCode="#,##0.##########">
                  <c:v>4.0999999999999996</c:v>
                </c:pt>
                <c:pt idx="245" formatCode="#,##0.##########">
                  <c:v>4.4000000000000004</c:v>
                </c:pt>
                <c:pt idx="246" formatCode="#,##0.##########">
                  <c:v>4.5999999999999996</c:v>
                </c:pt>
                <c:pt idx="247" formatCode="#,##0.##########">
                  <c:v>5</c:v>
                </c:pt>
                <c:pt idx="248" formatCode="#,##0.##########">
                  <c:v>4.7</c:v>
                </c:pt>
                <c:pt idx="249" formatCode="#,##0.##########">
                  <c:v>4.5999999999999996</c:v>
                </c:pt>
                <c:pt idx="250" formatCode="#,##0.##########">
                  <c:v>4.2</c:v>
                </c:pt>
                <c:pt idx="251" formatCode="#,##0.##########">
                  <c:v>4.0999999999999996</c:v>
                </c:pt>
                <c:pt idx="252" formatCode="#,##0.##########">
                  <c:v>3.6</c:v>
                </c:pt>
              </c:numCache>
            </c:numRef>
          </c:val>
          <c:smooth val="0"/>
          <c:extLst>
            <c:ext xmlns:c16="http://schemas.microsoft.com/office/drawing/2014/chart" uri="{C3380CC4-5D6E-409C-BE32-E72D297353CC}">
              <c16:uniqueId val="{00000001-639E-458B-B0E9-ED07AAC40515}"/>
            </c:ext>
          </c:extLst>
        </c:ser>
        <c:dLbls>
          <c:showLegendKey val="0"/>
          <c:showVal val="0"/>
          <c:showCatName val="0"/>
          <c:showSerName val="0"/>
          <c:showPercent val="0"/>
          <c:showBubbleSize val="0"/>
        </c:dLbls>
        <c:smooth val="0"/>
        <c:axId val="1424000575"/>
        <c:axId val="1424013055"/>
      </c:lineChart>
      <c:dateAx>
        <c:axId val="142400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24013055"/>
        <c:crosses val="autoZero"/>
        <c:auto val="1"/>
        <c:lblOffset val="100"/>
        <c:baseTimeUnit val="months"/>
      </c:dateAx>
      <c:valAx>
        <c:axId val="142401305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4240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2">
        <a:lumMod val="25000"/>
        <a:lumOff val="7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E" sz="1800" dirty="0">
                <a:solidFill>
                  <a:schemeClr val="bg1"/>
                </a:solidFill>
              </a:rPr>
              <a:t>Irish inflation mainly externally driven but very recent relative step-up reflects domestic-</a:t>
            </a:r>
            <a:r>
              <a:rPr lang="en-IE" sz="1800" dirty="0" err="1">
                <a:solidFill>
                  <a:schemeClr val="bg1"/>
                </a:solidFill>
              </a:rPr>
              <a:t>ish</a:t>
            </a:r>
            <a:r>
              <a:rPr lang="en-IE" sz="1800" dirty="0">
                <a:solidFill>
                  <a:schemeClr val="bg1"/>
                </a:solidFill>
              </a:rPr>
              <a:t> pressures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 1'!$A$9</c:f>
              <c:strCache>
                <c:ptCount val="1"/>
                <c:pt idx="0">
                  <c:v>Euro area services inflation</c:v>
                </c:pt>
              </c:strCache>
            </c:strRef>
          </c:tx>
          <c:spPr>
            <a:ln w="28575" cap="rnd">
              <a:solidFill>
                <a:schemeClr val="accent1"/>
              </a:solidFill>
              <a:round/>
            </a:ln>
            <a:effectLst/>
          </c:spPr>
          <c:marker>
            <c:symbol val="none"/>
          </c:marker>
          <c:cat>
            <c:numRef>
              <c:f>'[Chart in Microsoft PowerPoint]Sheet 1'!$B$8:$JS$8</c:f>
              <c:numCache>
                <c:formatCode>mmm\-yy</c:formatCode>
                <c:ptCount val="278"/>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pt idx="247">
                  <c:v>45139</c:v>
                </c:pt>
                <c:pt idx="248">
                  <c:v>45170</c:v>
                </c:pt>
                <c:pt idx="249">
                  <c:v>45200</c:v>
                </c:pt>
                <c:pt idx="250">
                  <c:v>45231</c:v>
                </c:pt>
                <c:pt idx="251">
                  <c:v>45261</c:v>
                </c:pt>
                <c:pt idx="252">
                  <c:v>45292</c:v>
                </c:pt>
                <c:pt idx="253">
                  <c:v>45323</c:v>
                </c:pt>
                <c:pt idx="254">
                  <c:v>45352</c:v>
                </c:pt>
                <c:pt idx="255">
                  <c:v>45383</c:v>
                </c:pt>
                <c:pt idx="256">
                  <c:v>45413</c:v>
                </c:pt>
                <c:pt idx="257">
                  <c:v>45444</c:v>
                </c:pt>
                <c:pt idx="258">
                  <c:v>45474</c:v>
                </c:pt>
                <c:pt idx="259">
                  <c:v>45505</c:v>
                </c:pt>
                <c:pt idx="260">
                  <c:v>45536</c:v>
                </c:pt>
                <c:pt idx="261">
                  <c:v>45566</c:v>
                </c:pt>
                <c:pt idx="262">
                  <c:v>45597</c:v>
                </c:pt>
                <c:pt idx="263">
                  <c:v>45627</c:v>
                </c:pt>
                <c:pt idx="264">
                  <c:v>45658</c:v>
                </c:pt>
                <c:pt idx="265">
                  <c:v>45689</c:v>
                </c:pt>
                <c:pt idx="266">
                  <c:v>45717</c:v>
                </c:pt>
                <c:pt idx="267">
                  <c:v>45748</c:v>
                </c:pt>
                <c:pt idx="268">
                  <c:v>45778</c:v>
                </c:pt>
                <c:pt idx="269">
                  <c:v>45809</c:v>
                </c:pt>
                <c:pt idx="270">
                  <c:v>45839</c:v>
                </c:pt>
                <c:pt idx="271">
                  <c:v>45870</c:v>
                </c:pt>
                <c:pt idx="272">
                  <c:v>45901</c:v>
                </c:pt>
                <c:pt idx="273">
                  <c:v>45931</c:v>
                </c:pt>
                <c:pt idx="274">
                  <c:v>45962</c:v>
                </c:pt>
                <c:pt idx="275">
                  <c:v>45992</c:v>
                </c:pt>
                <c:pt idx="276">
                  <c:v>46023</c:v>
                </c:pt>
                <c:pt idx="277">
                  <c:v>46054</c:v>
                </c:pt>
              </c:numCache>
            </c:numRef>
          </c:cat>
          <c:val>
            <c:numRef>
              <c:f>'[Chart in Microsoft PowerPoint]Sheet 1'!$B$9:$JS$9</c:f>
              <c:numCache>
                <c:formatCode>#,##0.##########</c:formatCode>
                <c:ptCount val="278"/>
                <c:pt idx="0">
                  <c:v>2.8</c:v>
                </c:pt>
                <c:pt idx="1">
                  <c:v>2.7</c:v>
                </c:pt>
                <c:pt idx="2">
                  <c:v>2.6</c:v>
                </c:pt>
                <c:pt idx="3">
                  <c:v>2.9</c:v>
                </c:pt>
                <c:pt idx="4">
                  <c:v>2.4</c:v>
                </c:pt>
                <c:pt idx="5">
                  <c:v>2.5</c:v>
                </c:pt>
                <c:pt idx="6">
                  <c:v>2.2999999999999998</c:v>
                </c:pt>
                <c:pt idx="7">
                  <c:v>2.5</c:v>
                </c:pt>
                <c:pt idx="8">
                  <c:v>2.5</c:v>
                </c:pt>
                <c:pt idx="9">
                  <c:v>2.5</c:v>
                </c:pt>
                <c:pt idx="10">
                  <c:v>2.4</c:v>
                </c:pt>
                <c:pt idx="11">
                  <c:v>2.2999999999999998</c:v>
                </c:pt>
                <c:pt idx="12">
                  <c:v>2.5</c:v>
                </c:pt>
                <c:pt idx="13">
                  <c:v>2.6</c:v>
                </c:pt>
                <c:pt idx="14">
                  <c:v>2.5</c:v>
                </c:pt>
                <c:pt idx="15">
                  <c:v>2.5</c:v>
                </c:pt>
                <c:pt idx="16">
                  <c:v>2.6</c:v>
                </c:pt>
                <c:pt idx="17">
                  <c:v>2.6</c:v>
                </c:pt>
                <c:pt idx="18">
                  <c:v>2.7</c:v>
                </c:pt>
                <c:pt idx="19">
                  <c:v>2.7</c:v>
                </c:pt>
                <c:pt idx="20">
                  <c:v>2.6</c:v>
                </c:pt>
                <c:pt idx="21">
                  <c:v>2.6</c:v>
                </c:pt>
                <c:pt idx="22">
                  <c:v>2.7</c:v>
                </c:pt>
                <c:pt idx="23">
                  <c:v>2.7</c:v>
                </c:pt>
                <c:pt idx="24">
                  <c:v>2.4</c:v>
                </c:pt>
                <c:pt idx="25">
                  <c:v>2.4</c:v>
                </c:pt>
                <c:pt idx="26">
                  <c:v>2.5</c:v>
                </c:pt>
                <c:pt idx="27">
                  <c:v>2.2000000000000002</c:v>
                </c:pt>
                <c:pt idx="28">
                  <c:v>2.5</c:v>
                </c:pt>
                <c:pt idx="29">
                  <c:v>2.2999999999999998</c:v>
                </c:pt>
                <c:pt idx="30">
                  <c:v>2.2999999999999998</c:v>
                </c:pt>
                <c:pt idx="31">
                  <c:v>2.2999999999999998</c:v>
                </c:pt>
                <c:pt idx="32">
                  <c:v>2.2000000000000002</c:v>
                </c:pt>
                <c:pt idx="33">
                  <c:v>2.2000000000000002</c:v>
                </c:pt>
                <c:pt idx="34">
                  <c:v>2.1</c:v>
                </c:pt>
                <c:pt idx="35">
                  <c:v>2.1</c:v>
                </c:pt>
                <c:pt idx="36" formatCode="#,##0.0">
                  <c:v>2</c:v>
                </c:pt>
                <c:pt idx="37" formatCode="#,##0.0">
                  <c:v>2</c:v>
                </c:pt>
                <c:pt idx="38">
                  <c:v>1.9</c:v>
                </c:pt>
                <c:pt idx="39">
                  <c:v>2.1</c:v>
                </c:pt>
                <c:pt idx="40">
                  <c:v>1.8</c:v>
                </c:pt>
                <c:pt idx="41" formatCode="#,##0.0">
                  <c:v>2</c:v>
                </c:pt>
                <c:pt idx="42">
                  <c:v>2.1</c:v>
                </c:pt>
                <c:pt idx="43">
                  <c:v>1.9</c:v>
                </c:pt>
                <c:pt idx="44" formatCode="#,##0.0">
                  <c:v>2</c:v>
                </c:pt>
                <c:pt idx="45">
                  <c:v>2.1</c:v>
                </c:pt>
                <c:pt idx="46">
                  <c:v>2.1</c:v>
                </c:pt>
                <c:pt idx="47">
                  <c:v>2.1</c:v>
                </c:pt>
                <c:pt idx="48">
                  <c:v>2.2999999999999998</c:v>
                </c:pt>
                <c:pt idx="49">
                  <c:v>2.4</c:v>
                </c:pt>
                <c:pt idx="50">
                  <c:v>2.4</c:v>
                </c:pt>
                <c:pt idx="51">
                  <c:v>2.5</c:v>
                </c:pt>
                <c:pt idx="52">
                  <c:v>2.7</c:v>
                </c:pt>
                <c:pt idx="53">
                  <c:v>2.6</c:v>
                </c:pt>
                <c:pt idx="54">
                  <c:v>2.6</c:v>
                </c:pt>
                <c:pt idx="55">
                  <c:v>2.6</c:v>
                </c:pt>
                <c:pt idx="56">
                  <c:v>2.5</c:v>
                </c:pt>
                <c:pt idx="57">
                  <c:v>2.5</c:v>
                </c:pt>
                <c:pt idx="58">
                  <c:v>2.5</c:v>
                </c:pt>
                <c:pt idx="59">
                  <c:v>2.6</c:v>
                </c:pt>
                <c:pt idx="60">
                  <c:v>2.5</c:v>
                </c:pt>
                <c:pt idx="61">
                  <c:v>2.5</c:v>
                </c:pt>
                <c:pt idx="62">
                  <c:v>2.8</c:v>
                </c:pt>
                <c:pt idx="63">
                  <c:v>2.2999999999999998</c:v>
                </c:pt>
                <c:pt idx="64">
                  <c:v>2.5</c:v>
                </c:pt>
                <c:pt idx="65">
                  <c:v>2.5</c:v>
                </c:pt>
                <c:pt idx="66">
                  <c:v>2.6</c:v>
                </c:pt>
                <c:pt idx="67">
                  <c:v>2.7</c:v>
                </c:pt>
                <c:pt idx="68">
                  <c:v>2.6</c:v>
                </c:pt>
                <c:pt idx="69">
                  <c:v>2.6</c:v>
                </c:pt>
                <c:pt idx="70">
                  <c:v>2.7</c:v>
                </c:pt>
                <c:pt idx="71">
                  <c:v>2.6</c:v>
                </c:pt>
                <c:pt idx="72">
                  <c:v>2.4</c:v>
                </c:pt>
                <c:pt idx="73">
                  <c:v>2.4</c:v>
                </c:pt>
                <c:pt idx="74" formatCode="#,##0.0">
                  <c:v>2</c:v>
                </c:pt>
                <c:pt idx="75">
                  <c:v>2.5</c:v>
                </c:pt>
                <c:pt idx="76">
                  <c:v>2.1</c:v>
                </c:pt>
                <c:pt idx="77" formatCode="#,##0.0">
                  <c:v>2</c:v>
                </c:pt>
                <c:pt idx="78">
                  <c:v>1.9</c:v>
                </c:pt>
                <c:pt idx="79">
                  <c:v>1.9</c:v>
                </c:pt>
                <c:pt idx="80">
                  <c:v>1.8</c:v>
                </c:pt>
                <c:pt idx="81">
                  <c:v>1.8</c:v>
                </c:pt>
                <c:pt idx="82">
                  <c:v>1.6</c:v>
                </c:pt>
                <c:pt idx="83">
                  <c:v>1.6</c:v>
                </c:pt>
                <c:pt idx="84">
                  <c:v>1.5</c:v>
                </c:pt>
                <c:pt idx="85">
                  <c:v>1.4</c:v>
                </c:pt>
                <c:pt idx="86">
                  <c:v>1.6</c:v>
                </c:pt>
                <c:pt idx="87">
                  <c:v>1.2</c:v>
                </c:pt>
                <c:pt idx="88">
                  <c:v>1.3</c:v>
                </c:pt>
                <c:pt idx="89">
                  <c:v>1.3</c:v>
                </c:pt>
                <c:pt idx="90">
                  <c:v>1.4</c:v>
                </c:pt>
                <c:pt idx="91">
                  <c:v>1.4</c:v>
                </c:pt>
                <c:pt idx="92">
                  <c:v>1.4</c:v>
                </c:pt>
                <c:pt idx="93">
                  <c:v>1.4</c:v>
                </c:pt>
                <c:pt idx="94">
                  <c:v>1.4</c:v>
                </c:pt>
                <c:pt idx="95">
                  <c:v>1.3</c:v>
                </c:pt>
                <c:pt idx="96">
                  <c:v>1.5</c:v>
                </c:pt>
                <c:pt idx="97">
                  <c:v>1.6</c:v>
                </c:pt>
                <c:pt idx="98">
                  <c:v>1.6</c:v>
                </c:pt>
                <c:pt idx="99" formatCode="#,##0.0">
                  <c:v>2</c:v>
                </c:pt>
                <c:pt idx="100">
                  <c:v>1.8</c:v>
                </c:pt>
                <c:pt idx="101" formatCode="#,##0.0">
                  <c:v>2</c:v>
                </c:pt>
                <c:pt idx="102" formatCode="#,##0.0">
                  <c:v>2</c:v>
                </c:pt>
                <c:pt idx="103" formatCode="#,##0.0">
                  <c:v>2</c:v>
                </c:pt>
                <c:pt idx="104">
                  <c:v>1.9</c:v>
                </c:pt>
                <c:pt idx="105">
                  <c:v>1.8</c:v>
                </c:pt>
                <c:pt idx="106">
                  <c:v>1.8</c:v>
                </c:pt>
                <c:pt idx="107" formatCode="#,##0.0">
                  <c:v>2</c:v>
                </c:pt>
                <c:pt idx="108">
                  <c:v>1.9</c:v>
                </c:pt>
                <c:pt idx="109">
                  <c:v>1.8</c:v>
                </c:pt>
                <c:pt idx="110">
                  <c:v>1.8</c:v>
                </c:pt>
                <c:pt idx="111">
                  <c:v>1.7</c:v>
                </c:pt>
                <c:pt idx="112">
                  <c:v>1.8</c:v>
                </c:pt>
                <c:pt idx="113">
                  <c:v>1.7</c:v>
                </c:pt>
                <c:pt idx="114">
                  <c:v>1.8</c:v>
                </c:pt>
                <c:pt idx="115">
                  <c:v>1.8</c:v>
                </c:pt>
                <c:pt idx="116">
                  <c:v>1.7</c:v>
                </c:pt>
                <c:pt idx="117">
                  <c:v>1.7</c:v>
                </c:pt>
                <c:pt idx="118">
                  <c:v>1.6</c:v>
                </c:pt>
                <c:pt idx="119">
                  <c:v>1.8</c:v>
                </c:pt>
                <c:pt idx="120">
                  <c:v>1.6</c:v>
                </c:pt>
                <c:pt idx="121">
                  <c:v>1.5</c:v>
                </c:pt>
                <c:pt idx="122">
                  <c:v>1.8</c:v>
                </c:pt>
                <c:pt idx="123">
                  <c:v>1.1000000000000001</c:v>
                </c:pt>
                <c:pt idx="124">
                  <c:v>1.5</c:v>
                </c:pt>
                <c:pt idx="125">
                  <c:v>1.4</c:v>
                </c:pt>
                <c:pt idx="126">
                  <c:v>1.4</c:v>
                </c:pt>
                <c:pt idx="127">
                  <c:v>1.4</c:v>
                </c:pt>
                <c:pt idx="128">
                  <c:v>1.4</c:v>
                </c:pt>
                <c:pt idx="129">
                  <c:v>1.2</c:v>
                </c:pt>
                <c:pt idx="130">
                  <c:v>1.4</c:v>
                </c:pt>
                <c:pt idx="131" formatCode="#,##0.0">
                  <c:v>1</c:v>
                </c:pt>
                <c:pt idx="132">
                  <c:v>1.2</c:v>
                </c:pt>
                <c:pt idx="133">
                  <c:v>1.3</c:v>
                </c:pt>
                <c:pt idx="134">
                  <c:v>1.1000000000000001</c:v>
                </c:pt>
                <c:pt idx="135">
                  <c:v>1.6</c:v>
                </c:pt>
                <c:pt idx="136">
                  <c:v>1.1000000000000001</c:v>
                </c:pt>
                <c:pt idx="137">
                  <c:v>1.3</c:v>
                </c:pt>
                <c:pt idx="138">
                  <c:v>1.3</c:v>
                </c:pt>
                <c:pt idx="139">
                  <c:v>1.3</c:v>
                </c:pt>
                <c:pt idx="140">
                  <c:v>1.1000000000000001</c:v>
                </c:pt>
                <c:pt idx="141">
                  <c:v>1.2</c:v>
                </c:pt>
                <c:pt idx="142">
                  <c:v>1.2</c:v>
                </c:pt>
                <c:pt idx="143">
                  <c:v>1.2</c:v>
                </c:pt>
                <c:pt idx="144" formatCode="#,##0.0">
                  <c:v>1</c:v>
                </c:pt>
                <c:pt idx="145">
                  <c:v>1.1000000000000001</c:v>
                </c:pt>
                <c:pt idx="146">
                  <c:v>1.1000000000000001</c:v>
                </c:pt>
                <c:pt idx="147">
                  <c:v>1.4</c:v>
                </c:pt>
                <c:pt idx="148">
                  <c:v>1.9</c:v>
                </c:pt>
                <c:pt idx="149">
                  <c:v>1.7</c:v>
                </c:pt>
                <c:pt idx="150">
                  <c:v>1.9</c:v>
                </c:pt>
                <c:pt idx="151">
                  <c:v>1.9</c:v>
                </c:pt>
                <c:pt idx="152">
                  <c:v>1.9</c:v>
                </c:pt>
                <c:pt idx="153" formatCode="#,##0.0">
                  <c:v>2</c:v>
                </c:pt>
                <c:pt idx="154">
                  <c:v>1.1000000000000001</c:v>
                </c:pt>
                <c:pt idx="155">
                  <c:v>1.2</c:v>
                </c:pt>
                <c:pt idx="156">
                  <c:v>1.1000000000000001</c:v>
                </c:pt>
                <c:pt idx="157" formatCode="#,##0.0">
                  <c:v>1</c:v>
                </c:pt>
                <c:pt idx="158">
                  <c:v>1.4</c:v>
                </c:pt>
                <c:pt idx="159">
                  <c:v>0.8</c:v>
                </c:pt>
                <c:pt idx="160" formatCode="#,##0.0">
                  <c:v>1</c:v>
                </c:pt>
                <c:pt idx="161" formatCode="#,##0.0">
                  <c:v>1</c:v>
                </c:pt>
                <c:pt idx="162">
                  <c:v>1.2</c:v>
                </c:pt>
                <c:pt idx="163">
                  <c:v>1.1000000000000001</c:v>
                </c:pt>
                <c:pt idx="164">
                  <c:v>1.1000000000000001</c:v>
                </c:pt>
                <c:pt idx="165" formatCode="#,##0.0">
                  <c:v>1</c:v>
                </c:pt>
                <c:pt idx="166">
                  <c:v>1.1000000000000001</c:v>
                </c:pt>
                <c:pt idx="167">
                  <c:v>1.2</c:v>
                </c:pt>
                <c:pt idx="168">
                  <c:v>1.1000000000000001</c:v>
                </c:pt>
                <c:pt idx="169">
                  <c:v>1.2</c:v>
                </c:pt>
                <c:pt idx="170" formatCode="#,##0.0">
                  <c:v>1</c:v>
                </c:pt>
                <c:pt idx="171">
                  <c:v>1.9</c:v>
                </c:pt>
                <c:pt idx="172">
                  <c:v>1.3</c:v>
                </c:pt>
                <c:pt idx="173">
                  <c:v>1.7</c:v>
                </c:pt>
                <c:pt idx="174">
                  <c:v>1.7</c:v>
                </c:pt>
                <c:pt idx="175">
                  <c:v>1.7</c:v>
                </c:pt>
                <c:pt idx="176">
                  <c:v>1.6</c:v>
                </c:pt>
                <c:pt idx="177">
                  <c:v>1.3</c:v>
                </c:pt>
                <c:pt idx="178">
                  <c:v>1.3</c:v>
                </c:pt>
                <c:pt idx="179">
                  <c:v>1.2</c:v>
                </c:pt>
                <c:pt idx="180">
                  <c:v>1.3</c:v>
                </c:pt>
                <c:pt idx="181">
                  <c:v>1.3</c:v>
                </c:pt>
                <c:pt idx="182">
                  <c:v>1.7</c:v>
                </c:pt>
                <c:pt idx="183" formatCode="#,##0.0">
                  <c:v>1</c:v>
                </c:pt>
                <c:pt idx="184">
                  <c:v>1.9</c:v>
                </c:pt>
                <c:pt idx="185">
                  <c:v>1.4</c:v>
                </c:pt>
                <c:pt idx="186">
                  <c:v>1.6</c:v>
                </c:pt>
                <c:pt idx="187">
                  <c:v>1.5</c:v>
                </c:pt>
                <c:pt idx="188">
                  <c:v>1.4</c:v>
                </c:pt>
                <c:pt idx="189">
                  <c:v>1.7</c:v>
                </c:pt>
                <c:pt idx="190">
                  <c:v>1.4</c:v>
                </c:pt>
                <c:pt idx="191">
                  <c:v>1.3</c:v>
                </c:pt>
                <c:pt idx="192">
                  <c:v>1.6</c:v>
                </c:pt>
                <c:pt idx="193">
                  <c:v>1.4</c:v>
                </c:pt>
                <c:pt idx="194">
                  <c:v>1.1000000000000001</c:v>
                </c:pt>
                <c:pt idx="195">
                  <c:v>1.9</c:v>
                </c:pt>
                <c:pt idx="196" formatCode="#,##0.0">
                  <c:v>1</c:v>
                </c:pt>
                <c:pt idx="197">
                  <c:v>1.6</c:v>
                </c:pt>
                <c:pt idx="198">
                  <c:v>1.2</c:v>
                </c:pt>
                <c:pt idx="199">
                  <c:v>1.3</c:v>
                </c:pt>
                <c:pt idx="200">
                  <c:v>1.5</c:v>
                </c:pt>
                <c:pt idx="201">
                  <c:v>1.5</c:v>
                </c:pt>
                <c:pt idx="202">
                  <c:v>1.9</c:v>
                </c:pt>
                <c:pt idx="203">
                  <c:v>1.8</c:v>
                </c:pt>
                <c:pt idx="204">
                  <c:v>1.5</c:v>
                </c:pt>
                <c:pt idx="205">
                  <c:v>1.6</c:v>
                </c:pt>
                <c:pt idx="206">
                  <c:v>1.3</c:v>
                </c:pt>
                <c:pt idx="207">
                  <c:v>1.2</c:v>
                </c:pt>
                <c:pt idx="208">
                  <c:v>1.3</c:v>
                </c:pt>
                <c:pt idx="209">
                  <c:v>1.2</c:v>
                </c:pt>
                <c:pt idx="210">
                  <c:v>0.9</c:v>
                </c:pt>
                <c:pt idx="211">
                  <c:v>0.7</c:v>
                </c:pt>
                <c:pt idx="212">
                  <c:v>0.5</c:v>
                </c:pt>
                <c:pt idx="213">
                  <c:v>0.4</c:v>
                </c:pt>
                <c:pt idx="214">
                  <c:v>0.6</c:v>
                </c:pt>
                <c:pt idx="215">
                  <c:v>0.7</c:v>
                </c:pt>
                <c:pt idx="216">
                  <c:v>1.4</c:v>
                </c:pt>
                <c:pt idx="217">
                  <c:v>1.2</c:v>
                </c:pt>
                <c:pt idx="218">
                  <c:v>1.3</c:v>
                </c:pt>
                <c:pt idx="219">
                  <c:v>0.9</c:v>
                </c:pt>
                <c:pt idx="220">
                  <c:v>1.1000000000000001</c:v>
                </c:pt>
                <c:pt idx="221">
                  <c:v>0.7</c:v>
                </c:pt>
                <c:pt idx="222">
                  <c:v>0.9</c:v>
                </c:pt>
                <c:pt idx="223">
                  <c:v>1.1000000000000001</c:v>
                </c:pt>
                <c:pt idx="224">
                  <c:v>1.7</c:v>
                </c:pt>
                <c:pt idx="225">
                  <c:v>2.1</c:v>
                </c:pt>
                <c:pt idx="226">
                  <c:v>2.7</c:v>
                </c:pt>
                <c:pt idx="227">
                  <c:v>2.4</c:v>
                </c:pt>
                <c:pt idx="228">
                  <c:v>2.2999999999999998</c:v>
                </c:pt>
                <c:pt idx="229">
                  <c:v>2.5</c:v>
                </c:pt>
                <c:pt idx="230">
                  <c:v>2.7</c:v>
                </c:pt>
                <c:pt idx="231">
                  <c:v>3.3</c:v>
                </c:pt>
                <c:pt idx="232">
                  <c:v>3.5</c:v>
                </c:pt>
                <c:pt idx="233">
                  <c:v>3.4</c:v>
                </c:pt>
                <c:pt idx="234">
                  <c:v>3.7</c:v>
                </c:pt>
                <c:pt idx="235">
                  <c:v>3.8</c:v>
                </c:pt>
                <c:pt idx="236">
                  <c:v>4.3</c:v>
                </c:pt>
                <c:pt idx="237">
                  <c:v>4.3</c:v>
                </c:pt>
                <c:pt idx="238">
                  <c:v>4.2</c:v>
                </c:pt>
                <c:pt idx="239">
                  <c:v>4.4000000000000004</c:v>
                </c:pt>
                <c:pt idx="240">
                  <c:v>4.4000000000000004</c:v>
                </c:pt>
                <c:pt idx="241">
                  <c:v>4.8</c:v>
                </c:pt>
                <c:pt idx="242">
                  <c:v>5.0999999999999996</c:v>
                </c:pt>
                <c:pt idx="243">
                  <c:v>5.2</c:v>
                </c:pt>
                <c:pt idx="244" formatCode="#,##0.0">
                  <c:v>5</c:v>
                </c:pt>
                <c:pt idx="245">
                  <c:v>5.4</c:v>
                </c:pt>
                <c:pt idx="246">
                  <c:v>5.6</c:v>
                </c:pt>
                <c:pt idx="247">
                  <c:v>5.5</c:v>
                </c:pt>
                <c:pt idx="248">
                  <c:v>4.7</c:v>
                </c:pt>
                <c:pt idx="249">
                  <c:v>4.5999999999999996</c:v>
                </c:pt>
                <c:pt idx="250" formatCode="#,##0.0">
                  <c:v>4</c:v>
                </c:pt>
                <c:pt idx="251" formatCode="#,##0.0">
                  <c:v>4</c:v>
                </c:pt>
                <c:pt idx="252" formatCode="#,##0.0">
                  <c:v>4</c:v>
                </c:pt>
                <c:pt idx="253" formatCode="#,##0.0">
                  <c:v>4</c:v>
                </c:pt>
                <c:pt idx="254" formatCode="#,##0.0">
                  <c:v>4</c:v>
                </c:pt>
                <c:pt idx="255">
                  <c:v>3.7</c:v>
                </c:pt>
                <c:pt idx="256">
                  <c:v>4.0999999999999996</c:v>
                </c:pt>
                <c:pt idx="257">
                  <c:v>4.0999999999999996</c:v>
                </c:pt>
                <c:pt idx="258" formatCode="#,##0.0">
                  <c:v>4</c:v>
                </c:pt>
                <c:pt idx="259">
                  <c:v>4.0999999999999996</c:v>
                </c:pt>
                <c:pt idx="260">
                  <c:v>3.9</c:v>
                </c:pt>
                <c:pt idx="261" formatCode="#,##0.0">
                  <c:v>4</c:v>
                </c:pt>
                <c:pt idx="262">
                  <c:v>3.9</c:v>
                </c:pt>
                <c:pt idx="263" formatCode="#,##0.0">
                  <c:v>4</c:v>
                </c:pt>
                <c:pt idx="264">
                  <c:v>3.9</c:v>
                </c:pt>
                <c:pt idx="265">
                  <c:v>3.7</c:v>
                </c:pt>
                <c:pt idx="266">
                  <c:v>3.5</c:v>
                </c:pt>
                <c:pt idx="267" formatCode="#,##0.0">
                  <c:v>4</c:v>
                </c:pt>
                <c:pt idx="268">
                  <c:v>3.2</c:v>
                </c:pt>
                <c:pt idx="269">
                  <c:v>3.3</c:v>
                </c:pt>
                <c:pt idx="270">
                  <c:v>3.2</c:v>
                </c:pt>
                <c:pt idx="271">
                  <c:v>3.1</c:v>
                </c:pt>
                <c:pt idx="272">
                  <c:v>3.2</c:v>
                </c:pt>
                <c:pt idx="273">
                  <c:v>3.4</c:v>
                </c:pt>
                <c:pt idx="274">
                  <c:v>3.5</c:v>
                </c:pt>
                <c:pt idx="275">
                  <c:v>3.4</c:v>
                </c:pt>
                <c:pt idx="276">
                  <c:v>3.2</c:v>
                </c:pt>
              </c:numCache>
            </c:numRef>
          </c:val>
          <c:smooth val="0"/>
          <c:extLst>
            <c:ext xmlns:c16="http://schemas.microsoft.com/office/drawing/2014/chart" uri="{C3380CC4-5D6E-409C-BE32-E72D297353CC}">
              <c16:uniqueId val="{00000000-BB5A-456C-B567-497267D39DAC}"/>
            </c:ext>
          </c:extLst>
        </c:ser>
        <c:ser>
          <c:idx val="1"/>
          <c:order val="1"/>
          <c:tx>
            <c:strRef>
              <c:f>'[Chart in Microsoft PowerPoint]Sheet 1'!$A$10</c:f>
              <c:strCache>
                <c:ptCount val="1"/>
                <c:pt idx="0">
                  <c:v>Ireland services inflation</c:v>
                </c:pt>
              </c:strCache>
            </c:strRef>
          </c:tx>
          <c:spPr>
            <a:ln w="28575" cap="rnd">
              <a:solidFill>
                <a:schemeClr val="accent3">
                  <a:lumMod val="60000"/>
                  <a:lumOff val="40000"/>
                </a:schemeClr>
              </a:solidFill>
              <a:round/>
            </a:ln>
            <a:effectLst/>
          </c:spPr>
          <c:marker>
            <c:symbol val="none"/>
          </c:marker>
          <c:cat>
            <c:numRef>
              <c:f>'[Chart in Microsoft PowerPoint]Sheet 1'!$B$8:$JS$8</c:f>
              <c:numCache>
                <c:formatCode>mmm\-yy</c:formatCode>
                <c:ptCount val="278"/>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pt idx="247">
                  <c:v>45139</c:v>
                </c:pt>
                <c:pt idx="248">
                  <c:v>45170</c:v>
                </c:pt>
                <c:pt idx="249">
                  <c:v>45200</c:v>
                </c:pt>
                <c:pt idx="250">
                  <c:v>45231</c:v>
                </c:pt>
                <c:pt idx="251">
                  <c:v>45261</c:v>
                </c:pt>
                <c:pt idx="252">
                  <c:v>45292</c:v>
                </c:pt>
                <c:pt idx="253">
                  <c:v>45323</c:v>
                </c:pt>
                <c:pt idx="254">
                  <c:v>45352</c:v>
                </c:pt>
                <c:pt idx="255">
                  <c:v>45383</c:v>
                </c:pt>
                <c:pt idx="256">
                  <c:v>45413</c:v>
                </c:pt>
                <c:pt idx="257">
                  <c:v>45444</c:v>
                </c:pt>
                <c:pt idx="258">
                  <c:v>45474</c:v>
                </c:pt>
                <c:pt idx="259">
                  <c:v>45505</c:v>
                </c:pt>
                <c:pt idx="260">
                  <c:v>45536</c:v>
                </c:pt>
                <c:pt idx="261">
                  <c:v>45566</c:v>
                </c:pt>
                <c:pt idx="262">
                  <c:v>45597</c:v>
                </c:pt>
                <c:pt idx="263">
                  <c:v>45627</c:v>
                </c:pt>
                <c:pt idx="264">
                  <c:v>45658</c:v>
                </c:pt>
                <c:pt idx="265">
                  <c:v>45689</c:v>
                </c:pt>
                <c:pt idx="266">
                  <c:v>45717</c:v>
                </c:pt>
                <c:pt idx="267">
                  <c:v>45748</c:v>
                </c:pt>
                <c:pt idx="268">
                  <c:v>45778</c:v>
                </c:pt>
                <c:pt idx="269">
                  <c:v>45809</c:v>
                </c:pt>
                <c:pt idx="270">
                  <c:v>45839</c:v>
                </c:pt>
                <c:pt idx="271">
                  <c:v>45870</c:v>
                </c:pt>
                <c:pt idx="272">
                  <c:v>45901</c:v>
                </c:pt>
                <c:pt idx="273">
                  <c:v>45931</c:v>
                </c:pt>
                <c:pt idx="274">
                  <c:v>45962</c:v>
                </c:pt>
                <c:pt idx="275">
                  <c:v>45992</c:v>
                </c:pt>
                <c:pt idx="276">
                  <c:v>46023</c:v>
                </c:pt>
                <c:pt idx="277">
                  <c:v>46054</c:v>
                </c:pt>
              </c:numCache>
            </c:numRef>
          </c:cat>
          <c:val>
            <c:numRef>
              <c:f>'[Chart in Microsoft PowerPoint]Sheet 1'!$B$10:$JS$10</c:f>
              <c:numCache>
                <c:formatCode>#,##0.##########</c:formatCode>
                <c:ptCount val="278"/>
                <c:pt idx="0" formatCode="#,##0.0">
                  <c:v>7</c:v>
                </c:pt>
                <c:pt idx="1">
                  <c:v>6.9</c:v>
                </c:pt>
                <c:pt idx="2">
                  <c:v>6.4</c:v>
                </c:pt>
                <c:pt idx="3">
                  <c:v>6.4</c:v>
                </c:pt>
                <c:pt idx="4">
                  <c:v>6.2</c:v>
                </c:pt>
                <c:pt idx="5">
                  <c:v>6.3</c:v>
                </c:pt>
                <c:pt idx="6">
                  <c:v>6.3</c:v>
                </c:pt>
                <c:pt idx="7">
                  <c:v>6.1</c:v>
                </c:pt>
                <c:pt idx="8">
                  <c:v>5.7</c:v>
                </c:pt>
                <c:pt idx="9">
                  <c:v>5.3</c:v>
                </c:pt>
                <c:pt idx="10" formatCode="#,##0.0">
                  <c:v>5</c:v>
                </c:pt>
                <c:pt idx="11">
                  <c:v>4.7</c:v>
                </c:pt>
                <c:pt idx="12">
                  <c:v>3.7</c:v>
                </c:pt>
                <c:pt idx="13">
                  <c:v>4.0999999999999996</c:v>
                </c:pt>
                <c:pt idx="14">
                  <c:v>3.8</c:v>
                </c:pt>
                <c:pt idx="15">
                  <c:v>3.5</c:v>
                </c:pt>
                <c:pt idx="16">
                  <c:v>3.3</c:v>
                </c:pt>
                <c:pt idx="17">
                  <c:v>3.3</c:v>
                </c:pt>
                <c:pt idx="18" formatCode="#,##0.0">
                  <c:v>4</c:v>
                </c:pt>
                <c:pt idx="19">
                  <c:v>3.7</c:v>
                </c:pt>
                <c:pt idx="20">
                  <c:v>3.6</c:v>
                </c:pt>
                <c:pt idx="21">
                  <c:v>3.5</c:v>
                </c:pt>
                <c:pt idx="22">
                  <c:v>3.7</c:v>
                </c:pt>
                <c:pt idx="23">
                  <c:v>3.7</c:v>
                </c:pt>
                <c:pt idx="24">
                  <c:v>3.4</c:v>
                </c:pt>
                <c:pt idx="25">
                  <c:v>3.2</c:v>
                </c:pt>
                <c:pt idx="26">
                  <c:v>3.2</c:v>
                </c:pt>
                <c:pt idx="27">
                  <c:v>3.1</c:v>
                </c:pt>
                <c:pt idx="28">
                  <c:v>3.5</c:v>
                </c:pt>
                <c:pt idx="29">
                  <c:v>3.8</c:v>
                </c:pt>
                <c:pt idx="30">
                  <c:v>3.2</c:v>
                </c:pt>
                <c:pt idx="31" formatCode="#,##0.0">
                  <c:v>3</c:v>
                </c:pt>
                <c:pt idx="32" formatCode="#,##0.0">
                  <c:v>3</c:v>
                </c:pt>
                <c:pt idx="33">
                  <c:v>2.9</c:v>
                </c:pt>
                <c:pt idx="34">
                  <c:v>3.2</c:v>
                </c:pt>
                <c:pt idx="35" formatCode="#,##0.0">
                  <c:v>3</c:v>
                </c:pt>
                <c:pt idx="36">
                  <c:v>3.2</c:v>
                </c:pt>
                <c:pt idx="37">
                  <c:v>3.1</c:v>
                </c:pt>
                <c:pt idx="38">
                  <c:v>3.3</c:v>
                </c:pt>
                <c:pt idx="39">
                  <c:v>3.5</c:v>
                </c:pt>
                <c:pt idx="40">
                  <c:v>3.2</c:v>
                </c:pt>
                <c:pt idx="41">
                  <c:v>3.3</c:v>
                </c:pt>
                <c:pt idx="42">
                  <c:v>3.8</c:v>
                </c:pt>
                <c:pt idx="43">
                  <c:v>4.4000000000000004</c:v>
                </c:pt>
                <c:pt idx="44">
                  <c:v>4.4000000000000004</c:v>
                </c:pt>
                <c:pt idx="45">
                  <c:v>4.5999999999999996</c:v>
                </c:pt>
                <c:pt idx="46">
                  <c:v>4.4000000000000004</c:v>
                </c:pt>
                <c:pt idx="47">
                  <c:v>4.4000000000000004</c:v>
                </c:pt>
                <c:pt idx="48">
                  <c:v>4.5</c:v>
                </c:pt>
                <c:pt idx="49">
                  <c:v>4.9000000000000004</c:v>
                </c:pt>
                <c:pt idx="50">
                  <c:v>5.0999999999999996</c:v>
                </c:pt>
                <c:pt idx="51">
                  <c:v>5.0999999999999996</c:v>
                </c:pt>
                <c:pt idx="52">
                  <c:v>4.9000000000000004</c:v>
                </c:pt>
                <c:pt idx="53">
                  <c:v>4.4000000000000004</c:v>
                </c:pt>
                <c:pt idx="54">
                  <c:v>4.3</c:v>
                </c:pt>
                <c:pt idx="55" formatCode="#,##0.0">
                  <c:v>4</c:v>
                </c:pt>
                <c:pt idx="56">
                  <c:v>4.0999999999999996</c:v>
                </c:pt>
                <c:pt idx="57" formatCode="#,##0.0">
                  <c:v>4</c:v>
                </c:pt>
                <c:pt idx="58">
                  <c:v>3.9</c:v>
                </c:pt>
                <c:pt idx="59">
                  <c:v>3.9</c:v>
                </c:pt>
                <c:pt idx="60">
                  <c:v>3.6</c:v>
                </c:pt>
                <c:pt idx="61">
                  <c:v>3.6</c:v>
                </c:pt>
                <c:pt idx="62">
                  <c:v>3.8</c:v>
                </c:pt>
                <c:pt idx="63">
                  <c:v>3.4</c:v>
                </c:pt>
                <c:pt idx="64">
                  <c:v>3.8</c:v>
                </c:pt>
                <c:pt idx="65">
                  <c:v>3.8</c:v>
                </c:pt>
                <c:pt idx="66">
                  <c:v>3.5</c:v>
                </c:pt>
                <c:pt idx="67">
                  <c:v>2.8</c:v>
                </c:pt>
                <c:pt idx="68">
                  <c:v>2.9</c:v>
                </c:pt>
                <c:pt idx="69">
                  <c:v>3.3</c:v>
                </c:pt>
                <c:pt idx="70">
                  <c:v>3.1</c:v>
                </c:pt>
                <c:pt idx="71">
                  <c:v>2.9</c:v>
                </c:pt>
                <c:pt idx="72">
                  <c:v>3.5</c:v>
                </c:pt>
                <c:pt idx="73">
                  <c:v>2.5</c:v>
                </c:pt>
                <c:pt idx="74">
                  <c:v>1.7</c:v>
                </c:pt>
                <c:pt idx="75">
                  <c:v>1.7</c:v>
                </c:pt>
                <c:pt idx="76">
                  <c:v>1.1000000000000001</c:v>
                </c:pt>
                <c:pt idx="77">
                  <c:v>0.9</c:v>
                </c:pt>
                <c:pt idx="78">
                  <c:v>0.5</c:v>
                </c:pt>
                <c:pt idx="79">
                  <c:v>0.9</c:v>
                </c:pt>
                <c:pt idx="80">
                  <c:v>0.3</c:v>
                </c:pt>
                <c:pt idx="81">
                  <c:v>0.3</c:v>
                </c:pt>
                <c:pt idx="82">
                  <c:v>0.4</c:v>
                </c:pt>
                <c:pt idx="83">
                  <c:v>0.4</c:v>
                </c:pt>
                <c:pt idx="84" formatCode="#,##0.0">
                  <c:v>-1</c:v>
                </c:pt>
                <c:pt idx="85">
                  <c:v>-0.5</c:v>
                </c:pt>
                <c:pt idx="86">
                  <c:v>-0.8</c:v>
                </c:pt>
                <c:pt idx="87">
                  <c:v>-1.1000000000000001</c:v>
                </c:pt>
                <c:pt idx="88">
                  <c:v>-0.8</c:v>
                </c:pt>
                <c:pt idx="89">
                  <c:v>-0.8</c:v>
                </c:pt>
                <c:pt idx="90">
                  <c:v>-0.3</c:v>
                </c:pt>
                <c:pt idx="91">
                  <c:v>-0.1</c:v>
                </c:pt>
                <c:pt idx="92">
                  <c:v>-0.3</c:v>
                </c:pt>
                <c:pt idx="93">
                  <c:v>-0.8</c:v>
                </c:pt>
                <c:pt idx="94">
                  <c:v>-0.9</c:v>
                </c:pt>
                <c:pt idx="95">
                  <c:v>-0.9</c:v>
                </c:pt>
                <c:pt idx="96">
                  <c:v>-0.1</c:v>
                </c:pt>
                <c:pt idx="97">
                  <c:v>0.1</c:v>
                </c:pt>
                <c:pt idx="98">
                  <c:v>0.3</c:v>
                </c:pt>
                <c:pt idx="99">
                  <c:v>1.1000000000000001</c:v>
                </c:pt>
                <c:pt idx="100" formatCode="#,##0.0">
                  <c:v>1</c:v>
                </c:pt>
                <c:pt idx="101">
                  <c:v>1.2</c:v>
                </c:pt>
                <c:pt idx="102">
                  <c:v>0.8</c:v>
                </c:pt>
                <c:pt idx="103">
                  <c:v>0.4</c:v>
                </c:pt>
                <c:pt idx="104">
                  <c:v>0.9</c:v>
                </c:pt>
                <c:pt idx="105">
                  <c:v>1.2</c:v>
                </c:pt>
                <c:pt idx="106">
                  <c:v>1.3</c:v>
                </c:pt>
                <c:pt idx="107">
                  <c:v>1.2</c:v>
                </c:pt>
                <c:pt idx="108">
                  <c:v>1.2</c:v>
                </c:pt>
                <c:pt idx="109">
                  <c:v>1.5</c:v>
                </c:pt>
                <c:pt idx="110">
                  <c:v>2.9</c:v>
                </c:pt>
                <c:pt idx="111">
                  <c:v>1.5</c:v>
                </c:pt>
                <c:pt idx="112">
                  <c:v>1.4</c:v>
                </c:pt>
                <c:pt idx="113" formatCode="#,##0.0">
                  <c:v>2</c:v>
                </c:pt>
                <c:pt idx="114">
                  <c:v>2.8</c:v>
                </c:pt>
                <c:pt idx="115">
                  <c:v>3.1</c:v>
                </c:pt>
                <c:pt idx="116">
                  <c:v>2.2999999999999998</c:v>
                </c:pt>
                <c:pt idx="117">
                  <c:v>1.5</c:v>
                </c:pt>
                <c:pt idx="118">
                  <c:v>1.2</c:v>
                </c:pt>
                <c:pt idx="119">
                  <c:v>1.9</c:v>
                </c:pt>
                <c:pt idx="120">
                  <c:v>1.9</c:v>
                </c:pt>
                <c:pt idx="121">
                  <c:v>1.5</c:v>
                </c:pt>
                <c:pt idx="122">
                  <c:v>0.6</c:v>
                </c:pt>
                <c:pt idx="123">
                  <c:v>1.3</c:v>
                </c:pt>
                <c:pt idx="124">
                  <c:v>1.8</c:v>
                </c:pt>
                <c:pt idx="125">
                  <c:v>1.5</c:v>
                </c:pt>
                <c:pt idx="126">
                  <c:v>1.1000000000000001</c:v>
                </c:pt>
                <c:pt idx="127">
                  <c:v>1.1000000000000001</c:v>
                </c:pt>
                <c:pt idx="128">
                  <c:v>1.5</c:v>
                </c:pt>
                <c:pt idx="129">
                  <c:v>1.8</c:v>
                </c:pt>
                <c:pt idx="130">
                  <c:v>2.4</c:v>
                </c:pt>
                <c:pt idx="131">
                  <c:v>2.5</c:v>
                </c:pt>
                <c:pt idx="132">
                  <c:v>2.1</c:v>
                </c:pt>
                <c:pt idx="133">
                  <c:v>2.2999999999999998</c:v>
                </c:pt>
                <c:pt idx="134">
                  <c:v>2.5</c:v>
                </c:pt>
                <c:pt idx="135" formatCode="#,##0.0">
                  <c:v>3</c:v>
                </c:pt>
                <c:pt idx="136">
                  <c:v>2.2000000000000002</c:v>
                </c:pt>
                <c:pt idx="137">
                  <c:v>2.4</c:v>
                </c:pt>
                <c:pt idx="138">
                  <c:v>2.5</c:v>
                </c:pt>
                <c:pt idx="139">
                  <c:v>2.5</c:v>
                </c:pt>
                <c:pt idx="140">
                  <c:v>2.6</c:v>
                </c:pt>
                <c:pt idx="141">
                  <c:v>2.6</c:v>
                </c:pt>
                <c:pt idx="142">
                  <c:v>2.4</c:v>
                </c:pt>
                <c:pt idx="143">
                  <c:v>2.1</c:v>
                </c:pt>
                <c:pt idx="144">
                  <c:v>2.7</c:v>
                </c:pt>
                <c:pt idx="145">
                  <c:v>2.7</c:v>
                </c:pt>
                <c:pt idx="146">
                  <c:v>2.7</c:v>
                </c:pt>
                <c:pt idx="147">
                  <c:v>2.2999999999999998</c:v>
                </c:pt>
                <c:pt idx="148" formatCode="#,##0.0">
                  <c:v>3</c:v>
                </c:pt>
                <c:pt idx="149">
                  <c:v>3.2</c:v>
                </c:pt>
                <c:pt idx="150">
                  <c:v>3.3</c:v>
                </c:pt>
                <c:pt idx="151">
                  <c:v>3.8</c:v>
                </c:pt>
                <c:pt idx="152">
                  <c:v>3.5</c:v>
                </c:pt>
                <c:pt idx="153">
                  <c:v>3.5</c:v>
                </c:pt>
                <c:pt idx="154" formatCode="#,##0.0">
                  <c:v>3</c:v>
                </c:pt>
                <c:pt idx="155">
                  <c:v>2.9</c:v>
                </c:pt>
                <c:pt idx="156">
                  <c:v>2.5</c:v>
                </c:pt>
                <c:pt idx="157">
                  <c:v>2.4</c:v>
                </c:pt>
                <c:pt idx="158">
                  <c:v>2.2000000000000002</c:v>
                </c:pt>
                <c:pt idx="159">
                  <c:v>2.5</c:v>
                </c:pt>
                <c:pt idx="160">
                  <c:v>2.7</c:v>
                </c:pt>
                <c:pt idx="161">
                  <c:v>3.2</c:v>
                </c:pt>
                <c:pt idx="162">
                  <c:v>3.3</c:v>
                </c:pt>
                <c:pt idx="163">
                  <c:v>2.5</c:v>
                </c:pt>
                <c:pt idx="164">
                  <c:v>2.2000000000000002</c:v>
                </c:pt>
                <c:pt idx="165" formatCode="#,##0.0">
                  <c:v>2</c:v>
                </c:pt>
                <c:pt idx="166">
                  <c:v>2.4</c:v>
                </c:pt>
                <c:pt idx="167">
                  <c:v>2.4</c:v>
                </c:pt>
                <c:pt idx="168">
                  <c:v>2.2999999999999998</c:v>
                </c:pt>
                <c:pt idx="169">
                  <c:v>2.2999999999999998</c:v>
                </c:pt>
                <c:pt idx="170">
                  <c:v>2.9</c:v>
                </c:pt>
                <c:pt idx="171">
                  <c:v>3.7</c:v>
                </c:pt>
                <c:pt idx="172">
                  <c:v>2.4</c:v>
                </c:pt>
                <c:pt idx="173">
                  <c:v>1.9</c:v>
                </c:pt>
                <c:pt idx="174">
                  <c:v>2.5</c:v>
                </c:pt>
                <c:pt idx="175">
                  <c:v>2.9</c:v>
                </c:pt>
                <c:pt idx="176">
                  <c:v>2.5</c:v>
                </c:pt>
                <c:pt idx="177">
                  <c:v>2.4</c:v>
                </c:pt>
                <c:pt idx="178">
                  <c:v>2.2000000000000002</c:v>
                </c:pt>
                <c:pt idx="179">
                  <c:v>2.4</c:v>
                </c:pt>
                <c:pt idx="180">
                  <c:v>1.9</c:v>
                </c:pt>
                <c:pt idx="181">
                  <c:v>2.5</c:v>
                </c:pt>
                <c:pt idx="182">
                  <c:v>2.2999999999999998</c:v>
                </c:pt>
                <c:pt idx="183">
                  <c:v>0.8</c:v>
                </c:pt>
                <c:pt idx="184" formatCode="#,##0.0">
                  <c:v>2</c:v>
                </c:pt>
                <c:pt idx="185">
                  <c:v>1.3</c:v>
                </c:pt>
                <c:pt idx="186">
                  <c:v>1.4</c:v>
                </c:pt>
                <c:pt idx="187">
                  <c:v>1.2</c:v>
                </c:pt>
                <c:pt idx="188">
                  <c:v>1.6</c:v>
                </c:pt>
                <c:pt idx="189">
                  <c:v>1.8</c:v>
                </c:pt>
                <c:pt idx="190">
                  <c:v>1.4</c:v>
                </c:pt>
                <c:pt idx="191">
                  <c:v>1.6</c:v>
                </c:pt>
                <c:pt idx="192">
                  <c:v>2.2999999999999998</c:v>
                </c:pt>
                <c:pt idx="193">
                  <c:v>2.1</c:v>
                </c:pt>
                <c:pt idx="194">
                  <c:v>2.2999999999999998</c:v>
                </c:pt>
                <c:pt idx="195">
                  <c:v>3.2</c:v>
                </c:pt>
                <c:pt idx="196" formatCode="#,##0.0">
                  <c:v>2</c:v>
                </c:pt>
                <c:pt idx="197">
                  <c:v>2.6</c:v>
                </c:pt>
                <c:pt idx="198">
                  <c:v>1.9</c:v>
                </c:pt>
                <c:pt idx="199">
                  <c:v>2.1</c:v>
                </c:pt>
                <c:pt idx="200">
                  <c:v>2.6</c:v>
                </c:pt>
                <c:pt idx="201">
                  <c:v>2.4</c:v>
                </c:pt>
                <c:pt idx="202">
                  <c:v>2.8</c:v>
                </c:pt>
                <c:pt idx="203">
                  <c:v>2.9</c:v>
                </c:pt>
                <c:pt idx="204" formatCode="#,##0.0">
                  <c:v>2</c:v>
                </c:pt>
                <c:pt idx="205">
                  <c:v>1.9</c:v>
                </c:pt>
                <c:pt idx="206">
                  <c:v>1.7</c:v>
                </c:pt>
                <c:pt idx="207">
                  <c:v>1.5</c:v>
                </c:pt>
                <c:pt idx="208">
                  <c:v>1.2</c:v>
                </c:pt>
                <c:pt idx="209">
                  <c:v>1.5</c:v>
                </c:pt>
                <c:pt idx="210">
                  <c:v>0.1</c:v>
                </c:pt>
                <c:pt idx="211" formatCode="#,##0.0">
                  <c:v>0</c:v>
                </c:pt>
                <c:pt idx="212">
                  <c:v>0.2</c:v>
                </c:pt>
                <c:pt idx="213">
                  <c:v>-0.3</c:v>
                </c:pt>
                <c:pt idx="214">
                  <c:v>0.5</c:v>
                </c:pt>
                <c:pt idx="215">
                  <c:v>1.2</c:v>
                </c:pt>
                <c:pt idx="216">
                  <c:v>1.9</c:v>
                </c:pt>
                <c:pt idx="217">
                  <c:v>1.3</c:v>
                </c:pt>
                <c:pt idx="218">
                  <c:v>0.5</c:v>
                </c:pt>
                <c:pt idx="219" formatCode="#,##0.0">
                  <c:v>1</c:v>
                </c:pt>
                <c:pt idx="220">
                  <c:v>1.8</c:v>
                </c:pt>
                <c:pt idx="221">
                  <c:v>1.1000000000000001</c:v>
                </c:pt>
                <c:pt idx="222">
                  <c:v>2.2999999999999998</c:v>
                </c:pt>
                <c:pt idx="223" formatCode="#,##0.0">
                  <c:v>3</c:v>
                </c:pt>
                <c:pt idx="224">
                  <c:v>3.3</c:v>
                </c:pt>
                <c:pt idx="225">
                  <c:v>4.5999999999999996</c:v>
                </c:pt>
                <c:pt idx="226">
                  <c:v>4.3</c:v>
                </c:pt>
                <c:pt idx="227">
                  <c:v>3.9</c:v>
                </c:pt>
                <c:pt idx="228">
                  <c:v>3.1</c:v>
                </c:pt>
                <c:pt idx="229">
                  <c:v>3.2</c:v>
                </c:pt>
                <c:pt idx="230">
                  <c:v>4.2</c:v>
                </c:pt>
                <c:pt idx="231">
                  <c:v>5.3</c:v>
                </c:pt>
                <c:pt idx="232">
                  <c:v>5.0999999999999996</c:v>
                </c:pt>
                <c:pt idx="233">
                  <c:v>5.5</c:v>
                </c:pt>
                <c:pt idx="234">
                  <c:v>6.4</c:v>
                </c:pt>
                <c:pt idx="235" formatCode="#,##0.0">
                  <c:v>6</c:v>
                </c:pt>
                <c:pt idx="236">
                  <c:v>5.2</c:v>
                </c:pt>
                <c:pt idx="237">
                  <c:v>4.5</c:v>
                </c:pt>
                <c:pt idx="238">
                  <c:v>4.4000000000000004</c:v>
                </c:pt>
                <c:pt idx="239">
                  <c:v>4.0999999999999996</c:v>
                </c:pt>
                <c:pt idx="240">
                  <c:v>3.3</c:v>
                </c:pt>
                <c:pt idx="241">
                  <c:v>4.8</c:v>
                </c:pt>
                <c:pt idx="242">
                  <c:v>5.4</c:v>
                </c:pt>
                <c:pt idx="243">
                  <c:v>4.0999999999999996</c:v>
                </c:pt>
                <c:pt idx="244">
                  <c:v>5.0999999999999996</c:v>
                </c:pt>
                <c:pt idx="245">
                  <c:v>5.8</c:v>
                </c:pt>
                <c:pt idx="246">
                  <c:v>5.6</c:v>
                </c:pt>
                <c:pt idx="247">
                  <c:v>5.0999999999999996</c:v>
                </c:pt>
                <c:pt idx="248">
                  <c:v>4.8</c:v>
                </c:pt>
                <c:pt idx="249">
                  <c:v>5.4</c:v>
                </c:pt>
                <c:pt idx="250">
                  <c:v>4.8</c:v>
                </c:pt>
                <c:pt idx="251">
                  <c:v>5.2</c:v>
                </c:pt>
                <c:pt idx="252">
                  <c:v>5.5</c:v>
                </c:pt>
                <c:pt idx="253">
                  <c:v>5.0999999999999996</c:v>
                </c:pt>
                <c:pt idx="254">
                  <c:v>4.9000000000000004</c:v>
                </c:pt>
                <c:pt idx="255">
                  <c:v>4.2</c:v>
                </c:pt>
                <c:pt idx="256">
                  <c:v>4.5999999999999996</c:v>
                </c:pt>
                <c:pt idx="257">
                  <c:v>4.0999999999999996</c:v>
                </c:pt>
                <c:pt idx="258">
                  <c:v>4.0999999999999996</c:v>
                </c:pt>
                <c:pt idx="259" formatCode="#,##0.0">
                  <c:v>4</c:v>
                </c:pt>
                <c:pt idx="260">
                  <c:v>3.3</c:v>
                </c:pt>
                <c:pt idx="261">
                  <c:v>3.1</c:v>
                </c:pt>
                <c:pt idx="262">
                  <c:v>2.9</c:v>
                </c:pt>
                <c:pt idx="263">
                  <c:v>3.3</c:v>
                </c:pt>
                <c:pt idx="264">
                  <c:v>3.8</c:v>
                </c:pt>
                <c:pt idx="265">
                  <c:v>3.2</c:v>
                </c:pt>
                <c:pt idx="266">
                  <c:v>2.6</c:v>
                </c:pt>
                <c:pt idx="267">
                  <c:v>3.7</c:v>
                </c:pt>
                <c:pt idx="268">
                  <c:v>2.2000000000000002</c:v>
                </c:pt>
                <c:pt idx="269">
                  <c:v>2.4</c:v>
                </c:pt>
                <c:pt idx="270">
                  <c:v>2.1</c:v>
                </c:pt>
                <c:pt idx="271">
                  <c:v>2.2000000000000002</c:v>
                </c:pt>
                <c:pt idx="272">
                  <c:v>3.2</c:v>
                </c:pt>
                <c:pt idx="273">
                  <c:v>3.5</c:v>
                </c:pt>
                <c:pt idx="274">
                  <c:v>4.0999999999999996</c:v>
                </c:pt>
                <c:pt idx="275">
                  <c:v>3.4</c:v>
                </c:pt>
                <c:pt idx="276">
                  <c:v>3.4</c:v>
                </c:pt>
              </c:numCache>
            </c:numRef>
          </c:val>
          <c:smooth val="0"/>
          <c:extLst>
            <c:ext xmlns:c16="http://schemas.microsoft.com/office/drawing/2014/chart" uri="{C3380CC4-5D6E-409C-BE32-E72D297353CC}">
              <c16:uniqueId val="{00000001-BB5A-456C-B567-497267D39DAC}"/>
            </c:ext>
          </c:extLst>
        </c:ser>
        <c:dLbls>
          <c:showLegendKey val="0"/>
          <c:showVal val="0"/>
          <c:showCatName val="0"/>
          <c:showSerName val="0"/>
          <c:showPercent val="0"/>
          <c:showBubbleSize val="0"/>
        </c:dLbls>
        <c:smooth val="0"/>
        <c:axId val="1423997215"/>
        <c:axId val="1423990495"/>
      </c:lineChart>
      <c:dateAx>
        <c:axId val="142399721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23990495"/>
        <c:crosses val="autoZero"/>
        <c:auto val="1"/>
        <c:lblOffset val="100"/>
        <c:baseTimeUnit val="months"/>
      </c:dateAx>
      <c:valAx>
        <c:axId val="1423990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42399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2">
        <a:lumMod val="25000"/>
        <a:lumOff val="7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E" sz="2000" dirty="0">
                <a:solidFill>
                  <a:schemeClr val="bg1"/>
                </a:solidFill>
              </a:rPr>
              <a:t>Food price inflation centred on the farm and showing clear easing of late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'[Chart 2 in Microsoft PowerPoint]Unpivoted'!$CB$11</c:f>
              <c:strCache>
                <c:ptCount val="1"/>
                <c:pt idx="0">
                  <c:v>Ag input</c:v>
                </c:pt>
              </c:strCache>
            </c:strRef>
          </c:tx>
          <c:spPr>
            <a:ln w="28575" cap="rnd">
              <a:solidFill>
                <a:schemeClr val="accent1"/>
              </a:solidFill>
              <a:round/>
            </a:ln>
            <a:effectLst/>
          </c:spPr>
          <c:marker>
            <c:symbol val="none"/>
          </c:marker>
          <c:cat>
            <c:numRef>
              <c:f>'[Chart 2 in Microsoft PowerPoint]Unpivoted'!$CA$12:$CA$72</c:f>
              <c:numCache>
                <c:formatCode>mmm\-yy</c:formatCode>
                <c:ptCount val="6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numCache>
            </c:numRef>
          </c:cat>
          <c:val>
            <c:numRef>
              <c:f>'[Chart 2 in Microsoft PowerPoint]Unpivoted'!$CB$12:$CB$72</c:f>
              <c:numCache>
                <c:formatCode>0.0</c:formatCode>
                <c:ptCount val="61"/>
                <c:pt idx="0">
                  <c:v>100.00984251968505</c:v>
                </c:pt>
                <c:pt idx="1">
                  <c:v>101.48622047244096</c:v>
                </c:pt>
                <c:pt idx="2">
                  <c:v>103.29724409448819</c:v>
                </c:pt>
                <c:pt idx="3">
                  <c:v>104.69488188976379</c:v>
                </c:pt>
                <c:pt idx="4">
                  <c:v>106.23031496062994</c:v>
                </c:pt>
                <c:pt idx="5">
                  <c:v>106.98818897637796</c:v>
                </c:pt>
                <c:pt idx="6">
                  <c:v>107.94291338582678</c:v>
                </c:pt>
                <c:pt idx="7">
                  <c:v>108.7007874015748</c:v>
                </c:pt>
                <c:pt idx="8">
                  <c:v>110.59055118110237</c:v>
                </c:pt>
                <c:pt idx="9">
                  <c:v>115.0492125984252</c:v>
                </c:pt>
                <c:pt idx="10">
                  <c:v>116.66338582677167</c:v>
                </c:pt>
                <c:pt idx="11">
                  <c:v>120.65944881889766</c:v>
                </c:pt>
                <c:pt idx="12">
                  <c:v>128.39566929133858</c:v>
                </c:pt>
                <c:pt idx="13">
                  <c:v>131.92913385826773</c:v>
                </c:pt>
                <c:pt idx="14">
                  <c:v>141.0728346456693</c:v>
                </c:pt>
                <c:pt idx="15">
                  <c:v>147.70669291338584</c:v>
                </c:pt>
                <c:pt idx="16">
                  <c:v>152.10629921259843</c:v>
                </c:pt>
                <c:pt idx="17">
                  <c:v>151.92913385826773</c:v>
                </c:pt>
                <c:pt idx="18">
                  <c:v>151.57480314960631</c:v>
                </c:pt>
                <c:pt idx="19">
                  <c:v>151.23031496062993</c:v>
                </c:pt>
                <c:pt idx="20">
                  <c:v>151.88976377952756</c:v>
                </c:pt>
                <c:pt idx="21">
                  <c:v>154.63582677165357</c:v>
                </c:pt>
                <c:pt idx="22">
                  <c:v>155.1968503937008</c:v>
                </c:pt>
                <c:pt idx="23">
                  <c:v>153.59251968503941</c:v>
                </c:pt>
                <c:pt idx="24">
                  <c:v>153.26771653543307</c:v>
                </c:pt>
                <c:pt idx="25">
                  <c:v>151.93897637795277</c:v>
                </c:pt>
                <c:pt idx="26">
                  <c:v>149.7244094488189</c:v>
                </c:pt>
                <c:pt idx="27">
                  <c:v>144.84251968503938</c:v>
                </c:pt>
                <c:pt idx="28">
                  <c:v>139.36023622047244</c:v>
                </c:pt>
                <c:pt idx="29">
                  <c:v>133.78937007874018</c:v>
                </c:pt>
                <c:pt idx="30">
                  <c:v>132.00787401574806</c:v>
                </c:pt>
                <c:pt idx="31">
                  <c:v>131.18110236220474</c:v>
                </c:pt>
                <c:pt idx="32">
                  <c:v>131.04330708661416</c:v>
                </c:pt>
                <c:pt idx="33">
                  <c:v>129.69488188976379</c:v>
                </c:pt>
                <c:pt idx="34">
                  <c:v>128.72047244094489</c:v>
                </c:pt>
                <c:pt idx="35">
                  <c:v>127.74606299212599</c:v>
                </c:pt>
                <c:pt idx="36">
                  <c:v>127.93307086614175</c:v>
                </c:pt>
                <c:pt idx="37">
                  <c:v>128.06102362204726</c:v>
                </c:pt>
                <c:pt idx="38">
                  <c:v>127.06692913385827</c:v>
                </c:pt>
                <c:pt idx="39">
                  <c:v>126.79133858267717</c:v>
                </c:pt>
                <c:pt idx="40">
                  <c:v>125.0984251968504</c:v>
                </c:pt>
                <c:pt idx="41">
                  <c:v>124.23228346456693</c:v>
                </c:pt>
                <c:pt idx="42">
                  <c:v>123.15944881889764</c:v>
                </c:pt>
                <c:pt idx="43">
                  <c:v>122.52952755905513</c:v>
                </c:pt>
                <c:pt idx="44">
                  <c:v>121.55511811023622</c:v>
                </c:pt>
                <c:pt idx="45">
                  <c:v>120.9744094488189</c:v>
                </c:pt>
                <c:pt idx="46">
                  <c:v>121.58464566929135</c:v>
                </c:pt>
                <c:pt idx="47">
                  <c:v>121.7224409448819</c:v>
                </c:pt>
                <c:pt idx="48">
                  <c:v>123.17913385826773</c:v>
                </c:pt>
                <c:pt idx="49">
                  <c:v>124.12401574803151</c:v>
                </c:pt>
                <c:pt idx="50">
                  <c:v>125.12795275590551</c:v>
                </c:pt>
                <c:pt idx="51">
                  <c:v>125.49212598425197</c:v>
                </c:pt>
                <c:pt idx="52">
                  <c:v>125.21653543307087</c:v>
                </c:pt>
                <c:pt idx="53">
                  <c:v>124.93110236220475</c:v>
                </c:pt>
                <c:pt idx="54">
                  <c:v>125.68897637795276</c:v>
                </c:pt>
                <c:pt idx="55">
                  <c:v>125.49212598425197</c:v>
                </c:pt>
                <c:pt idx="56">
                  <c:v>125</c:v>
                </c:pt>
                <c:pt idx="57">
                  <c:v>125</c:v>
                </c:pt>
                <c:pt idx="58">
                  <c:v>125.0984251968504</c:v>
                </c:pt>
                <c:pt idx="59">
                  <c:v>125</c:v>
                </c:pt>
              </c:numCache>
            </c:numRef>
          </c:val>
          <c:smooth val="0"/>
          <c:extLst>
            <c:ext xmlns:c16="http://schemas.microsoft.com/office/drawing/2014/chart" uri="{C3380CC4-5D6E-409C-BE32-E72D297353CC}">
              <c16:uniqueId val="{00000000-651C-493F-A3DD-15E30C00E06B}"/>
            </c:ext>
          </c:extLst>
        </c:ser>
        <c:ser>
          <c:idx val="1"/>
          <c:order val="1"/>
          <c:tx>
            <c:strRef>
              <c:f>'[Chart 2 in Microsoft PowerPoint]Unpivoted'!$CC$11</c:f>
              <c:strCache>
                <c:ptCount val="1"/>
                <c:pt idx="0">
                  <c:v>Ag output</c:v>
                </c:pt>
              </c:strCache>
            </c:strRef>
          </c:tx>
          <c:spPr>
            <a:ln w="28575" cap="rnd">
              <a:solidFill>
                <a:schemeClr val="accent2"/>
              </a:solidFill>
              <a:round/>
            </a:ln>
            <a:effectLst/>
          </c:spPr>
          <c:marker>
            <c:symbol val="none"/>
          </c:marker>
          <c:cat>
            <c:numRef>
              <c:f>'[Chart 2 in Microsoft PowerPoint]Unpivoted'!$CA$12:$CA$72</c:f>
              <c:numCache>
                <c:formatCode>mmm\-yy</c:formatCode>
                <c:ptCount val="6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numCache>
            </c:numRef>
          </c:cat>
          <c:val>
            <c:numRef>
              <c:f>'[Chart 2 in Microsoft PowerPoint]Unpivoted'!$CC$12:$CC$72</c:f>
              <c:numCache>
                <c:formatCode>0.0</c:formatCode>
                <c:ptCount val="61"/>
                <c:pt idx="0">
                  <c:v>100</c:v>
                </c:pt>
                <c:pt idx="1">
                  <c:v>102.07248891459417</c:v>
                </c:pt>
                <c:pt idx="2">
                  <c:v>104.54019664545982</c:v>
                </c:pt>
                <c:pt idx="3">
                  <c:v>106.68980142664356</c:v>
                </c:pt>
                <c:pt idx="4">
                  <c:v>108.36707152496628</c:v>
                </c:pt>
                <c:pt idx="5">
                  <c:v>108.54058222479274</c:v>
                </c:pt>
                <c:pt idx="6">
                  <c:v>108.55986119144015</c:v>
                </c:pt>
                <c:pt idx="7">
                  <c:v>109.35029882398304</c:v>
                </c:pt>
                <c:pt idx="8">
                  <c:v>111.58665895508003</c:v>
                </c:pt>
                <c:pt idx="9">
                  <c:v>112.32889917100444</c:v>
                </c:pt>
                <c:pt idx="10">
                  <c:v>114.25679583574322</c:v>
                </c:pt>
                <c:pt idx="11">
                  <c:v>117.12936186620398</c:v>
                </c:pt>
                <c:pt idx="12">
                  <c:v>120.12724117987277</c:v>
                </c:pt>
                <c:pt idx="13">
                  <c:v>123.58781569307887</c:v>
                </c:pt>
                <c:pt idx="14">
                  <c:v>128.42683632157318</c:v>
                </c:pt>
                <c:pt idx="15">
                  <c:v>134.8081742818585</c:v>
                </c:pt>
                <c:pt idx="16">
                  <c:v>141.68112589165221</c:v>
                </c:pt>
                <c:pt idx="17">
                  <c:v>144.97782918835551</c:v>
                </c:pt>
                <c:pt idx="18">
                  <c:v>145.29593213803739</c:v>
                </c:pt>
                <c:pt idx="19">
                  <c:v>145.87430113745904</c:v>
                </c:pt>
                <c:pt idx="20">
                  <c:v>146.66473877000195</c:v>
                </c:pt>
                <c:pt idx="21">
                  <c:v>144.679005205321</c:v>
                </c:pt>
                <c:pt idx="22">
                  <c:v>145.76826682089842</c:v>
                </c:pt>
                <c:pt idx="23">
                  <c:v>155.00289184499712</c:v>
                </c:pt>
                <c:pt idx="24">
                  <c:v>151.07962213225369</c:v>
                </c:pt>
                <c:pt idx="25">
                  <c:v>143.45479082321188</c:v>
                </c:pt>
                <c:pt idx="26">
                  <c:v>137.06381337960286</c:v>
                </c:pt>
                <c:pt idx="27">
                  <c:v>133.27549643339117</c:v>
                </c:pt>
                <c:pt idx="28">
                  <c:v>132.72604588394063</c:v>
                </c:pt>
                <c:pt idx="29">
                  <c:v>129.20763447079236</c:v>
                </c:pt>
                <c:pt idx="30">
                  <c:v>124.98554077501447</c:v>
                </c:pt>
                <c:pt idx="31">
                  <c:v>116.28108733371892</c:v>
                </c:pt>
                <c:pt idx="32">
                  <c:v>118.79699248120301</c:v>
                </c:pt>
                <c:pt idx="33">
                  <c:v>117.11972238288028</c:v>
                </c:pt>
                <c:pt idx="34">
                  <c:v>119.47175631386158</c:v>
                </c:pt>
                <c:pt idx="35">
                  <c:v>123.14439946018894</c:v>
                </c:pt>
                <c:pt idx="36">
                  <c:v>127.47252747252749</c:v>
                </c:pt>
                <c:pt idx="37">
                  <c:v>131.0391363022942</c:v>
                </c:pt>
                <c:pt idx="38">
                  <c:v>133.31405436668595</c:v>
                </c:pt>
                <c:pt idx="39">
                  <c:v>133.74783111625217</c:v>
                </c:pt>
                <c:pt idx="40">
                  <c:v>135.83959899749374</c:v>
                </c:pt>
                <c:pt idx="41">
                  <c:v>136.63967611336031</c:v>
                </c:pt>
                <c:pt idx="42">
                  <c:v>136.89994216310006</c:v>
                </c:pt>
                <c:pt idx="43">
                  <c:v>138.27838827838826</c:v>
                </c:pt>
                <c:pt idx="44">
                  <c:v>143.17524580682476</c:v>
                </c:pt>
                <c:pt idx="45">
                  <c:v>144.33198380566802</c:v>
                </c:pt>
                <c:pt idx="46">
                  <c:v>147.02139965297863</c:v>
                </c:pt>
                <c:pt idx="47">
                  <c:v>148.76614613456721</c:v>
                </c:pt>
                <c:pt idx="48">
                  <c:v>152.87256603046077</c:v>
                </c:pt>
                <c:pt idx="49">
                  <c:v>157.49951802583382</c:v>
                </c:pt>
                <c:pt idx="50">
                  <c:v>161.0082899556584</c:v>
                </c:pt>
                <c:pt idx="51">
                  <c:v>165.37497590129172</c:v>
                </c:pt>
                <c:pt idx="52">
                  <c:v>164.01580875265088</c:v>
                </c:pt>
                <c:pt idx="53">
                  <c:v>162.43493348756505</c:v>
                </c:pt>
                <c:pt idx="54">
                  <c:v>160.49739733950261</c:v>
                </c:pt>
                <c:pt idx="55">
                  <c:v>159.2442645074224</c:v>
                </c:pt>
                <c:pt idx="56">
                  <c:v>154.4245228455755</c:v>
                </c:pt>
                <c:pt idx="57">
                  <c:v>150.66512434933489</c:v>
                </c:pt>
                <c:pt idx="58">
                  <c:v>147.29130518604205</c:v>
                </c:pt>
                <c:pt idx="59">
                  <c:v>141.50761519182572</c:v>
                </c:pt>
              </c:numCache>
            </c:numRef>
          </c:val>
          <c:smooth val="0"/>
          <c:extLst>
            <c:ext xmlns:c16="http://schemas.microsoft.com/office/drawing/2014/chart" uri="{C3380CC4-5D6E-409C-BE32-E72D297353CC}">
              <c16:uniqueId val="{00000001-651C-493F-A3DD-15E30C00E06B}"/>
            </c:ext>
          </c:extLst>
        </c:ser>
        <c:ser>
          <c:idx val="2"/>
          <c:order val="2"/>
          <c:tx>
            <c:strRef>
              <c:f>'[Chart 2 in Microsoft PowerPoint]Unpivoted'!$CD$11</c:f>
              <c:strCache>
                <c:ptCount val="1"/>
                <c:pt idx="0">
                  <c:v>Food Producers </c:v>
                </c:pt>
              </c:strCache>
            </c:strRef>
          </c:tx>
          <c:spPr>
            <a:ln w="28575" cap="rnd">
              <a:solidFill>
                <a:srgbClr val="00B050"/>
              </a:solidFill>
              <a:round/>
            </a:ln>
            <a:effectLst/>
          </c:spPr>
          <c:marker>
            <c:symbol val="none"/>
          </c:marker>
          <c:cat>
            <c:numRef>
              <c:f>'[Chart 2 in Microsoft PowerPoint]Unpivoted'!$CA$12:$CA$72</c:f>
              <c:numCache>
                <c:formatCode>mmm\-yy</c:formatCode>
                <c:ptCount val="6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numCache>
            </c:numRef>
          </c:cat>
          <c:val>
            <c:numRef>
              <c:f>'[Chart 2 in Microsoft PowerPoint]Unpivoted'!$CD$12:$CD$72</c:f>
              <c:numCache>
                <c:formatCode>0.0</c:formatCode>
                <c:ptCount val="61"/>
                <c:pt idx="0">
                  <c:v>100</c:v>
                </c:pt>
                <c:pt idx="1">
                  <c:v>102.25409836065573</c:v>
                </c:pt>
                <c:pt idx="2">
                  <c:v>102.15163934426231</c:v>
                </c:pt>
                <c:pt idx="3">
                  <c:v>101.63934426229508</c:v>
                </c:pt>
                <c:pt idx="4">
                  <c:v>101.4344262295082</c:v>
                </c:pt>
                <c:pt idx="5">
                  <c:v>101.4344262295082</c:v>
                </c:pt>
                <c:pt idx="6">
                  <c:v>102.56147540983606</c:v>
                </c:pt>
                <c:pt idx="7">
                  <c:v>102.97131147540983</c:v>
                </c:pt>
                <c:pt idx="8">
                  <c:v>103.07377049180329</c:v>
                </c:pt>
                <c:pt idx="9">
                  <c:v>103.38114754098362</c:v>
                </c:pt>
                <c:pt idx="10">
                  <c:v>103.99590163934427</c:v>
                </c:pt>
                <c:pt idx="11">
                  <c:v>102.86885245901641</c:v>
                </c:pt>
                <c:pt idx="12">
                  <c:v>106.45491803278691</c:v>
                </c:pt>
                <c:pt idx="13">
                  <c:v>108.09426229508196</c:v>
                </c:pt>
                <c:pt idx="14">
                  <c:v>109.8360655737705</c:v>
                </c:pt>
                <c:pt idx="15">
                  <c:v>113.2172131147541</c:v>
                </c:pt>
                <c:pt idx="16">
                  <c:v>114.85655737704919</c:v>
                </c:pt>
                <c:pt idx="17">
                  <c:v>114.44672131147541</c:v>
                </c:pt>
                <c:pt idx="18">
                  <c:v>116.39344262295081</c:v>
                </c:pt>
                <c:pt idx="19">
                  <c:v>116.0860655737705</c:v>
                </c:pt>
                <c:pt idx="20">
                  <c:v>117.82786885245902</c:v>
                </c:pt>
                <c:pt idx="21">
                  <c:v>118.44262295081967</c:v>
                </c:pt>
                <c:pt idx="22">
                  <c:v>115.57377049180329</c:v>
                </c:pt>
                <c:pt idx="23">
                  <c:v>115.36885245901641</c:v>
                </c:pt>
                <c:pt idx="24">
                  <c:v>116.8032786885246</c:v>
                </c:pt>
                <c:pt idx="25">
                  <c:v>117.00819672131149</c:v>
                </c:pt>
                <c:pt idx="26">
                  <c:v>117.72540983606558</c:v>
                </c:pt>
                <c:pt idx="27">
                  <c:v>115.98360655737704</c:v>
                </c:pt>
                <c:pt idx="28">
                  <c:v>116.49590163934427</c:v>
                </c:pt>
                <c:pt idx="29">
                  <c:v>115.98360655737704</c:v>
                </c:pt>
                <c:pt idx="30">
                  <c:v>113.42213114754098</c:v>
                </c:pt>
                <c:pt idx="31">
                  <c:v>114.24180327868854</c:v>
                </c:pt>
                <c:pt idx="32">
                  <c:v>114.34426229508196</c:v>
                </c:pt>
                <c:pt idx="33">
                  <c:v>114.54918032786885</c:v>
                </c:pt>
                <c:pt idx="34">
                  <c:v>113.52459016393443</c:v>
                </c:pt>
                <c:pt idx="35">
                  <c:v>113.52459016393443</c:v>
                </c:pt>
                <c:pt idx="36">
                  <c:v>114.24180327868854</c:v>
                </c:pt>
                <c:pt idx="37">
                  <c:v>114.85655737704919</c:v>
                </c:pt>
                <c:pt idx="38">
                  <c:v>114.65163934426231</c:v>
                </c:pt>
                <c:pt idx="39">
                  <c:v>115.57377049180329</c:v>
                </c:pt>
                <c:pt idx="40">
                  <c:v>114.75409836065576</c:v>
                </c:pt>
                <c:pt idx="41">
                  <c:v>115.47131147540985</c:v>
                </c:pt>
                <c:pt idx="42">
                  <c:v>115.67622950819674</c:v>
                </c:pt>
                <c:pt idx="43">
                  <c:v>115.16393442622952</c:v>
                </c:pt>
                <c:pt idx="44">
                  <c:v>114.95901639344264</c:v>
                </c:pt>
                <c:pt idx="45">
                  <c:v>115.77868852459017</c:v>
                </c:pt>
                <c:pt idx="46">
                  <c:v>116.90573770491804</c:v>
                </c:pt>
                <c:pt idx="47">
                  <c:v>118.34016393442623</c:v>
                </c:pt>
                <c:pt idx="48">
                  <c:v>122.95081967213115</c:v>
                </c:pt>
                <c:pt idx="49">
                  <c:v>122.95081967213115</c:v>
                </c:pt>
                <c:pt idx="50">
                  <c:v>122.54098360655739</c:v>
                </c:pt>
                <c:pt idx="51">
                  <c:v>121.51639344262296</c:v>
                </c:pt>
                <c:pt idx="52">
                  <c:v>121.92622950819674</c:v>
                </c:pt>
                <c:pt idx="53">
                  <c:v>120.28688524590166</c:v>
                </c:pt>
                <c:pt idx="54">
                  <c:v>120.28688524590166</c:v>
                </c:pt>
                <c:pt idx="55">
                  <c:v>120.28688524590166</c:v>
                </c:pt>
                <c:pt idx="56">
                  <c:v>120.08196721311477</c:v>
                </c:pt>
                <c:pt idx="57">
                  <c:v>120.49180327868854</c:v>
                </c:pt>
                <c:pt idx="58">
                  <c:v>120.38934426229508</c:v>
                </c:pt>
                <c:pt idx="59">
                  <c:v>120.38934426229508</c:v>
                </c:pt>
                <c:pt idx="60">
                  <c:v>120.1844262295082</c:v>
                </c:pt>
              </c:numCache>
            </c:numRef>
          </c:val>
          <c:smooth val="0"/>
          <c:extLst>
            <c:ext xmlns:c16="http://schemas.microsoft.com/office/drawing/2014/chart" uri="{C3380CC4-5D6E-409C-BE32-E72D297353CC}">
              <c16:uniqueId val="{00000002-651C-493F-A3DD-15E30C00E06B}"/>
            </c:ext>
          </c:extLst>
        </c:ser>
        <c:ser>
          <c:idx val="3"/>
          <c:order val="3"/>
          <c:tx>
            <c:strRef>
              <c:f>'[Chart 2 in Microsoft PowerPoint]Unpivoted'!$CE$11</c:f>
              <c:strCache>
                <c:ptCount val="1"/>
                <c:pt idx="0">
                  <c:v>Consumer food </c:v>
                </c:pt>
              </c:strCache>
            </c:strRef>
          </c:tx>
          <c:spPr>
            <a:ln w="38100" cap="rnd">
              <a:solidFill>
                <a:srgbClr val="002060"/>
              </a:solidFill>
              <a:round/>
            </a:ln>
            <a:effectLst/>
          </c:spPr>
          <c:marker>
            <c:symbol val="none"/>
          </c:marker>
          <c:cat>
            <c:numRef>
              <c:f>'[Chart 2 in Microsoft PowerPoint]Unpivoted'!$CA$12:$CA$72</c:f>
              <c:numCache>
                <c:formatCode>mmm\-yy</c:formatCode>
                <c:ptCount val="6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numCache>
            </c:numRef>
          </c:cat>
          <c:val>
            <c:numRef>
              <c:f>'[Chart 2 in Microsoft PowerPoint]Unpivoted'!$CE$12:$CE$72</c:f>
              <c:numCache>
                <c:formatCode>0.0</c:formatCode>
                <c:ptCount val="61"/>
                <c:pt idx="0">
                  <c:v>100</c:v>
                </c:pt>
                <c:pt idx="1">
                  <c:v>100</c:v>
                </c:pt>
                <c:pt idx="2">
                  <c:v>100.84235860409146</c:v>
                </c:pt>
                <c:pt idx="3">
                  <c:v>101.08303249097474</c:v>
                </c:pt>
                <c:pt idx="4">
                  <c:v>100.9626955475331</c:v>
                </c:pt>
                <c:pt idx="5">
                  <c:v>101.08303249097474</c:v>
                </c:pt>
                <c:pt idx="6">
                  <c:v>101.56438026474129</c:v>
                </c:pt>
                <c:pt idx="7">
                  <c:v>101.20336943441637</c:v>
                </c:pt>
                <c:pt idx="8">
                  <c:v>100.9626955475331</c:v>
                </c:pt>
                <c:pt idx="9">
                  <c:v>101.32370637785802</c:v>
                </c:pt>
                <c:pt idx="10">
                  <c:v>101.32370637785802</c:v>
                </c:pt>
                <c:pt idx="11">
                  <c:v>102.04572803850782</c:v>
                </c:pt>
                <c:pt idx="12">
                  <c:v>102.04572803850782</c:v>
                </c:pt>
                <c:pt idx="13">
                  <c:v>102.88808664259928</c:v>
                </c:pt>
                <c:pt idx="14">
                  <c:v>103.85078219013238</c:v>
                </c:pt>
                <c:pt idx="15">
                  <c:v>104.69314079422382</c:v>
                </c:pt>
                <c:pt idx="16">
                  <c:v>105.5354993983153</c:v>
                </c:pt>
                <c:pt idx="17">
                  <c:v>107.94223826714801</c:v>
                </c:pt>
                <c:pt idx="18">
                  <c:v>109.74729241877257</c:v>
                </c:pt>
                <c:pt idx="19">
                  <c:v>110.58965102286405</c:v>
                </c:pt>
                <c:pt idx="20">
                  <c:v>111.31167268351385</c:v>
                </c:pt>
                <c:pt idx="21">
                  <c:v>112.39470517448858</c:v>
                </c:pt>
                <c:pt idx="22">
                  <c:v>113.23706377858002</c:v>
                </c:pt>
                <c:pt idx="23">
                  <c:v>114.4404332129964</c:v>
                </c:pt>
                <c:pt idx="24">
                  <c:v>115.16245487364623</c:v>
                </c:pt>
                <c:pt idx="25">
                  <c:v>116.48616125150421</c:v>
                </c:pt>
                <c:pt idx="26">
                  <c:v>117.56919374247896</c:v>
                </c:pt>
                <c:pt idx="27">
                  <c:v>118.41155234657042</c:v>
                </c:pt>
                <c:pt idx="28">
                  <c:v>118.77256317689533</c:v>
                </c:pt>
                <c:pt idx="29">
                  <c:v>118.89290012033695</c:v>
                </c:pt>
                <c:pt idx="30">
                  <c:v>119.13357400722022</c:v>
                </c:pt>
                <c:pt idx="31">
                  <c:v>119.13357400722022</c:v>
                </c:pt>
                <c:pt idx="32">
                  <c:v>119.61492178098678</c:v>
                </c:pt>
                <c:pt idx="33">
                  <c:v>119.85559566787003</c:v>
                </c:pt>
                <c:pt idx="34">
                  <c:v>120.33694344163659</c:v>
                </c:pt>
                <c:pt idx="35">
                  <c:v>120.33694344163659</c:v>
                </c:pt>
                <c:pt idx="36">
                  <c:v>120.09626955475332</c:v>
                </c:pt>
                <c:pt idx="37">
                  <c:v>120.81829121540315</c:v>
                </c:pt>
                <c:pt idx="38">
                  <c:v>120.69795427196151</c:v>
                </c:pt>
                <c:pt idx="39">
                  <c:v>121.41997593261134</c:v>
                </c:pt>
                <c:pt idx="40">
                  <c:v>121.41997593261134</c:v>
                </c:pt>
                <c:pt idx="41">
                  <c:v>121.41997593261134</c:v>
                </c:pt>
                <c:pt idx="42">
                  <c:v>121.41997593261134</c:v>
                </c:pt>
                <c:pt idx="43">
                  <c:v>121.41997593261134</c:v>
                </c:pt>
                <c:pt idx="44">
                  <c:v>121.54031287605295</c:v>
                </c:pt>
                <c:pt idx="45">
                  <c:v>122.14199759326114</c:v>
                </c:pt>
                <c:pt idx="46">
                  <c:v>122.50300842358604</c:v>
                </c:pt>
                <c:pt idx="47">
                  <c:v>122.6233453670277</c:v>
                </c:pt>
                <c:pt idx="48">
                  <c:v>122.9843561973526</c:v>
                </c:pt>
                <c:pt idx="49">
                  <c:v>123.46570397111914</c:v>
                </c:pt>
                <c:pt idx="50">
                  <c:v>124.42839951865223</c:v>
                </c:pt>
                <c:pt idx="51">
                  <c:v>125.15042117930206</c:v>
                </c:pt>
                <c:pt idx="52">
                  <c:v>126.35379061371843</c:v>
                </c:pt>
                <c:pt idx="53">
                  <c:v>126.71480144404332</c:v>
                </c:pt>
                <c:pt idx="54">
                  <c:v>126.95547533092659</c:v>
                </c:pt>
                <c:pt idx="55">
                  <c:v>127.55716004813478</c:v>
                </c:pt>
                <c:pt idx="56">
                  <c:v>127.3164861612515</c:v>
                </c:pt>
                <c:pt idx="57">
                  <c:v>127.67749699157642</c:v>
                </c:pt>
                <c:pt idx="58">
                  <c:v>127.67749699157642</c:v>
                </c:pt>
                <c:pt idx="59">
                  <c:v>127.67749699157642</c:v>
                </c:pt>
                <c:pt idx="60">
                  <c:v>127.55716004813478</c:v>
                </c:pt>
              </c:numCache>
            </c:numRef>
          </c:val>
          <c:smooth val="0"/>
          <c:extLst>
            <c:ext xmlns:c16="http://schemas.microsoft.com/office/drawing/2014/chart" uri="{C3380CC4-5D6E-409C-BE32-E72D297353CC}">
              <c16:uniqueId val="{00000003-651C-493F-A3DD-15E30C00E06B}"/>
            </c:ext>
          </c:extLst>
        </c:ser>
        <c:dLbls>
          <c:showLegendKey val="0"/>
          <c:showVal val="0"/>
          <c:showCatName val="0"/>
          <c:showSerName val="0"/>
          <c:showPercent val="0"/>
          <c:showBubbleSize val="0"/>
        </c:dLbls>
        <c:smooth val="0"/>
        <c:axId val="1857538047"/>
        <c:axId val="1857563487"/>
      </c:lineChart>
      <c:dateAx>
        <c:axId val="1857538047"/>
        <c:scaling>
          <c:orientation val="minMax"/>
        </c:scaling>
        <c:delete val="0"/>
        <c:axPos val="b"/>
        <c:numFmt formatCode="mmm\-yy" sourceLinked="1"/>
        <c:majorTickMark val="none"/>
        <c:minorTickMark val="none"/>
        <c:tickLblPos val="nextTo"/>
        <c:spPr>
          <a:solidFill>
            <a:schemeClr val="accent1">
              <a:lumMod val="60000"/>
              <a:lumOff val="4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57563487"/>
        <c:crosses val="autoZero"/>
        <c:auto val="1"/>
        <c:lblOffset val="100"/>
        <c:baseTimeUnit val="months"/>
      </c:dateAx>
      <c:valAx>
        <c:axId val="1857563487"/>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5753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97FB1-D039-47C7-9965-69753989B8C9}" type="datetimeFigureOut">
              <a:rPr lang="en-IE" smtClean="0"/>
              <a:t>25/02/2026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BEACF-8614-44F2-912F-7035F30C8CF0}" type="slidenum">
              <a:rPr lang="en-IE" smtClean="0"/>
              <a:t>‹#›</a:t>
            </a:fld>
            <a:endParaRPr lang="en-IE"/>
          </a:p>
        </p:txBody>
      </p:sp>
    </p:spTree>
    <p:extLst>
      <p:ext uri="{BB962C8B-B14F-4D97-AF65-F5344CB8AC3E}">
        <p14:creationId xmlns:p14="http://schemas.microsoft.com/office/powerpoint/2010/main" val="33482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464F77-E674-42C4-B50B-E87697A8B829}" type="datetimeFigureOut">
              <a:rPr lang="en-IE" smtClean="0"/>
              <a:t>25/02/2026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123598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64F77-E674-42C4-B50B-E87697A8B829}" type="datetimeFigureOut">
              <a:rPr lang="en-IE" smtClean="0"/>
              <a:t>25/02/2026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293806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64F77-E674-42C4-B50B-E87697A8B829}" type="datetimeFigureOut">
              <a:rPr lang="en-IE" smtClean="0"/>
              <a:t>25/02/2026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797375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85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chemeClr val="tx1"/>
            </a:gs>
            <a:gs pos="59000">
              <a:srgbClr val="006A91"/>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A1DF-E50A-0429-3339-275222A466F3}"/>
              </a:ext>
            </a:extLst>
          </p:cNvPr>
          <p:cNvSpPr>
            <a:spLocks noGrp="1"/>
          </p:cNvSpPr>
          <p:nvPr>
            <p:ph type="title" hasCustomPrompt="1"/>
          </p:nvPr>
        </p:nvSpPr>
        <p:spPr>
          <a:xfrm>
            <a:off x="592679" y="1007971"/>
            <a:ext cx="11004586" cy="2626786"/>
          </a:xfrm>
          <a:prstGeom prst="rect">
            <a:avLst/>
          </a:prstGeom>
        </p:spPr>
        <p:txBody>
          <a:bodyPr anchor="ctr"/>
          <a:lstStyle>
            <a:lvl1pPr algn="ctr">
              <a:defRPr sz="20694" b="1" i="0">
                <a:ln w="34925">
                  <a:solidFill>
                    <a:schemeClr val="bg1"/>
                  </a:solidFill>
                </a:ln>
                <a:noFill/>
                <a:latin typeface="Lato Black" panose="020F0502020204030203" pitchFamily="34" charset="77"/>
              </a:defRPr>
            </a:lvl1pPr>
          </a:lstStyle>
          <a:p>
            <a:r>
              <a:rPr lang="en-GB"/>
              <a:t>50.0</a:t>
            </a:r>
            <a:endParaRPr lang="en-US"/>
          </a:p>
        </p:txBody>
      </p:sp>
      <p:sp>
        <p:nvSpPr>
          <p:cNvPr id="3" name="TextBox 2">
            <a:extLst>
              <a:ext uri="{FF2B5EF4-FFF2-40B4-BE49-F238E27FC236}">
                <a16:creationId xmlns:a16="http://schemas.microsoft.com/office/drawing/2014/main" id="{64F587FF-76CC-0B95-40BE-C1DF055FA87A}"/>
              </a:ext>
            </a:extLst>
          </p:cNvPr>
          <p:cNvSpPr txBox="1"/>
          <p:nvPr userDrawn="1"/>
        </p:nvSpPr>
        <p:spPr>
          <a:xfrm>
            <a:off x="3659048" y="3685216"/>
            <a:ext cx="4871847" cy="983731"/>
          </a:xfrm>
          <a:prstGeom prst="rect">
            <a:avLst/>
          </a:prstGeom>
          <a:noFill/>
        </p:spPr>
        <p:txBody>
          <a:bodyPr wrap="none" rtlCol="0">
            <a:spAutoFit/>
          </a:bodyPr>
          <a:lstStyle/>
          <a:p>
            <a:pPr algn="ctr"/>
            <a:r>
              <a:rPr lang="en-US" sz="1931" b="0" i="0" dirty="0">
                <a:solidFill>
                  <a:schemeClr val="bg1"/>
                </a:solidFill>
                <a:latin typeface="Lato" panose="020F0502020204030203" pitchFamily="34" charset="77"/>
              </a:rPr>
              <a:t>CREDIT UNION</a:t>
            </a:r>
            <a:endParaRPr lang="en-IE" sz="1931" b="1" i="0" kern="1200" dirty="0">
              <a:solidFill>
                <a:schemeClr val="bg1"/>
              </a:solidFill>
              <a:latin typeface="Lato" panose="020F0502020204030203" pitchFamily="34" charset="77"/>
              <a:ea typeface="+mn-ea"/>
              <a:cs typeface="+mn-cs"/>
            </a:endParaRPr>
          </a:p>
          <a:p>
            <a:pPr algn="ctr"/>
            <a:r>
              <a:rPr lang="en-US" sz="1931" b="1" i="0" dirty="0">
                <a:solidFill>
                  <a:schemeClr val="bg1"/>
                </a:solidFill>
                <a:latin typeface="Lato" panose="020F0502020204030203" pitchFamily="34" charset="77"/>
              </a:rPr>
              <a:t>CONSUMER SENTIMENT INDEX</a:t>
            </a:r>
          </a:p>
          <a:p>
            <a:pPr algn="ctr"/>
            <a:r>
              <a:rPr lang="en-US" sz="1931" b="0" i="0" dirty="0">
                <a:solidFill>
                  <a:schemeClr val="bg1"/>
                </a:solidFill>
                <a:latin typeface="Lato Light" panose="020F0302020204030203" pitchFamily="34" charset="77"/>
              </a:rPr>
              <a:t>IN PARTNERSHIP WITH </a:t>
            </a:r>
            <a:r>
              <a:rPr lang="en-US" sz="1931" b="0" i="0" dirty="0">
                <a:solidFill>
                  <a:schemeClr val="bg1"/>
                </a:solidFill>
                <a:latin typeface="Lato" panose="020F0502020204030203" pitchFamily="34" charset="77"/>
              </a:rPr>
              <a:t>CORE RESEARCH</a:t>
            </a:r>
          </a:p>
        </p:txBody>
      </p:sp>
      <p:sp>
        <p:nvSpPr>
          <p:cNvPr id="5" name="Text Placeholder 4">
            <a:extLst>
              <a:ext uri="{FF2B5EF4-FFF2-40B4-BE49-F238E27FC236}">
                <a16:creationId xmlns:a16="http://schemas.microsoft.com/office/drawing/2014/main" id="{AA3D5660-4EE8-F431-3C0C-46B64516800E}"/>
              </a:ext>
            </a:extLst>
          </p:cNvPr>
          <p:cNvSpPr>
            <a:spLocks noGrp="1"/>
          </p:cNvSpPr>
          <p:nvPr>
            <p:ph type="body" sz="quarter" idx="10" hasCustomPrompt="1"/>
          </p:nvPr>
        </p:nvSpPr>
        <p:spPr>
          <a:xfrm>
            <a:off x="3078994" y="4792132"/>
            <a:ext cx="6031954" cy="424929"/>
          </a:xfrm>
          <a:prstGeom prst="rect">
            <a:avLst/>
          </a:prstGeom>
        </p:spPr>
        <p:txBody>
          <a:bodyPr anchor="ctr"/>
          <a:lstStyle>
            <a:lvl1pPr marL="0" indent="0" algn="ctr">
              <a:buNone/>
              <a:defRPr sz="2069">
                <a:solidFill>
                  <a:schemeClr val="bg1"/>
                </a:solidFill>
                <a:latin typeface="Lato" panose="020F0502020204030203" pitchFamily="34" charset="77"/>
              </a:defRPr>
            </a:lvl1pPr>
          </a:lstStyle>
          <a:p>
            <a:pPr lvl="0"/>
            <a:r>
              <a:rPr lang="en-GB"/>
              <a:t>MONTH YEAR</a:t>
            </a:r>
            <a:endParaRPr lang="en-US"/>
          </a:p>
        </p:txBody>
      </p:sp>
    </p:spTree>
    <p:extLst>
      <p:ext uri="{BB962C8B-B14F-4D97-AF65-F5344CB8AC3E}">
        <p14:creationId xmlns:p14="http://schemas.microsoft.com/office/powerpoint/2010/main" val="154917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64F77-E674-42C4-B50B-E87697A8B829}" type="datetimeFigureOut">
              <a:rPr lang="en-IE" smtClean="0"/>
              <a:t>25/02/2026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206995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64F77-E674-42C4-B50B-E87697A8B829}" type="datetimeFigureOut">
              <a:rPr lang="en-IE" smtClean="0"/>
              <a:t>25/02/2026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241613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464F77-E674-42C4-B50B-E87697A8B829}" type="datetimeFigureOut">
              <a:rPr lang="en-IE" smtClean="0"/>
              <a:t>25/02/2026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190128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64F77-E674-42C4-B50B-E87697A8B829}" type="datetimeFigureOut">
              <a:rPr lang="en-IE" smtClean="0"/>
              <a:t>25/02/2026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75798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464F77-E674-42C4-B50B-E87697A8B829}" type="datetimeFigureOut">
              <a:rPr lang="en-IE" smtClean="0"/>
              <a:t>25/02/2026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178293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64F77-E674-42C4-B50B-E87697A8B829}" type="datetimeFigureOut">
              <a:rPr lang="en-IE" smtClean="0"/>
              <a:t>25/02/2026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20481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64F77-E674-42C4-B50B-E87697A8B829}" type="datetimeFigureOut">
              <a:rPr lang="en-IE" smtClean="0"/>
              <a:t>25/02/2026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412126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64F77-E674-42C4-B50B-E87697A8B829}" type="datetimeFigureOut">
              <a:rPr lang="en-IE" smtClean="0"/>
              <a:t>25/02/2026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3A508E5-DBC7-4687-B435-811CF4FE1B16}" type="slidenum">
              <a:rPr lang="en-IE" smtClean="0"/>
              <a:t>‹#›</a:t>
            </a:fld>
            <a:endParaRPr lang="en-IE"/>
          </a:p>
        </p:txBody>
      </p:sp>
    </p:spTree>
    <p:extLst>
      <p:ext uri="{BB962C8B-B14F-4D97-AF65-F5344CB8AC3E}">
        <p14:creationId xmlns:p14="http://schemas.microsoft.com/office/powerpoint/2010/main" val="25554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64F77-E674-42C4-B50B-E87697A8B829}" type="datetimeFigureOut">
              <a:rPr lang="en-IE" smtClean="0"/>
              <a:t>25/02/2026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508E5-DBC7-4687-B435-811CF4FE1B16}" type="slidenum">
              <a:rPr lang="en-IE" smtClean="0"/>
              <a:t>‹#›</a:t>
            </a:fld>
            <a:endParaRPr lang="en-IE"/>
          </a:p>
        </p:txBody>
      </p:sp>
    </p:spTree>
    <p:extLst>
      <p:ext uri="{BB962C8B-B14F-4D97-AF65-F5344CB8AC3E}">
        <p14:creationId xmlns:p14="http://schemas.microsoft.com/office/powerpoint/2010/main" val="1433595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9000">
              <a:srgbClr val="006A91"/>
            </a:gs>
          </a:gsLst>
          <a:lin ang="5400000" scaled="0"/>
        </a:gra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C5D9BB66-7305-1B6F-CEC8-A99597DCC959}"/>
              </a:ext>
            </a:extLst>
          </p:cNvPr>
          <p:cNvPicPr>
            <a:picLocks noChangeAspect="1"/>
          </p:cNvPicPr>
          <p:nvPr userDrawn="1"/>
        </p:nvPicPr>
        <p:blipFill rotWithShape="1">
          <a:blip r:embed="rId4">
            <a:alphaModFix amt="5000"/>
          </a:blip>
          <a:srcRect l="15653" r="9654" b="39834"/>
          <a:stretch/>
        </p:blipFill>
        <p:spPr>
          <a:xfrm>
            <a:off x="1" y="1333820"/>
            <a:ext cx="12192000" cy="5524180"/>
          </a:xfrm>
          <a:prstGeom prst="rect">
            <a:avLst/>
          </a:prstGeom>
        </p:spPr>
      </p:pic>
      <p:sp>
        <p:nvSpPr>
          <p:cNvPr id="8" name="Rectangle 7">
            <a:extLst>
              <a:ext uri="{FF2B5EF4-FFF2-40B4-BE49-F238E27FC236}">
                <a16:creationId xmlns:a16="http://schemas.microsoft.com/office/drawing/2014/main" id="{D8384BE2-5FA0-4080-1C57-4130DB6A783A}"/>
              </a:ext>
            </a:extLst>
          </p:cNvPr>
          <p:cNvSpPr/>
          <p:nvPr userDrawn="1"/>
        </p:nvSpPr>
        <p:spPr>
          <a:xfrm>
            <a:off x="335080" y="188483"/>
            <a:ext cx="11521839" cy="6481034"/>
          </a:xfrm>
          <a:prstGeom prst="rect">
            <a:avLst/>
          </a:prstGeom>
          <a:noFill/>
          <a:ln>
            <a:gradFill>
              <a:gsLst>
                <a:gs pos="0">
                  <a:schemeClr val="accent1">
                    <a:lumMod val="5000"/>
                    <a:lumOff val="95000"/>
                  </a:schemeClr>
                </a:gs>
                <a:gs pos="100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2"/>
          </a:p>
        </p:txBody>
      </p:sp>
      <p:pic>
        <p:nvPicPr>
          <p:cNvPr id="2050" name="Picture 2">
            <a:extLst>
              <a:ext uri="{FF2B5EF4-FFF2-40B4-BE49-F238E27FC236}">
                <a16:creationId xmlns:a16="http://schemas.microsoft.com/office/drawing/2014/main" id="{768C86B0-9FC7-20FE-7346-352E0A2347E6}"/>
              </a:ext>
            </a:extLst>
          </p:cNvPr>
          <p:cNvPicPr>
            <a:picLocks noChangeAspect="1" noChangeArrowheads="1"/>
          </p:cNvPicPr>
          <p:nvPr userDrawn="1"/>
        </p:nvPicPr>
        <p:blipFill rotWithShape="1">
          <a:blip r:embed="rId5">
            <a:biLevel thresh="50000"/>
            <a:extLst>
              <a:ext uri="{28A0092B-C50C-407E-A947-70E740481C1C}">
                <a14:useLocalDpi xmlns:a14="http://schemas.microsoft.com/office/drawing/2010/main" val="0"/>
              </a:ext>
            </a:extLst>
          </a:blip>
          <a:srcRect l="-8629" t="-65849" r="-6388" b="-86282"/>
          <a:stretch/>
        </p:blipFill>
        <p:spPr bwMode="auto">
          <a:xfrm>
            <a:off x="316698" y="6052126"/>
            <a:ext cx="4490994" cy="617391"/>
          </a:xfrm>
          <a:prstGeom prst="rect">
            <a:avLst/>
          </a:prstGeom>
          <a:noFill/>
        </p:spPr>
      </p:pic>
      <p:pic>
        <p:nvPicPr>
          <p:cNvPr id="4" name="Picture 3">
            <a:extLst>
              <a:ext uri="{FF2B5EF4-FFF2-40B4-BE49-F238E27FC236}">
                <a16:creationId xmlns:a16="http://schemas.microsoft.com/office/drawing/2014/main" id="{CF06D557-7C8B-7CF0-4721-6CF6AE969134}"/>
              </a:ext>
            </a:extLst>
          </p:cNvPr>
          <p:cNvPicPr>
            <a:picLocks noChangeAspect="1"/>
          </p:cNvPicPr>
          <p:nvPr userDrawn="1"/>
        </p:nvPicPr>
        <p:blipFill>
          <a:blip r:embed="rId6">
            <a:clrChange>
              <a:clrFrom>
                <a:srgbClr val="1F1F1F"/>
              </a:clrFrom>
              <a:clrTo>
                <a:srgbClr val="1F1F1F">
                  <a:alpha val="0"/>
                </a:srgbClr>
              </a:clrTo>
            </a:clrChange>
          </a:blip>
          <a:stretch>
            <a:fillRect/>
          </a:stretch>
        </p:blipFill>
        <p:spPr>
          <a:xfrm>
            <a:off x="9339101" y="5392688"/>
            <a:ext cx="2505929" cy="1171073"/>
          </a:xfrm>
          <a:prstGeom prst="rect">
            <a:avLst/>
          </a:prstGeom>
        </p:spPr>
      </p:pic>
    </p:spTree>
    <p:extLst>
      <p:ext uri="{BB962C8B-B14F-4D97-AF65-F5344CB8AC3E}">
        <p14:creationId xmlns:p14="http://schemas.microsoft.com/office/powerpoint/2010/main" val="158431387"/>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1" indent="-171455"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0" indent="-171455"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9" indent="-171455"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8" indent="-171455"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7" indent="-171455"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6" indent="-171455"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8" rtl="0" eaLnBrk="1" latinLnBrk="0" hangingPunct="1">
        <a:defRPr sz="1350" kern="1200">
          <a:solidFill>
            <a:schemeClr val="tx1"/>
          </a:solidFill>
          <a:latin typeface="+mn-lt"/>
          <a:ea typeface="+mn-ea"/>
          <a:cs typeface="+mn-cs"/>
        </a:defRPr>
      </a:lvl1pPr>
      <a:lvl2pPr marL="342909"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7" algn="l" defTabSz="685818" rtl="0" eaLnBrk="1" latinLnBrk="0" hangingPunct="1">
        <a:defRPr sz="1350" kern="1200">
          <a:solidFill>
            <a:schemeClr val="tx1"/>
          </a:solidFill>
          <a:latin typeface="+mn-lt"/>
          <a:ea typeface="+mn-ea"/>
          <a:cs typeface="+mn-cs"/>
        </a:defRPr>
      </a:lvl4pPr>
      <a:lvl5pPr marL="1371636" algn="l" defTabSz="685818" rtl="0" eaLnBrk="1" latinLnBrk="0" hangingPunct="1">
        <a:defRPr sz="1350" kern="1200">
          <a:solidFill>
            <a:schemeClr val="tx1"/>
          </a:solidFill>
          <a:latin typeface="+mn-lt"/>
          <a:ea typeface="+mn-ea"/>
          <a:cs typeface="+mn-cs"/>
        </a:defRPr>
      </a:lvl5pPr>
      <a:lvl6pPr marL="1714545" algn="l" defTabSz="685818" rtl="0" eaLnBrk="1" latinLnBrk="0" hangingPunct="1">
        <a:defRPr sz="1350" kern="1200">
          <a:solidFill>
            <a:schemeClr val="tx1"/>
          </a:solidFill>
          <a:latin typeface="+mn-lt"/>
          <a:ea typeface="+mn-ea"/>
          <a:cs typeface="+mn-cs"/>
        </a:defRPr>
      </a:lvl6pPr>
      <a:lvl7pPr marL="2057453" algn="l" defTabSz="685818" rtl="0" eaLnBrk="1" latinLnBrk="0" hangingPunct="1">
        <a:defRPr sz="1350" kern="1200">
          <a:solidFill>
            <a:schemeClr val="tx1"/>
          </a:solidFill>
          <a:latin typeface="+mn-lt"/>
          <a:ea typeface="+mn-ea"/>
          <a:cs typeface="+mn-cs"/>
        </a:defRPr>
      </a:lvl7pPr>
      <a:lvl8pPr marL="2400363" algn="l" defTabSz="685818" rtl="0" eaLnBrk="1" latinLnBrk="0" hangingPunct="1">
        <a:defRPr sz="1350" kern="1200">
          <a:solidFill>
            <a:schemeClr val="tx1"/>
          </a:solidFill>
          <a:latin typeface="+mn-lt"/>
          <a:ea typeface="+mn-ea"/>
          <a:cs typeface="+mn-cs"/>
        </a:defRPr>
      </a:lvl8pPr>
      <a:lvl9pPr marL="2743271" algn="l" defTabSz="68581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00B4-0556-FC44-1DB8-C0EFBA45F08D}"/>
              </a:ext>
            </a:extLst>
          </p:cNvPr>
          <p:cNvSpPr txBox="1"/>
          <p:nvPr/>
        </p:nvSpPr>
        <p:spPr>
          <a:xfrm rot="10800000" flipV="1">
            <a:off x="8784770" y="3757145"/>
            <a:ext cx="3200399" cy="2246769"/>
          </a:xfrm>
          <a:prstGeom prst="rect">
            <a:avLst/>
          </a:prstGeom>
          <a:noFill/>
        </p:spPr>
        <p:txBody>
          <a:bodyPr wrap="square" rtlCol="0">
            <a:spAutoFit/>
          </a:bodyPr>
          <a:lstStyle/>
          <a:p>
            <a:endParaRPr lang="en-IE" sz="4400" dirty="0">
              <a:solidFill>
                <a:schemeClr val="bg1"/>
              </a:solidFill>
            </a:endParaRPr>
          </a:p>
          <a:p>
            <a:endParaRPr lang="en-IE" sz="2400" dirty="0">
              <a:solidFill>
                <a:schemeClr val="bg1"/>
              </a:solidFill>
            </a:endParaRPr>
          </a:p>
          <a:p>
            <a:r>
              <a:rPr lang="en-IE" sz="2400" dirty="0">
                <a:solidFill>
                  <a:schemeClr val="bg1"/>
                </a:solidFill>
              </a:rPr>
              <a:t>Austin Hughes</a:t>
            </a:r>
          </a:p>
          <a:p>
            <a:r>
              <a:rPr lang="en-IE" sz="2400" dirty="0">
                <a:solidFill>
                  <a:schemeClr val="bg1"/>
                </a:solidFill>
              </a:rPr>
              <a:t>MSI</a:t>
            </a:r>
          </a:p>
          <a:p>
            <a:r>
              <a:rPr lang="en-IE" sz="2400" dirty="0">
                <a:solidFill>
                  <a:schemeClr val="bg1"/>
                </a:solidFill>
              </a:rPr>
              <a:t>26</a:t>
            </a:r>
            <a:r>
              <a:rPr lang="en-IE" sz="2400" baseline="30000" dirty="0">
                <a:solidFill>
                  <a:schemeClr val="bg1"/>
                </a:solidFill>
              </a:rPr>
              <a:t>th</a:t>
            </a:r>
            <a:r>
              <a:rPr lang="en-IE" sz="2400" dirty="0">
                <a:solidFill>
                  <a:schemeClr val="bg1"/>
                </a:solidFill>
              </a:rPr>
              <a:t> February 2026</a:t>
            </a:r>
          </a:p>
        </p:txBody>
      </p:sp>
      <p:sp>
        <p:nvSpPr>
          <p:cNvPr id="3" name="TextBox 2">
            <a:extLst>
              <a:ext uri="{FF2B5EF4-FFF2-40B4-BE49-F238E27FC236}">
                <a16:creationId xmlns:a16="http://schemas.microsoft.com/office/drawing/2014/main" id="{33C3496B-5573-7290-CB14-0A73225D1DEB}"/>
              </a:ext>
            </a:extLst>
          </p:cNvPr>
          <p:cNvSpPr txBox="1"/>
          <p:nvPr/>
        </p:nvSpPr>
        <p:spPr>
          <a:xfrm rot="10800000" flipV="1">
            <a:off x="206831" y="723561"/>
            <a:ext cx="11985168" cy="3724096"/>
          </a:xfrm>
          <a:prstGeom prst="rect">
            <a:avLst/>
          </a:prstGeom>
          <a:noFill/>
        </p:spPr>
        <p:txBody>
          <a:bodyPr wrap="square" rtlCol="0">
            <a:spAutoFit/>
          </a:bodyPr>
          <a:lstStyle/>
          <a:p>
            <a:r>
              <a:rPr lang="en-IE" sz="6000" b="1" i="1" dirty="0">
                <a:solidFill>
                  <a:schemeClr val="bg1"/>
                </a:solidFill>
              </a:rPr>
              <a:t>Beyond the basket</a:t>
            </a:r>
            <a:endParaRPr lang="en-IE" sz="5400" dirty="0">
              <a:solidFill>
                <a:schemeClr val="bg1"/>
              </a:solidFill>
            </a:endParaRPr>
          </a:p>
          <a:p>
            <a:endParaRPr lang="en-IE" sz="4400" dirty="0">
              <a:solidFill>
                <a:schemeClr val="bg1"/>
              </a:solidFill>
            </a:endParaRPr>
          </a:p>
          <a:p>
            <a:r>
              <a:rPr lang="en-IE" sz="4400" dirty="0">
                <a:solidFill>
                  <a:schemeClr val="bg1"/>
                </a:solidFill>
              </a:rPr>
              <a:t>The Irish consumer in 2026;</a:t>
            </a:r>
          </a:p>
          <a:p>
            <a:pPr lvl="1"/>
            <a:r>
              <a:rPr lang="en-IE" sz="4400" i="1" dirty="0">
                <a:solidFill>
                  <a:schemeClr val="bg1"/>
                </a:solidFill>
              </a:rPr>
              <a:t>A continuing tale of catastrophes and cash-flow</a:t>
            </a:r>
          </a:p>
          <a:p>
            <a:pPr lvl="1"/>
            <a:r>
              <a:rPr lang="en-IE" sz="4400" i="1" dirty="0">
                <a:solidFill>
                  <a:schemeClr val="bg1"/>
                </a:solidFill>
              </a:rPr>
              <a:t>Shopping ,stopping, or shifting preferences</a:t>
            </a:r>
            <a:r>
              <a:rPr lang="en-IE" sz="4400" dirty="0">
                <a:solidFill>
                  <a:schemeClr val="bg1"/>
                </a:solidFill>
              </a:rPr>
              <a:t>? </a:t>
            </a:r>
          </a:p>
        </p:txBody>
      </p:sp>
    </p:spTree>
    <p:extLst>
      <p:ext uri="{BB962C8B-B14F-4D97-AF65-F5344CB8AC3E}">
        <p14:creationId xmlns:p14="http://schemas.microsoft.com/office/powerpoint/2010/main" val="328743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69F0-6816-4BC1-60A2-8C584B5E38E3}"/>
              </a:ext>
            </a:extLst>
          </p:cNvPr>
          <p:cNvSpPr>
            <a:spLocks noGrp="1"/>
          </p:cNvSpPr>
          <p:nvPr>
            <p:ph type="title"/>
          </p:nvPr>
        </p:nvSpPr>
        <p:spPr>
          <a:xfrm>
            <a:off x="462988" y="-439837"/>
            <a:ext cx="12570105" cy="2130526"/>
          </a:xfrm>
        </p:spPr>
        <p:txBody>
          <a:bodyPr>
            <a:noAutofit/>
          </a:bodyPr>
          <a:lstStyle/>
          <a:p>
            <a:r>
              <a:rPr lang="en-IE" sz="3600" b="1" dirty="0">
                <a:solidFill>
                  <a:schemeClr val="bg1"/>
                </a:solidFill>
              </a:rPr>
              <a:t>Irish consumers see their economic tomorrow much like today:</a:t>
            </a:r>
            <a:r>
              <a:rPr lang="en-IE" sz="3200" b="1" dirty="0">
                <a:solidFill>
                  <a:schemeClr val="bg1"/>
                </a:solidFill>
              </a:rPr>
              <a:t> </a:t>
            </a:r>
            <a:br>
              <a:rPr lang="en-IE" sz="3200" b="1" dirty="0">
                <a:solidFill>
                  <a:schemeClr val="bg1"/>
                </a:solidFill>
              </a:rPr>
            </a:br>
            <a:r>
              <a:rPr lang="en-IE" sz="2600" b="1" dirty="0">
                <a:solidFill>
                  <a:schemeClr val="bg1"/>
                </a:solidFill>
              </a:rPr>
              <a:t>Inflation is expected to remain problematic while views are mixed on income prospects</a:t>
            </a:r>
            <a:r>
              <a:rPr lang="en-IE" sz="2800" b="1" dirty="0">
                <a:solidFill>
                  <a:schemeClr val="bg1"/>
                </a:solidFill>
              </a:rPr>
              <a:t>. </a:t>
            </a:r>
          </a:p>
        </p:txBody>
      </p:sp>
      <p:pic>
        <p:nvPicPr>
          <p:cNvPr id="5" name="Picture 4">
            <a:extLst>
              <a:ext uri="{FF2B5EF4-FFF2-40B4-BE49-F238E27FC236}">
                <a16:creationId xmlns:a16="http://schemas.microsoft.com/office/drawing/2014/main" id="{B425C47F-D0E4-4CF4-4F69-CAA26A24B6B6}"/>
              </a:ext>
            </a:extLst>
          </p:cNvPr>
          <p:cNvPicPr>
            <a:picLocks noChangeAspect="1"/>
          </p:cNvPicPr>
          <p:nvPr/>
        </p:nvPicPr>
        <p:blipFill>
          <a:blip r:embed="rId2"/>
          <a:stretch>
            <a:fillRect/>
          </a:stretch>
        </p:blipFill>
        <p:spPr>
          <a:xfrm>
            <a:off x="6357257" y="1273630"/>
            <a:ext cx="5587816" cy="4467414"/>
          </a:xfrm>
          <a:prstGeom prst="rect">
            <a:avLst/>
          </a:prstGeom>
        </p:spPr>
      </p:pic>
      <p:pic>
        <p:nvPicPr>
          <p:cNvPr id="7" name="Picture 6">
            <a:extLst>
              <a:ext uri="{FF2B5EF4-FFF2-40B4-BE49-F238E27FC236}">
                <a16:creationId xmlns:a16="http://schemas.microsoft.com/office/drawing/2014/main" id="{287C2A46-9927-DD17-3CBB-4A047A7A55C2}"/>
              </a:ext>
            </a:extLst>
          </p:cNvPr>
          <p:cNvPicPr>
            <a:picLocks noChangeAspect="1"/>
          </p:cNvPicPr>
          <p:nvPr/>
        </p:nvPicPr>
        <p:blipFill>
          <a:blip r:embed="rId3"/>
          <a:stretch>
            <a:fillRect/>
          </a:stretch>
        </p:blipFill>
        <p:spPr>
          <a:xfrm>
            <a:off x="462988" y="1273629"/>
            <a:ext cx="5486400" cy="4467414"/>
          </a:xfrm>
          <a:prstGeom prst="rect">
            <a:avLst/>
          </a:prstGeom>
        </p:spPr>
      </p:pic>
      <p:sp>
        <p:nvSpPr>
          <p:cNvPr id="8" name="TextBox 7">
            <a:extLst>
              <a:ext uri="{FF2B5EF4-FFF2-40B4-BE49-F238E27FC236}">
                <a16:creationId xmlns:a16="http://schemas.microsoft.com/office/drawing/2014/main" id="{50CFC584-91FE-7A48-733E-0F645FA06AD5}"/>
              </a:ext>
            </a:extLst>
          </p:cNvPr>
          <p:cNvSpPr txBox="1"/>
          <p:nvPr/>
        </p:nvSpPr>
        <p:spPr>
          <a:xfrm>
            <a:off x="169211" y="5741043"/>
            <a:ext cx="5984111" cy="1015663"/>
          </a:xfrm>
          <a:prstGeom prst="rect">
            <a:avLst/>
          </a:prstGeom>
          <a:noFill/>
        </p:spPr>
        <p:txBody>
          <a:bodyPr wrap="square" rtlCol="0">
            <a:spAutoFit/>
          </a:bodyPr>
          <a:lstStyle/>
          <a:p>
            <a:r>
              <a:rPr lang="en-IE" sz="2000" b="1" dirty="0">
                <a:solidFill>
                  <a:schemeClr val="bg1"/>
                </a:solidFill>
              </a:rPr>
              <a:t>Two in three consumers see inflation higher in five years time</a:t>
            </a:r>
          </a:p>
          <a:p>
            <a:r>
              <a:rPr lang="en-IE" sz="2000" b="1" dirty="0">
                <a:solidFill>
                  <a:schemeClr val="bg1"/>
                </a:solidFill>
              </a:rPr>
              <a:t> just one in ten see it lower</a:t>
            </a:r>
          </a:p>
        </p:txBody>
      </p:sp>
      <p:sp>
        <p:nvSpPr>
          <p:cNvPr id="9" name="TextBox 8">
            <a:extLst>
              <a:ext uri="{FF2B5EF4-FFF2-40B4-BE49-F238E27FC236}">
                <a16:creationId xmlns:a16="http://schemas.microsoft.com/office/drawing/2014/main" id="{2BA281DA-4A19-EA4F-8D14-B8B8CEF9B8B4}"/>
              </a:ext>
            </a:extLst>
          </p:cNvPr>
          <p:cNvSpPr txBox="1"/>
          <p:nvPr/>
        </p:nvSpPr>
        <p:spPr>
          <a:xfrm>
            <a:off x="6357257" y="5741043"/>
            <a:ext cx="5984111" cy="954107"/>
          </a:xfrm>
          <a:prstGeom prst="rect">
            <a:avLst/>
          </a:prstGeom>
          <a:noFill/>
        </p:spPr>
        <p:txBody>
          <a:bodyPr wrap="square" rtlCol="0">
            <a:spAutoFit/>
          </a:bodyPr>
          <a:lstStyle/>
          <a:p>
            <a:r>
              <a:rPr lang="en-IE" sz="2000" b="1" dirty="0">
                <a:solidFill>
                  <a:schemeClr val="bg1"/>
                </a:solidFill>
              </a:rPr>
              <a:t>A three- speed consumer economy</a:t>
            </a:r>
            <a:r>
              <a:rPr lang="en-IE" dirty="0">
                <a:solidFill>
                  <a:schemeClr val="bg1"/>
                </a:solidFill>
              </a:rPr>
              <a:t>; </a:t>
            </a:r>
          </a:p>
          <a:p>
            <a:r>
              <a:rPr lang="en-IE" dirty="0">
                <a:solidFill>
                  <a:schemeClr val="bg1"/>
                </a:solidFill>
              </a:rPr>
              <a:t>Household finances getting better, getting worse and muddling along</a:t>
            </a:r>
          </a:p>
        </p:txBody>
      </p:sp>
    </p:spTree>
    <p:extLst>
      <p:ext uri="{BB962C8B-B14F-4D97-AF65-F5344CB8AC3E}">
        <p14:creationId xmlns:p14="http://schemas.microsoft.com/office/powerpoint/2010/main" val="162509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BB37-80C9-4A8A-6489-DE27C274C47E}"/>
              </a:ext>
            </a:extLst>
          </p:cNvPr>
          <p:cNvSpPr>
            <a:spLocks noGrp="1"/>
          </p:cNvSpPr>
          <p:nvPr>
            <p:ph type="title"/>
          </p:nvPr>
        </p:nvSpPr>
        <p:spPr/>
        <p:txBody>
          <a:bodyPr/>
          <a:lstStyle/>
          <a:p>
            <a:r>
              <a:rPr lang="en-IE" b="1" dirty="0">
                <a:solidFill>
                  <a:schemeClr val="bg1"/>
                </a:solidFill>
              </a:rPr>
              <a:t>Summary</a:t>
            </a:r>
          </a:p>
        </p:txBody>
      </p:sp>
      <p:sp>
        <p:nvSpPr>
          <p:cNvPr id="3" name="Content Placeholder 2">
            <a:extLst>
              <a:ext uri="{FF2B5EF4-FFF2-40B4-BE49-F238E27FC236}">
                <a16:creationId xmlns:a16="http://schemas.microsoft.com/office/drawing/2014/main" id="{D89AD8B2-1F69-C46B-42AF-CEFB02218C2E}"/>
              </a:ext>
            </a:extLst>
          </p:cNvPr>
          <p:cNvSpPr>
            <a:spLocks noGrp="1"/>
          </p:cNvSpPr>
          <p:nvPr>
            <p:ph idx="1"/>
          </p:nvPr>
        </p:nvSpPr>
        <p:spPr>
          <a:xfrm>
            <a:off x="0" y="1825625"/>
            <a:ext cx="12572999" cy="4934404"/>
          </a:xfrm>
        </p:spPr>
        <p:txBody>
          <a:bodyPr>
            <a:normAutofit/>
          </a:bodyPr>
          <a:lstStyle/>
          <a:p>
            <a:r>
              <a:rPr lang="en-IE" dirty="0">
                <a:solidFill>
                  <a:schemeClr val="bg1"/>
                </a:solidFill>
              </a:rPr>
              <a:t>A noisy, nasty, and mainly negative world but….</a:t>
            </a:r>
          </a:p>
          <a:p>
            <a:r>
              <a:rPr lang="en-IE" dirty="0">
                <a:solidFill>
                  <a:schemeClr val="bg1"/>
                </a:solidFill>
              </a:rPr>
              <a:t>Irish economy remains relatively strong…. At least for now</a:t>
            </a:r>
          </a:p>
          <a:p>
            <a:r>
              <a:rPr lang="en-IE" dirty="0">
                <a:solidFill>
                  <a:schemeClr val="bg1"/>
                </a:solidFill>
              </a:rPr>
              <a:t>Population and jobs growth slower but still solid and key drivers of demand</a:t>
            </a:r>
          </a:p>
          <a:p>
            <a:r>
              <a:rPr lang="en-IE" dirty="0">
                <a:solidFill>
                  <a:schemeClr val="bg1"/>
                </a:solidFill>
              </a:rPr>
              <a:t>Uncertainty making </a:t>
            </a:r>
            <a:r>
              <a:rPr lang="en-IE" u="sng" dirty="0">
                <a:solidFill>
                  <a:schemeClr val="bg1"/>
                </a:solidFill>
              </a:rPr>
              <a:t>many</a:t>
            </a:r>
            <a:r>
              <a:rPr lang="en-IE" dirty="0">
                <a:solidFill>
                  <a:schemeClr val="bg1"/>
                </a:solidFill>
              </a:rPr>
              <a:t> Irish consumers nervous and </a:t>
            </a:r>
            <a:r>
              <a:rPr lang="en-IE" u="sng" dirty="0">
                <a:solidFill>
                  <a:schemeClr val="bg1"/>
                </a:solidFill>
              </a:rPr>
              <a:t>mainly</a:t>
            </a:r>
            <a:r>
              <a:rPr lang="en-IE" dirty="0">
                <a:solidFill>
                  <a:schemeClr val="bg1"/>
                </a:solidFill>
              </a:rPr>
              <a:t> risk-adverse</a:t>
            </a:r>
          </a:p>
          <a:p>
            <a:r>
              <a:rPr lang="en-IE" dirty="0">
                <a:solidFill>
                  <a:schemeClr val="bg1"/>
                </a:solidFill>
              </a:rPr>
              <a:t>Consumer sentiment, spending power and circumstances all vary hugely  </a:t>
            </a:r>
          </a:p>
          <a:p>
            <a:r>
              <a:rPr lang="en-IE" dirty="0">
                <a:solidFill>
                  <a:schemeClr val="bg1"/>
                </a:solidFill>
              </a:rPr>
              <a:t>Consumer spend growth circa 2-3% but feeling cooler amid sectoral differences</a:t>
            </a:r>
          </a:p>
          <a:p>
            <a:r>
              <a:rPr lang="en-IE" dirty="0">
                <a:solidFill>
                  <a:schemeClr val="bg1"/>
                </a:solidFill>
              </a:rPr>
              <a:t> Inflation (varying) circa 2.5% but feeling hotter with wide variations</a:t>
            </a:r>
          </a:p>
          <a:p>
            <a:endParaRPr lang="en-IE" dirty="0">
              <a:solidFill>
                <a:schemeClr val="bg1"/>
              </a:solidFill>
            </a:endParaRPr>
          </a:p>
          <a:p>
            <a:r>
              <a:rPr lang="en-IE" dirty="0">
                <a:solidFill>
                  <a:schemeClr val="bg1"/>
                </a:solidFill>
              </a:rPr>
              <a:t>What form will the next ‘shock’ take?</a:t>
            </a:r>
          </a:p>
        </p:txBody>
      </p:sp>
    </p:spTree>
    <p:extLst>
      <p:ext uri="{BB962C8B-B14F-4D97-AF65-F5344CB8AC3E}">
        <p14:creationId xmlns:p14="http://schemas.microsoft.com/office/powerpoint/2010/main" val="271459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053FD8C-0D50-3812-5A89-B66C3C9A7C91}"/>
              </a:ext>
            </a:extLst>
          </p:cNvPr>
          <p:cNvGraphicFramePr>
            <a:graphicFrameLocks/>
          </p:cNvGraphicFramePr>
          <p:nvPr>
            <p:extLst>
              <p:ext uri="{D42A27DB-BD31-4B8C-83A1-F6EECF244321}">
                <p14:modId xmlns:p14="http://schemas.microsoft.com/office/powerpoint/2010/main" val="1278834530"/>
              </p:ext>
            </p:extLst>
          </p:nvPr>
        </p:nvGraphicFramePr>
        <p:xfrm>
          <a:off x="293913" y="1032721"/>
          <a:ext cx="7761515" cy="53245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CD754FA-FF7D-8D09-8B38-F2AC31C6C0E8}"/>
              </a:ext>
            </a:extLst>
          </p:cNvPr>
          <p:cNvSpPr txBox="1"/>
          <p:nvPr/>
        </p:nvSpPr>
        <p:spPr>
          <a:xfrm>
            <a:off x="8299048" y="1088571"/>
            <a:ext cx="4039565" cy="5632311"/>
          </a:xfrm>
          <a:prstGeom prst="rect">
            <a:avLst/>
          </a:prstGeom>
          <a:noFill/>
        </p:spPr>
        <p:txBody>
          <a:bodyPr wrap="square" rtlCol="0">
            <a:spAutoFit/>
          </a:bodyPr>
          <a:lstStyle/>
          <a:p>
            <a:r>
              <a:rPr lang="en-IE" sz="2000" dirty="0">
                <a:solidFill>
                  <a:schemeClr val="bg1"/>
                </a:solidFill>
              </a:rPr>
              <a:t>Shocks now a feature rather than a bug of the global economic system</a:t>
            </a:r>
          </a:p>
          <a:p>
            <a:endParaRPr lang="en-IE" sz="2000" dirty="0">
              <a:solidFill>
                <a:schemeClr val="bg1"/>
              </a:solidFill>
            </a:endParaRPr>
          </a:p>
          <a:p>
            <a:r>
              <a:rPr lang="en-IE" sz="2000" dirty="0">
                <a:solidFill>
                  <a:schemeClr val="bg1"/>
                </a:solidFill>
              </a:rPr>
              <a:t>Irish consumers still in the shadow of the GFC crash</a:t>
            </a:r>
          </a:p>
          <a:p>
            <a:endParaRPr lang="en-IE" sz="2000" dirty="0">
              <a:solidFill>
                <a:schemeClr val="bg1"/>
              </a:solidFill>
            </a:endParaRPr>
          </a:p>
          <a:p>
            <a:r>
              <a:rPr lang="en-IE" sz="2000" dirty="0">
                <a:solidFill>
                  <a:schemeClr val="bg1"/>
                </a:solidFill>
              </a:rPr>
              <a:t>Irish consumers more addicted to media misery than others? </a:t>
            </a:r>
          </a:p>
          <a:p>
            <a:endParaRPr lang="en-IE" sz="2000" dirty="0">
              <a:solidFill>
                <a:schemeClr val="bg1"/>
              </a:solidFill>
            </a:endParaRPr>
          </a:p>
          <a:p>
            <a:r>
              <a:rPr lang="en-IE" sz="2000" dirty="0">
                <a:solidFill>
                  <a:schemeClr val="bg1"/>
                </a:solidFill>
              </a:rPr>
              <a:t>‘Perma-gloom’ or poor mouth? </a:t>
            </a:r>
          </a:p>
          <a:p>
            <a:endParaRPr lang="en-IE" sz="2000" dirty="0">
              <a:solidFill>
                <a:schemeClr val="bg1"/>
              </a:solidFill>
            </a:endParaRPr>
          </a:p>
          <a:p>
            <a:r>
              <a:rPr lang="en-IE" sz="2000" dirty="0">
                <a:solidFill>
                  <a:schemeClr val="bg1"/>
                </a:solidFill>
              </a:rPr>
              <a:t>Irish consumers in wait and worry mode- the ‘precautionary motive means consumers save </a:t>
            </a:r>
            <a:r>
              <a:rPr lang="en-IE" sz="2000" u="sng" dirty="0">
                <a:solidFill>
                  <a:schemeClr val="bg1"/>
                </a:solidFill>
              </a:rPr>
              <a:t>on </a:t>
            </a:r>
            <a:r>
              <a:rPr lang="en-IE" sz="2000" dirty="0">
                <a:solidFill>
                  <a:schemeClr val="bg1"/>
                </a:solidFill>
              </a:rPr>
              <a:t>rather than </a:t>
            </a:r>
            <a:r>
              <a:rPr lang="en-IE" sz="2000" u="sng" dirty="0">
                <a:solidFill>
                  <a:schemeClr val="bg1"/>
                </a:solidFill>
              </a:rPr>
              <a:t>for</a:t>
            </a:r>
            <a:r>
              <a:rPr lang="en-IE" sz="2000" dirty="0">
                <a:solidFill>
                  <a:schemeClr val="bg1"/>
                </a:solidFill>
              </a:rPr>
              <a:t> a rainy day….but reasons/opportunities to ‘escape or </a:t>
            </a:r>
            <a:r>
              <a:rPr lang="en-IE" sz="2000" dirty="0" err="1">
                <a:solidFill>
                  <a:schemeClr val="bg1"/>
                </a:solidFill>
              </a:rPr>
              <a:t>luxurise</a:t>
            </a:r>
            <a:r>
              <a:rPr lang="en-IE" sz="2000" dirty="0">
                <a:solidFill>
                  <a:schemeClr val="bg1"/>
                </a:solidFill>
              </a:rPr>
              <a:t>’ more valued  </a:t>
            </a:r>
          </a:p>
          <a:p>
            <a:endParaRPr lang="en-IE" sz="2000" dirty="0">
              <a:solidFill>
                <a:schemeClr val="bg1"/>
              </a:solidFill>
            </a:endParaRPr>
          </a:p>
        </p:txBody>
      </p:sp>
      <p:sp>
        <p:nvSpPr>
          <p:cNvPr id="5" name="TextBox 4">
            <a:extLst>
              <a:ext uri="{FF2B5EF4-FFF2-40B4-BE49-F238E27FC236}">
                <a16:creationId xmlns:a16="http://schemas.microsoft.com/office/drawing/2014/main" id="{02BB1F0D-7B3E-0446-2EA4-EF7AC9A2D446}"/>
              </a:ext>
            </a:extLst>
          </p:cNvPr>
          <p:cNvSpPr txBox="1"/>
          <p:nvPr/>
        </p:nvSpPr>
        <p:spPr>
          <a:xfrm>
            <a:off x="196770" y="174171"/>
            <a:ext cx="12732152" cy="646331"/>
          </a:xfrm>
          <a:prstGeom prst="rect">
            <a:avLst/>
          </a:prstGeom>
          <a:noFill/>
        </p:spPr>
        <p:txBody>
          <a:bodyPr wrap="square" rtlCol="0">
            <a:spAutoFit/>
          </a:bodyPr>
          <a:lstStyle/>
          <a:p>
            <a:r>
              <a:rPr lang="en-IE" sz="3600" b="1" dirty="0">
                <a:solidFill>
                  <a:schemeClr val="bg1"/>
                </a:solidFill>
              </a:rPr>
              <a:t>It’s the end of the world as we know it ( and I don’t feel fine)</a:t>
            </a:r>
          </a:p>
        </p:txBody>
      </p:sp>
    </p:spTree>
    <p:extLst>
      <p:ext uri="{BB962C8B-B14F-4D97-AF65-F5344CB8AC3E}">
        <p14:creationId xmlns:p14="http://schemas.microsoft.com/office/powerpoint/2010/main" val="182334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93B93-0D81-4C82-E973-F6DF91BEA7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44BE63-971D-89A0-2196-BCC23BC98946}"/>
              </a:ext>
            </a:extLst>
          </p:cNvPr>
          <p:cNvSpPr txBox="1"/>
          <p:nvPr/>
        </p:nvSpPr>
        <p:spPr>
          <a:xfrm>
            <a:off x="370116" y="72908"/>
            <a:ext cx="11821884" cy="1938992"/>
          </a:xfrm>
          <a:prstGeom prst="rect">
            <a:avLst/>
          </a:prstGeom>
          <a:noFill/>
        </p:spPr>
        <p:txBody>
          <a:bodyPr wrap="square" rtlCol="0">
            <a:spAutoFit/>
          </a:bodyPr>
          <a:lstStyle/>
          <a:p>
            <a:r>
              <a:rPr lang="en-IE" sz="4000" b="1" dirty="0">
                <a:solidFill>
                  <a:schemeClr val="bg1"/>
                </a:solidFill>
              </a:rPr>
              <a:t>Conflicting narratives I;  </a:t>
            </a:r>
            <a:r>
              <a:rPr lang="en-IE" sz="3500" b="1" i="1" dirty="0">
                <a:solidFill>
                  <a:schemeClr val="bg1"/>
                </a:solidFill>
              </a:rPr>
              <a:t>How was the apocalypse for you?</a:t>
            </a:r>
          </a:p>
          <a:p>
            <a:r>
              <a:rPr lang="en-IE" sz="4000" b="1" dirty="0">
                <a:solidFill>
                  <a:schemeClr val="bg1"/>
                </a:solidFill>
              </a:rPr>
              <a:t> </a:t>
            </a:r>
            <a:r>
              <a:rPr lang="en-IE" sz="2400" b="1" dirty="0">
                <a:solidFill>
                  <a:schemeClr val="bg1"/>
                </a:solidFill>
              </a:rPr>
              <a:t>‘</a:t>
            </a:r>
            <a:r>
              <a:rPr lang="en-US" sz="2400" i="1" dirty="0">
                <a:solidFill>
                  <a:schemeClr val="bg1"/>
                </a:solidFill>
              </a:rPr>
              <a:t>Expert warns Ireland is facing 'worst day in Irish economic history'</a:t>
            </a:r>
          </a:p>
          <a:p>
            <a:endParaRPr lang="en-IE" sz="4000" b="1" dirty="0">
              <a:solidFill>
                <a:schemeClr val="bg1"/>
              </a:solidFill>
            </a:endParaRPr>
          </a:p>
        </p:txBody>
      </p:sp>
      <p:graphicFrame>
        <p:nvGraphicFramePr>
          <p:cNvPr id="4" name="Chart 3">
            <a:extLst>
              <a:ext uri="{FF2B5EF4-FFF2-40B4-BE49-F238E27FC236}">
                <a16:creationId xmlns:a16="http://schemas.microsoft.com/office/drawing/2014/main" id="{A4522114-96C1-B1AF-09D4-0DB03689E1AE}"/>
              </a:ext>
            </a:extLst>
          </p:cNvPr>
          <p:cNvGraphicFramePr>
            <a:graphicFrameLocks/>
          </p:cNvGraphicFramePr>
          <p:nvPr>
            <p:extLst>
              <p:ext uri="{D42A27DB-BD31-4B8C-83A1-F6EECF244321}">
                <p14:modId xmlns:p14="http://schemas.microsoft.com/office/powerpoint/2010/main" val="2899421319"/>
              </p:ext>
            </p:extLst>
          </p:nvPr>
        </p:nvGraphicFramePr>
        <p:xfrm>
          <a:off x="370115" y="1284514"/>
          <a:ext cx="5725885" cy="4167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D0686D9-7292-78A2-C8C5-2D266AFC74CD}"/>
              </a:ext>
            </a:extLst>
          </p:cNvPr>
          <p:cNvSpPr txBox="1"/>
          <p:nvPr/>
        </p:nvSpPr>
        <p:spPr>
          <a:xfrm>
            <a:off x="486138" y="5590574"/>
            <a:ext cx="11618778" cy="1323438"/>
          </a:xfrm>
          <a:prstGeom prst="rect">
            <a:avLst/>
          </a:prstGeom>
          <a:noFill/>
        </p:spPr>
        <p:txBody>
          <a:bodyPr wrap="square" rtlCol="0">
            <a:spAutoFit/>
          </a:bodyPr>
          <a:lstStyle/>
          <a:p>
            <a:pPr marL="285750" indent="-285750">
              <a:buFont typeface="Arial" panose="020B0604020202020204" pitchFamily="34" charset="0"/>
              <a:buChar char="•"/>
            </a:pPr>
            <a:r>
              <a:rPr lang="en-IE" sz="2000" dirty="0">
                <a:solidFill>
                  <a:schemeClr val="bg1"/>
                </a:solidFill>
              </a:rPr>
              <a:t>Near-term growth outlook remains positive but 2026 likely to see some slowdown and more strains</a:t>
            </a:r>
          </a:p>
          <a:p>
            <a:pPr marL="285750" indent="-285750">
              <a:buFont typeface="Arial" panose="020B0604020202020204" pitchFamily="34" charset="0"/>
              <a:buChar char="•"/>
            </a:pPr>
            <a:r>
              <a:rPr lang="en-IE" sz="2000" dirty="0">
                <a:solidFill>
                  <a:schemeClr val="bg1"/>
                </a:solidFill>
              </a:rPr>
              <a:t>Individual outcomes vary widely and feel notably less positive in a noisier world</a:t>
            </a:r>
          </a:p>
          <a:p>
            <a:pPr marL="285750" indent="-285750">
              <a:buFont typeface="Arial" panose="020B0604020202020204" pitchFamily="34" charset="0"/>
              <a:buChar char="•"/>
            </a:pPr>
            <a:r>
              <a:rPr lang="en-IE" sz="2000" dirty="0">
                <a:solidFill>
                  <a:schemeClr val="bg1"/>
                </a:solidFill>
              </a:rPr>
              <a:t>A less certain ‘macro’ future is more certain!  Problematic predictability</a:t>
            </a:r>
          </a:p>
          <a:p>
            <a:pPr marL="285750" indent="-285750">
              <a:buFont typeface="Arial" panose="020B0604020202020204" pitchFamily="34" charset="0"/>
              <a:buChar char="•"/>
            </a:pPr>
            <a:r>
              <a:rPr lang="en-IE" sz="2000" dirty="0">
                <a:solidFill>
                  <a:schemeClr val="bg1"/>
                </a:solidFill>
              </a:rPr>
              <a:t>It’s good , it doesn’t feel great</a:t>
            </a:r>
          </a:p>
        </p:txBody>
      </p:sp>
      <p:graphicFrame>
        <p:nvGraphicFramePr>
          <p:cNvPr id="8" name="Chart 7">
            <a:extLst>
              <a:ext uri="{FF2B5EF4-FFF2-40B4-BE49-F238E27FC236}">
                <a16:creationId xmlns:a16="http://schemas.microsoft.com/office/drawing/2014/main" id="{C58D5DAD-B732-5507-CA6A-F96825D79FEF}"/>
              </a:ext>
            </a:extLst>
          </p:cNvPr>
          <p:cNvGraphicFramePr>
            <a:graphicFrameLocks/>
          </p:cNvGraphicFramePr>
          <p:nvPr>
            <p:extLst>
              <p:ext uri="{D42A27DB-BD31-4B8C-83A1-F6EECF244321}">
                <p14:modId xmlns:p14="http://schemas.microsoft.com/office/powerpoint/2010/main" val="3329474609"/>
              </p:ext>
            </p:extLst>
          </p:nvPr>
        </p:nvGraphicFramePr>
        <p:xfrm>
          <a:off x="6738258" y="1284514"/>
          <a:ext cx="5181599" cy="4306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04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4DEEBC-FBC0-3364-B10F-E94FE01514F3}"/>
              </a:ext>
            </a:extLst>
          </p:cNvPr>
          <p:cNvSpPr txBox="1"/>
          <p:nvPr/>
        </p:nvSpPr>
        <p:spPr>
          <a:xfrm>
            <a:off x="174170" y="82935"/>
            <a:ext cx="11691260" cy="707886"/>
          </a:xfrm>
          <a:prstGeom prst="rect">
            <a:avLst/>
          </a:prstGeom>
          <a:noFill/>
        </p:spPr>
        <p:txBody>
          <a:bodyPr wrap="square" rtlCol="0">
            <a:spAutoFit/>
          </a:bodyPr>
          <a:lstStyle/>
          <a:p>
            <a:r>
              <a:rPr lang="en-IE" sz="4000" b="1" dirty="0">
                <a:solidFill>
                  <a:schemeClr val="bg1"/>
                </a:solidFill>
              </a:rPr>
              <a:t>Conflicting narratives II;</a:t>
            </a:r>
            <a:r>
              <a:rPr lang="en-IE" sz="3600" i="1" dirty="0">
                <a:solidFill>
                  <a:schemeClr val="bg1"/>
                </a:solidFill>
              </a:rPr>
              <a:t>  </a:t>
            </a:r>
            <a:r>
              <a:rPr lang="en-IE" sz="3500" b="1" i="1" dirty="0">
                <a:solidFill>
                  <a:schemeClr val="bg1"/>
                </a:solidFill>
              </a:rPr>
              <a:t>Whose boom is it anyway?</a:t>
            </a:r>
          </a:p>
        </p:txBody>
      </p:sp>
      <p:graphicFrame>
        <p:nvGraphicFramePr>
          <p:cNvPr id="4" name="Chart 3">
            <a:extLst>
              <a:ext uri="{FF2B5EF4-FFF2-40B4-BE49-F238E27FC236}">
                <a16:creationId xmlns:a16="http://schemas.microsoft.com/office/drawing/2014/main" id="{B203A967-F416-186B-AE40-BA4355FF995F}"/>
              </a:ext>
            </a:extLst>
          </p:cNvPr>
          <p:cNvGraphicFramePr>
            <a:graphicFrameLocks/>
          </p:cNvGraphicFramePr>
          <p:nvPr>
            <p:extLst>
              <p:ext uri="{D42A27DB-BD31-4B8C-83A1-F6EECF244321}">
                <p14:modId xmlns:p14="http://schemas.microsoft.com/office/powerpoint/2010/main" val="834834750"/>
              </p:ext>
            </p:extLst>
          </p:nvPr>
        </p:nvGraphicFramePr>
        <p:xfrm>
          <a:off x="6749143" y="964678"/>
          <a:ext cx="5192486" cy="44869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821FEDE-7F48-A823-B991-D435AD1D2F40}"/>
              </a:ext>
            </a:extLst>
          </p:cNvPr>
          <p:cNvSpPr txBox="1"/>
          <p:nvPr/>
        </p:nvSpPr>
        <p:spPr>
          <a:xfrm>
            <a:off x="250371" y="5544274"/>
            <a:ext cx="11941628" cy="1200329"/>
          </a:xfrm>
          <a:prstGeom prst="rect">
            <a:avLst/>
          </a:prstGeom>
          <a:noFill/>
        </p:spPr>
        <p:txBody>
          <a:bodyPr wrap="square" rtlCol="0">
            <a:spAutoFit/>
          </a:bodyPr>
          <a:lstStyle/>
          <a:p>
            <a:r>
              <a:rPr lang="en-IE" sz="2400" dirty="0">
                <a:solidFill>
                  <a:schemeClr val="bg1"/>
                </a:solidFill>
              </a:rPr>
              <a:t>Aggregate economic and financial conditions are solid and supported by increasing numbers living and working here….</a:t>
            </a:r>
          </a:p>
          <a:p>
            <a:r>
              <a:rPr lang="en-IE" sz="2400" dirty="0">
                <a:solidFill>
                  <a:schemeClr val="bg1"/>
                </a:solidFill>
              </a:rPr>
              <a:t> ….but are far from spectacular at the level of the individual consumer</a:t>
            </a:r>
          </a:p>
        </p:txBody>
      </p:sp>
      <p:graphicFrame>
        <p:nvGraphicFramePr>
          <p:cNvPr id="2" name="Chart 1">
            <a:extLst>
              <a:ext uri="{FF2B5EF4-FFF2-40B4-BE49-F238E27FC236}">
                <a16:creationId xmlns:a16="http://schemas.microsoft.com/office/drawing/2014/main" id="{5CDBEFF7-D95B-2824-32DB-CD3DA6AAEF79}"/>
              </a:ext>
            </a:extLst>
          </p:cNvPr>
          <p:cNvGraphicFramePr>
            <a:graphicFrameLocks/>
          </p:cNvGraphicFramePr>
          <p:nvPr>
            <p:extLst>
              <p:ext uri="{D42A27DB-BD31-4B8C-83A1-F6EECF244321}">
                <p14:modId xmlns:p14="http://schemas.microsoft.com/office/powerpoint/2010/main" val="1974058147"/>
              </p:ext>
            </p:extLst>
          </p:nvPr>
        </p:nvGraphicFramePr>
        <p:xfrm>
          <a:off x="250371" y="964679"/>
          <a:ext cx="6046257" cy="4486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28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AFF0-55DC-3AB2-04D4-727C903E97C2}"/>
              </a:ext>
            </a:extLst>
          </p:cNvPr>
          <p:cNvSpPr>
            <a:spLocks noGrp="1"/>
          </p:cNvSpPr>
          <p:nvPr>
            <p:ph type="title"/>
          </p:nvPr>
        </p:nvSpPr>
        <p:spPr>
          <a:xfrm>
            <a:off x="587829" y="-272142"/>
            <a:ext cx="10765971" cy="1317170"/>
          </a:xfrm>
        </p:spPr>
        <p:txBody>
          <a:bodyPr/>
          <a:lstStyle/>
          <a:p>
            <a:r>
              <a:rPr lang="en-IE" sz="4000" b="1" dirty="0">
                <a:solidFill>
                  <a:schemeClr val="bg1"/>
                </a:solidFill>
                <a:latin typeface="+mn-lt"/>
              </a:rPr>
              <a:t>Contentious narratives</a:t>
            </a:r>
            <a:r>
              <a:rPr lang="en-IE" b="1" dirty="0">
                <a:solidFill>
                  <a:schemeClr val="bg1"/>
                </a:solidFill>
              </a:rPr>
              <a:t>; </a:t>
            </a:r>
            <a:r>
              <a:rPr lang="en-IE" sz="3500" b="1" i="1" dirty="0">
                <a:solidFill>
                  <a:schemeClr val="bg1"/>
                </a:solidFill>
              </a:rPr>
              <a:t>A k-shaped economy?</a:t>
            </a:r>
          </a:p>
        </p:txBody>
      </p:sp>
      <p:sp>
        <p:nvSpPr>
          <p:cNvPr id="8" name="TextBox 7">
            <a:extLst>
              <a:ext uri="{FF2B5EF4-FFF2-40B4-BE49-F238E27FC236}">
                <a16:creationId xmlns:a16="http://schemas.microsoft.com/office/drawing/2014/main" id="{8C0F3C91-FA41-22C4-826A-5DE8CB6EE538}"/>
              </a:ext>
            </a:extLst>
          </p:cNvPr>
          <p:cNvSpPr txBox="1"/>
          <p:nvPr/>
        </p:nvSpPr>
        <p:spPr>
          <a:xfrm rot="10800000" flipV="1">
            <a:off x="3015343" y="673221"/>
            <a:ext cx="6313714" cy="461665"/>
          </a:xfrm>
          <a:prstGeom prst="rect">
            <a:avLst/>
          </a:prstGeom>
          <a:noFill/>
        </p:spPr>
        <p:txBody>
          <a:bodyPr wrap="square" rtlCol="0">
            <a:spAutoFit/>
          </a:bodyPr>
          <a:lstStyle/>
          <a:p>
            <a:r>
              <a:rPr lang="en-IE" sz="2400" dirty="0">
                <a:solidFill>
                  <a:schemeClr val="bg1"/>
                </a:solidFill>
              </a:rPr>
              <a:t>Distribution of income and wealth varies widely</a:t>
            </a:r>
          </a:p>
        </p:txBody>
      </p:sp>
      <p:graphicFrame>
        <p:nvGraphicFramePr>
          <p:cNvPr id="12" name="Table 11">
            <a:extLst>
              <a:ext uri="{FF2B5EF4-FFF2-40B4-BE49-F238E27FC236}">
                <a16:creationId xmlns:a16="http://schemas.microsoft.com/office/drawing/2014/main" id="{EB66C22B-52F6-C5B5-104F-B849175C256B}"/>
              </a:ext>
            </a:extLst>
          </p:cNvPr>
          <p:cNvGraphicFramePr>
            <a:graphicFrameLocks noGrp="1"/>
          </p:cNvGraphicFramePr>
          <p:nvPr>
            <p:extLst>
              <p:ext uri="{D42A27DB-BD31-4B8C-83A1-F6EECF244321}">
                <p14:modId xmlns:p14="http://schemas.microsoft.com/office/powerpoint/2010/main" val="1134622286"/>
              </p:ext>
            </p:extLst>
          </p:nvPr>
        </p:nvGraphicFramePr>
        <p:xfrm>
          <a:off x="545733" y="1112822"/>
          <a:ext cx="5464628" cy="4513742"/>
        </p:xfrm>
        <a:graphic>
          <a:graphicData uri="http://schemas.openxmlformats.org/drawingml/2006/table">
            <a:tbl>
              <a:tblPr/>
              <a:tblGrid>
                <a:gridCol w="760296">
                  <a:extLst>
                    <a:ext uri="{9D8B030D-6E8A-4147-A177-3AD203B41FA5}">
                      <a16:colId xmlns:a16="http://schemas.microsoft.com/office/drawing/2014/main" val="1309458585"/>
                    </a:ext>
                  </a:extLst>
                </a:gridCol>
                <a:gridCol w="760296">
                  <a:extLst>
                    <a:ext uri="{9D8B030D-6E8A-4147-A177-3AD203B41FA5}">
                      <a16:colId xmlns:a16="http://schemas.microsoft.com/office/drawing/2014/main" val="612662516"/>
                    </a:ext>
                  </a:extLst>
                </a:gridCol>
                <a:gridCol w="760296">
                  <a:extLst>
                    <a:ext uri="{9D8B030D-6E8A-4147-A177-3AD203B41FA5}">
                      <a16:colId xmlns:a16="http://schemas.microsoft.com/office/drawing/2014/main" val="1148063167"/>
                    </a:ext>
                  </a:extLst>
                </a:gridCol>
                <a:gridCol w="760296">
                  <a:extLst>
                    <a:ext uri="{9D8B030D-6E8A-4147-A177-3AD203B41FA5}">
                      <a16:colId xmlns:a16="http://schemas.microsoft.com/office/drawing/2014/main" val="1391615906"/>
                    </a:ext>
                  </a:extLst>
                </a:gridCol>
                <a:gridCol w="760296">
                  <a:extLst>
                    <a:ext uri="{9D8B030D-6E8A-4147-A177-3AD203B41FA5}">
                      <a16:colId xmlns:a16="http://schemas.microsoft.com/office/drawing/2014/main" val="3725523296"/>
                    </a:ext>
                  </a:extLst>
                </a:gridCol>
                <a:gridCol w="760296">
                  <a:extLst>
                    <a:ext uri="{9D8B030D-6E8A-4147-A177-3AD203B41FA5}">
                      <a16:colId xmlns:a16="http://schemas.microsoft.com/office/drawing/2014/main" val="1656778674"/>
                    </a:ext>
                  </a:extLst>
                </a:gridCol>
                <a:gridCol w="902852">
                  <a:extLst>
                    <a:ext uri="{9D8B030D-6E8A-4147-A177-3AD203B41FA5}">
                      <a16:colId xmlns:a16="http://schemas.microsoft.com/office/drawing/2014/main" val="3296270654"/>
                    </a:ext>
                  </a:extLst>
                </a:gridCol>
              </a:tblGrid>
              <a:tr h="907591">
                <a:tc>
                  <a:txBody>
                    <a:bodyPr/>
                    <a:lstStyle/>
                    <a:p>
                      <a:pPr algn="ctr" fontAlgn="ctr">
                        <a:buNone/>
                      </a:pPr>
                      <a:r>
                        <a:rPr lang="en-IE" sz="1100" b="1" i="1" u="sng" strike="noStrike" dirty="0">
                          <a:solidFill>
                            <a:schemeClr val="bg1"/>
                          </a:solidFill>
                          <a:effectLst/>
                          <a:latin typeface="Aptos Narrow" panose="020B0004020202020204" pitchFamily="34" charset="0"/>
                        </a:rPr>
                        <a:t>€ Billion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buNone/>
                      </a:pPr>
                      <a:r>
                        <a:rPr lang="en-IE" sz="1400" b="1" i="0" u="none" strike="noStrike" dirty="0">
                          <a:solidFill>
                            <a:schemeClr val="bg1"/>
                          </a:solidFill>
                          <a:effectLst/>
                          <a:latin typeface="Lato" panose="020F0502020204030203" pitchFamily="34" charset="0"/>
                        </a:rPr>
                        <a:t>Deciles 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buNone/>
                      </a:pPr>
                      <a:r>
                        <a:rPr lang="en-IE" sz="1400" b="1" i="0" u="none" strike="noStrike" dirty="0">
                          <a:solidFill>
                            <a:schemeClr val="bg1"/>
                          </a:solidFill>
                          <a:effectLst/>
                          <a:latin typeface="Lato" panose="020F0502020204030203" pitchFamily="34" charset="0"/>
                        </a:rPr>
                        <a:t>Decile 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buNone/>
                      </a:pPr>
                      <a:r>
                        <a:rPr lang="en-IE" sz="1400" b="1" i="0" u="none" strike="noStrike" dirty="0">
                          <a:solidFill>
                            <a:schemeClr val="bg1"/>
                          </a:solidFill>
                          <a:effectLst/>
                          <a:latin typeface="Lato" panose="020F0502020204030203" pitchFamily="34" charset="0"/>
                        </a:rPr>
                        <a:t>Decile 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buNone/>
                      </a:pPr>
                      <a:r>
                        <a:rPr lang="en-IE" sz="1400" b="1" i="0" u="none" strike="noStrike" dirty="0">
                          <a:solidFill>
                            <a:schemeClr val="bg1"/>
                          </a:solidFill>
                          <a:effectLst/>
                          <a:latin typeface="Lato" panose="020F0502020204030203" pitchFamily="34" charset="0"/>
                        </a:rPr>
                        <a:t>Decile 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buNone/>
                      </a:pPr>
                      <a:r>
                        <a:rPr lang="en-IE" sz="1400" b="1" i="0" u="none" strike="noStrike" dirty="0">
                          <a:solidFill>
                            <a:schemeClr val="bg1"/>
                          </a:solidFill>
                          <a:effectLst/>
                          <a:latin typeface="Lato" panose="020F0502020204030203" pitchFamily="34" charset="0"/>
                        </a:rPr>
                        <a:t>Decile 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buNone/>
                      </a:pPr>
                      <a:r>
                        <a:rPr lang="en-IE" sz="1400" b="1" i="0" u="none" strike="noStrike" dirty="0">
                          <a:solidFill>
                            <a:schemeClr val="bg1"/>
                          </a:solidFill>
                          <a:effectLst/>
                          <a:latin typeface="Lato" panose="020F0502020204030203" pitchFamily="34" charset="0"/>
                        </a:rPr>
                        <a:t>Decile 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3907823"/>
                  </a:ext>
                </a:extLst>
              </a:tr>
              <a:tr h="699643">
                <a:tc>
                  <a:txBody>
                    <a:bodyPr/>
                    <a:lstStyle/>
                    <a:p>
                      <a:pPr algn="l" fontAlgn="b">
                        <a:buNone/>
                      </a:pPr>
                      <a:r>
                        <a:rPr lang="en-IE" sz="1100" b="0" i="0" u="none" strike="noStrike" dirty="0">
                          <a:solidFill>
                            <a:srgbClr val="FFFFFF"/>
                          </a:solidFill>
                          <a:effectLst/>
                          <a:latin typeface="Aptos Narrow" panose="020B0004020202020204" pitchFamily="34" charset="0"/>
                        </a:rPr>
                        <a:t>2025-Q2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120.7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85.2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112.0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151.3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224.3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674.9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extLst>
                  <a:ext uri="{0D108BD9-81ED-4DB2-BD59-A6C34878D82A}">
                    <a16:rowId xmlns:a16="http://schemas.microsoft.com/office/drawing/2014/main" val="126015236"/>
                  </a:ext>
                </a:extLst>
              </a:tr>
              <a:tr h="699643">
                <a:tc>
                  <a:txBody>
                    <a:bodyPr/>
                    <a:lstStyle/>
                    <a:p>
                      <a:pPr algn="l" fontAlgn="b">
                        <a:buNone/>
                      </a:pPr>
                      <a:r>
                        <a:rPr lang="en-IE" sz="1100" b="0" i="0" u="none" strike="noStrike">
                          <a:solidFill>
                            <a:srgbClr val="FFFFFF"/>
                          </a:solidFill>
                          <a:effectLst/>
                          <a:latin typeface="Aptos Narrow" panose="020B0004020202020204" pitchFamily="34" charset="0"/>
                        </a:rPr>
                        <a:t>2020-Q2</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67.2</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49.7</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67.6</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92.4</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139.2</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409.5</a:t>
                      </a:r>
                    </a:p>
                  </a:txBody>
                  <a:tcPr marL="7620" marR="7620" marT="7620"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517983466"/>
                  </a:ext>
                </a:extLst>
              </a:tr>
              <a:tr h="699643">
                <a:tc>
                  <a:txBody>
                    <a:bodyPr/>
                    <a:lstStyle/>
                    <a:p>
                      <a:pPr algn="l" fontAlgn="b">
                        <a:buNone/>
                      </a:pPr>
                      <a:r>
                        <a:rPr lang="en-IE" sz="1100" b="0" i="0" u="none" strike="noStrike">
                          <a:solidFill>
                            <a:srgbClr val="FFFFFF"/>
                          </a:solidFill>
                          <a:effectLst/>
                          <a:latin typeface="Aptos Narrow" panose="020B0004020202020204" pitchFamily="34" charset="0"/>
                        </a:rPr>
                        <a:t>2015-Q2</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29.1</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a:solidFill>
                            <a:srgbClr val="FFFFFF"/>
                          </a:solidFill>
                          <a:effectLst/>
                          <a:latin typeface="Aptos Narrow" panose="020B0004020202020204" pitchFamily="34" charset="0"/>
                        </a:rPr>
                        <a:t>31.8</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43.7</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63.3</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99.9</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600" b="0" i="0" u="none" strike="noStrike" dirty="0">
                          <a:solidFill>
                            <a:srgbClr val="FFFFFF"/>
                          </a:solidFill>
                          <a:effectLst/>
                          <a:latin typeface="Aptos Narrow" panose="020B0004020202020204" pitchFamily="34" charset="0"/>
                        </a:rPr>
                        <a:t>321.8</a:t>
                      </a:r>
                    </a:p>
                  </a:txBody>
                  <a:tcPr marL="7620" marR="7620" marT="7620"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735157019"/>
                  </a:ext>
                </a:extLst>
              </a:tr>
              <a:tr h="699643">
                <a:tc>
                  <a:txBody>
                    <a:bodyPr/>
                    <a:lstStyle/>
                    <a:p>
                      <a:pPr algn="l" fontAlgn="b">
                        <a:buNone/>
                      </a:pPr>
                      <a:r>
                        <a:rPr lang="en-IE" sz="1400" b="0" i="0" u="none" strike="noStrike" dirty="0">
                          <a:solidFill>
                            <a:srgbClr val="FFFFFF"/>
                          </a:solidFill>
                          <a:effectLst/>
                          <a:latin typeface="Aptos Narrow" panose="020B0004020202020204" pitchFamily="34" charset="0"/>
                        </a:rPr>
                        <a:t>%</a:t>
                      </a:r>
                      <a:r>
                        <a:rPr lang="en-IE" sz="1400" b="0" i="0" u="none" strike="noStrike" dirty="0" err="1">
                          <a:solidFill>
                            <a:srgbClr val="FFFFFF"/>
                          </a:solidFill>
                          <a:effectLst/>
                          <a:latin typeface="Aptos Narrow" panose="020B0004020202020204" pitchFamily="34" charset="0"/>
                        </a:rPr>
                        <a:t>chg</a:t>
                      </a:r>
                      <a:endParaRPr lang="en-IE" sz="1400" b="0" i="0" u="none" strike="noStrike" dirty="0">
                        <a:solidFill>
                          <a:srgbClr val="FFFFFF"/>
                        </a:solidFill>
                        <a:effectLst/>
                        <a:latin typeface="Aptos Narrow" panose="020B0004020202020204" pitchFamily="34" charset="0"/>
                      </a:endParaRP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315.0</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168.1</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a:solidFill>
                            <a:srgbClr val="002060"/>
                          </a:solidFill>
                          <a:effectLst/>
                          <a:latin typeface="Aptos Narrow" panose="020B0004020202020204" pitchFamily="34" charset="0"/>
                        </a:rPr>
                        <a:t>156.6</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a:solidFill>
                            <a:srgbClr val="002060"/>
                          </a:solidFill>
                          <a:effectLst/>
                          <a:latin typeface="Aptos Narrow" panose="020B0004020202020204" pitchFamily="34" charset="0"/>
                        </a:rPr>
                        <a:t>139.0</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124.6</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109.7</a:t>
                      </a:r>
                    </a:p>
                  </a:txBody>
                  <a:tcPr marL="7620" marR="7620" marT="7620"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974819233"/>
                  </a:ext>
                </a:extLst>
              </a:tr>
              <a:tr h="807579">
                <a:tc>
                  <a:txBody>
                    <a:bodyPr/>
                    <a:lstStyle/>
                    <a:p>
                      <a:pPr algn="l" fontAlgn="b">
                        <a:buNone/>
                      </a:pPr>
                      <a:r>
                        <a:rPr lang="en-IE" sz="1100" b="0" i="0" u="none" strike="noStrike" dirty="0">
                          <a:solidFill>
                            <a:srgbClr val="FFFFFF"/>
                          </a:solidFill>
                          <a:effectLst/>
                          <a:latin typeface="Aptos Narrow" panose="020B0004020202020204" pitchFamily="34" charset="0"/>
                        </a:rPr>
                        <a:t>€</a:t>
                      </a:r>
                      <a:r>
                        <a:rPr lang="en-IE" sz="1400" b="0" i="0" u="none" strike="noStrike" dirty="0">
                          <a:solidFill>
                            <a:srgbClr val="FFFFFF"/>
                          </a:solidFill>
                          <a:effectLst/>
                          <a:latin typeface="Aptos Narrow" panose="020B0004020202020204" pitchFamily="34" charset="0"/>
                        </a:rPr>
                        <a:t>bn </a:t>
                      </a:r>
                      <a:r>
                        <a:rPr lang="en-IE" sz="1400" b="0" i="0" u="none" strike="noStrike" dirty="0" err="1">
                          <a:solidFill>
                            <a:srgbClr val="FFFFFF"/>
                          </a:solidFill>
                          <a:effectLst/>
                          <a:latin typeface="Aptos Narrow" panose="020B0004020202020204" pitchFamily="34" charset="0"/>
                        </a:rPr>
                        <a:t>chg</a:t>
                      </a:r>
                      <a:endParaRPr lang="en-IE" sz="1400" b="0" i="0" u="none" strike="noStrike" dirty="0">
                        <a:solidFill>
                          <a:srgbClr val="FFFFFF"/>
                        </a:solidFill>
                        <a:effectLst/>
                        <a:latin typeface="Aptos Narrow" panose="020B0004020202020204" pitchFamily="34" charset="0"/>
                      </a:endParaRP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91.6</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53.4</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68.4</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88.0</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124.4</a:t>
                      </a:r>
                    </a:p>
                  </a:txBody>
                  <a:tcPr marL="7620" marR="7620" marT="7620" marB="0" anchor="b">
                    <a:lnL>
                      <a:noFill/>
                    </a:lnL>
                    <a:lnR>
                      <a:noFill/>
                    </a:lnR>
                    <a:lnT>
                      <a:noFill/>
                    </a:lnT>
                    <a:lnB>
                      <a:noFill/>
                    </a:lnB>
                    <a:solidFill>
                      <a:schemeClr val="accent1">
                        <a:lumMod val="60000"/>
                        <a:lumOff val="40000"/>
                      </a:schemeClr>
                    </a:solidFill>
                  </a:tcPr>
                </a:tc>
                <a:tc>
                  <a:txBody>
                    <a:bodyPr/>
                    <a:lstStyle/>
                    <a:p>
                      <a:pPr algn="r" fontAlgn="b">
                        <a:buNone/>
                      </a:pPr>
                      <a:r>
                        <a:rPr lang="en-IE" sz="1800" b="0" i="0" u="none" strike="noStrike" dirty="0">
                          <a:solidFill>
                            <a:srgbClr val="002060"/>
                          </a:solidFill>
                          <a:effectLst/>
                          <a:latin typeface="Aptos Narrow" panose="020B0004020202020204" pitchFamily="34" charset="0"/>
                        </a:rPr>
                        <a:t>353.1</a:t>
                      </a:r>
                    </a:p>
                  </a:txBody>
                  <a:tcPr marL="7620" marR="7620" marT="7620"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3777051935"/>
                  </a:ext>
                </a:extLst>
              </a:tr>
            </a:tbl>
          </a:graphicData>
        </a:graphic>
      </p:graphicFrame>
      <p:sp>
        <p:nvSpPr>
          <p:cNvPr id="13" name="TextBox 12">
            <a:extLst>
              <a:ext uri="{FF2B5EF4-FFF2-40B4-BE49-F238E27FC236}">
                <a16:creationId xmlns:a16="http://schemas.microsoft.com/office/drawing/2014/main" id="{A4940F5F-A1D7-9E0C-2932-A603353277FF}"/>
              </a:ext>
            </a:extLst>
          </p:cNvPr>
          <p:cNvSpPr txBox="1"/>
          <p:nvPr/>
        </p:nvSpPr>
        <p:spPr>
          <a:xfrm>
            <a:off x="468082" y="5745177"/>
            <a:ext cx="5214260" cy="923330"/>
          </a:xfrm>
          <a:prstGeom prst="rect">
            <a:avLst/>
          </a:prstGeom>
          <a:noFill/>
        </p:spPr>
        <p:txBody>
          <a:bodyPr wrap="square" rtlCol="0">
            <a:spAutoFit/>
          </a:bodyPr>
          <a:lstStyle/>
          <a:p>
            <a:r>
              <a:rPr lang="en-IE" dirty="0">
                <a:solidFill>
                  <a:schemeClr val="bg1"/>
                </a:solidFill>
              </a:rPr>
              <a:t>Gains in percentage terms skewed towards less wealthy but absolute gains very much tilted the other way</a:t>
            </a:r>
          </a:p>
        </p:txBody>
      </p:sp>
      <p:sp>
        <p:nvSpPr>
          <p:cNvPr id="14" name="TextBox 13">
            <a:extLst>
              <a:ext uri="{FF2B5EF4-FFF2-40B4-BE49-F238E27FC236}">
                <a16:creationId xmlns:a16="http://schemas.microsoft.com/office/drawing/2014/main" id="{A4C31127-03B4-56AF-E3EA-385D6EF259D4}"/>
              </a:ext>
            </a:extLst>
          </p:cNvPr>
          <p:cNvSpPr txBox="1"/>
          <p:nvPr/>
        </p:nvSpPr>
        <p:spPr>
          <a:xfrm rot="10800000" flipV="1">
            <a:off x="6841668" y="5802477"/>
            <a:ext cx="4882250" cy="369332"/>
          </a:xfrm>
          <a:prstGeom prst="rect">
            <a:avLst/>
          </a:prstGeom>
          <a:noFill/>
        </p:spPr>
        <p:txBody>
          <a:bodyPr wrap="square" rtlCol="0">
            <a:spAutoFit/>
          </a:bodyPr>
          <a:lstStyle/>
          <a:p>
            <a:r>
              <a:rPr lang="en-IE" dirty="0">
                <a:solidFill>
                  <a:schemeClr val="bg1"/>
                </a:solidFill>
              </a:rPr>
              <a:t>Household spending power varies markedly</a:t>
            </a:r>
          </a:p>
        </p:txBody>
      </p:sp>
      <p:graphicFrame>
        <p:nvGraphicFramePr>
          <p:cNvPr id="4" name="Chart 3">
            <a:extLst>
              <a:ext uri="{FF2B5EF4-FFF2-40B4-BE49-F238E27FC236}">
                <a16:creationId xmlns:a16="http://schemas.microsoft.com/office/drawing/2014/main" id="{C235D738-C473-3AAA-3997-94820262C069}"/>
              </a:ext>
            </a:extLst>
          </p:cNvPr>
          <p:cNvGraphicFramePr>
            <a:graphicFrameLocks/>
          </p:cNvGraphicFramePr>
          <p:nvPr>
            <p:extLst>
              <p:ext uri="{D42A27DB-BD31-4B8C-83A1-F6EECF244321}">
                <p14:modId xmlns:p14="http://schemas.microsoft.com/office/powerpoint/2010/main" val="1298866520"/>
              </p:ext>
            </p:extLst>
          </p:nvPr>
        </p:nvGraphicFramePr>
        <p:xfrm>
          <a:off x="6591298" y="1256816"/>
          <a:ext cx="5132620" cy="429493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6C998405-2A49-D012-455B-C51CAA323FCF}"/>
              </a:ext>
            </a:extLst>
          </p:cNvPr>
          <p:cNvPicPr>
            <a:picLocks noChangeAspect="1"/>
          </p:cNvPicPr>
          <p:nvPr/>
        </p:nvPicPr>
        <p:blipFill>
          <a:blip r:embed="rId3"/>
          <a:stretch>
            <a:fillRect/>
          </a:stretch>
        </p:blipFill>
        <p:spPr>
          <a:xfrm>
            <a:off x="9873206" y="208344"/>
            <a:ext cx="1730966" cy="477846"/>
          </a:xfrm>
          <a:prstGeom prst="rect">
            <a:avLst/>
          </a:prstGeom>
        </p:spPr>
      </p:pic>
    </p:spTree>
    <p:extLst>
      <p:ext uri="{BB962C8B-B14F-4D97-AF65-F5344CB8AC3E}">
        <p14:creationId xmlns:p14="http://schemas.microsoft.com/office/powerpoint/2010/main" val="388135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8971-8CAF-EFD1-6B22-885434197A6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A0DA66-B56E-EA51-BA73-072831E9D9A5}"/>
              </a:ext>
            </a:extLst>
          </p:cNvPr>
          <p:cNvGraphicFramePr>
            <a:graphicFrameLocks noGrp="1"/>
          </p:cNvGraphicFramePr>
          <p:nvPr>
            <p:extLst>
              <p:ext uri="{D42A27DB-BD31-4B8C-83A1-F6EECF244321}">
                <p14:modId xmlns:p14="http://schemas.microsoft.com/office/powerpoint/2010/main" val="2535500798"/>
              </p:ext>
            </p:extLst>
          </p:nvPr>
        </p:nvGraphicFramePr>
        <p:xfrm>
          <a:off x="2442259" y="2743200"/>
          <a:ext cx="7349923" cy="1111151"/>
        </p:xfrm>
        <a:graphic>
          <a:graphicData uri="http://schemas.openxmlformats.org/drawingml/2006/table">
            <a:tbl>
              <a:tblPr/>
              <a:tblGrid>
                <a:gridCol w="3847547">
                  <a:extLst>
                    <a:ext uri="{9D8B030D-6E8A-4147-A177-3AD203B41FA5}">
                      <a16:colId xmlns:a16="http://schemas.microsoft.com/office/drawing/2014/main" val="1496986899"/>
                    </a:ext>
                  </a:extLst>
                </a:gridCol>
                <a:gridCol w="862903">
                  <a:extLst>
                    <a:ext uri="{9D8B030D-6E8A-4147-A177-3AD203B41FA5}">
                      <a16:colId xmlns:a16="http://schemas.microsoft.com/office/drawing/2014/main" val="647432364"/>
                    </a:ext>
                  </a:extLst>
                </a:gridCol>
                <a:gridCol w="862903">
                  <a:extLst>
                    <a:ext uri="{9D8B030D-6E8A-4147-A177-3AD203B41FA5}">
                      <a16:colId xmlns:a16="http://schemas.microsoft.com/office/drawing/2014/main" val="3143930027"/>
                    </a:ext>
                  </a:extLst>
                </a:gridCol>
                <a:gridCol w="883208">
                  <a:extLst>
                    <a:ext uri="{9D8B030D-6E8A-4147-A177-3AD203B41FA5}">
                      <a16:colId xmlns:a16="http://schemas.microsoft.com/office/drawing/2014/main" val="2297902701"/>
                    </a:ext>
                  </a:extLst>
                </a:gridCol>
                <a:gridCol w="893362">
                  <a:extLst>
                    <a:ext uri="{9D8B030D-6E8A-4147-A177-3AD203B41FA5}">
                      <a16:colId xmlns:a16="http://schemas.microsoft.com/office/drawing/2014/main" val="3276091998"/>
                    </a:ext>
                  </a:extLst>
                </a:gridCol>
              </a:tblGrid>
              <a:tr h="500230">
                <a:tc gridSpan="5">
                  <a:txBody>
                    <a:bodyPr/>
                    <a:lstStyle/>
                    <a:p>
                      <a:pPr algn="l" fontAlgn="ctr"/>
                      <a:r>
                        <a:rPr lang="en-IE" sz="1400" b="1" i="0" u="none" strike="noStrike" dirty="0">
                          <a:solidFill>
                            <a:schemeClr val="bg1"/>
                          </a:solidFill>
                          <a:effectLst/>
                          <a:latin typeface="Calibri" panose="020F0502020204030204" pitchFamily="34" charset="0"/>
                        </a:rPr>
                        <a:t>Consumer Sentiment Index Survey Results – </a:t>
                      </a:r>
                      <a:r>
                        <a:rPr lang="en-IE" sz="2000" b="1" i="0" u="none" strike="noStrike" dirty="0">
                          <a:solidFill>
                            <a:schemeClr val="bg1"/>
                          </a:solidFill>
                          <a:effectLst/>
                          <a:latin typeface="Calibri" panose="020F0502020204030204" pitchFamily="34" charset="0"/>
                        </a:rPr>
                        <a:t>Making Ends Meet With Difficulty </a:t>
                      </a:r>
                    </a:p>
                  </a:txBody>
                  <a:tcPr marL="0" marR="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IE"/>
                    </a:p>
                  </a:txBody>
                  <a:tcPr/>
                </a:tc>
                <a:tc hMerge="1">
                  <a:txBody>
                    <a:bodyPr/>
                    <a:lstStyle/>
                    <a:p>
                      <a:endParaRPr lang="en-IE"/>
                    </a:p>
                  </a:txBody>
                  <a:tcP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0421919"/>
                  </a:ext>
                </a:extLst>
              </a:tr>
              <a:tr h="289345">
                <a:tc>
                  <a:txBody>
                    <a:bodyPr/>
                    <a:lstStyle/>
                    <a:p>
                      <a:pPr algn="l" fontAlgn="t"/>
                      <a:r>
                        <a:rPr lang="en-IE" sz="1200" b="0" i="0" u="none" strike="noStrike" dirty="0">
                          <a:solidFill>
                            <a:srgbClr val="365F91"/>
                          </a:solidFill>
                          <a:effectLst/>
                          <a:latin typeface="Calibri" panose="020F0502020204030204" pitchFamily="34" charset="0"/>
                        </a:rPr>
                        <a:t> </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200" b="1" i="0" u="none" strike="noStrike" dirty="0">
                          <a:solidFill>
                            <a:srgbClr val="000000"/>
                          </a:solidFill>
                          <a:effectLst/>
                          <a:latin typeface="Calibri" panose="020F0502020204030204" pitchFamily="34" charset="0"/>
                        </a:rPr>
                        <a:t>Jan’26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200" b="1" i="0" u="none" strike="noStrike" dirty="0">
                          <a:solidFill>
                            <a:srgbClr val="000000"/>
                          </a:solidFill>
                          <a:effectLst/>
                          <a:latin typeface="Calibri" panose="020F0502020204030204" pitchFamily="34" charset="0"/>
                        </a:rPr>
                        <a:t>Jan'25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200" b="1" i="0" u="none" strike="noStrike" dirty="0">
                          <a:solidFill>
                            <a:srgbClr val="000000"/>
                          </a:solidFill>
                          <a:effectLst/>
                          <a:latin typeface="Calibri" panose="020F0502020204030204" pitchFamily="34" charset="0"/>
                        </a:rPr>
                        <a:t>Jan'24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200" b="1" i="0" u="none" strike="noStrike">
                          <a:solidFill>
                            <a:srgbClr val="000000"/>
                          </a:solidFill>
                          <a:effectLst/>
                          <a:latin typeface="Calibri" panose="020F0502020204030204" pitchFamily="34" charset="0"/>
                        </a:rPr>
                        <a:t>Jan'20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203106322"/>
                  </a:ext>
                </a:extLst>
              </a:tr>
              <a:tr h="321576">
                <a:tc>
                  <a:txBody>
                    <a:bodyPr/>
                    <a:lstStyle/>
                    <a:p>
                      <a:pPr algn="l" fontAlgn="ctr"/>
                      <a:r>
                        <a:rPr lang="en-IE" sz="1200" b="1" i="0" u="none" strike="noStrike" dirty="0">
                          <a:solidFill>
                            <a:srgbClr val="000000"/>
                          </a:solidFill>
                          <a:effectLst/>
                          <a:latin typeface="Calibri" panose="020F0502020204030204" pitchFamily="34" charset="0"/>
                        </a:rPr>
                        <a:t>Consumer Sentiment Index</a:t>
                      </a: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52.3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60.6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61.5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74.2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97808288"/>
                  </a:ext>
                </a:extLst>
              </a:tr>
            </a:tbl>
          </a:graphicData>
        </a:graphic>
      </p:graphicFrame>
      <p:graphicFrame>
        <p:nvGraphicFramePr>
          <p:cNvPr id="3" name="Table 2">
            <a:extLst>
              <a:ext uri="{FF2B5EF4-FFF2-40B4-BE49-F238E27FC236}">
                <a16:creationId xmlns:a16="http://schemas.microsoft.com/office/drawing/2014/main" id="{63E03120-F5E4-AD20-04DB-4A7817BDC6F6}"/>
              </a:ext>
            </a:extLst>
          </p:cNvPr>
          <p:cNvGraphicFramePr>
            <a:graphicFrameLocks noGrp="1"/>
          </p:cNvGraphicFramePr>
          <p:nvPr>
            <p:extLst>
              <p:ext uri="{D42A27DB-BD31-4B8C-83A1-F6EECF244321}">
                <p14:modId xmlns:p14="http://schemas.microsoft.com/office/powerpoint/2010/main" val="785156588"/>
              </p:ext>
            </p:extLst>
          </p:nvPr>
        </p:nvGraphicFramePr>
        <p:xfrm>
          <a:off x="2442259" y="4345900"/>
          <a:ext cx="7465670" cy="1325695"/>
        </p:xfrm>
        <a:graphic>
          <a:graphicData uri="http://schemas.openxmlformats.org/drawingml/2006/table">
            <a:tbl>
              <a:tblPr/>
              <a:tblGrid>
                <a:gridCol w="3908139">
                  <a:extLst>
                    <a:ext uri="{9D8B030D-6E8A-4147-A177-3AD203B41FA5}">
                      <a16:colId xmlns:a16="http://schemas.microsoft.com/office/drawing/2014/main" val="1496986899"/>
                    </a:ext>
                  </a:extLst>
                </a:gridCol>
                <a:gridCol w="876492">
                  <a:extLst>
                    <a:ext uri="{9D8B030D-6E8A-4147-A177-3AD203B41FA5}">
                      <a16:colId xmlns:a16="http://schemas.microsoft.com/office/drawing/2014/main" val="592305149"/>
                    </a:ext>
                  </a:extLst>
                </a:gridCol>
                <a:gridCol w="876492">
                  <a:extLst>
                    <a:ext uri="{9D8B030D-6E8A-4147-A177-3AD203B41FA5}">
                      <a16:colId xmlns:a16="http://schemas.microsoft.com/office/drawing/2014/main" val="3143930027"/>
                    </a:ext>
                  </a:extLst>
                </a:gridCol>
                <a:gridCol w="897118">
                  <a:extLst>
                    <a:ext uri="{9D8B030D-6E8A-4147-A177-3AD203B41FA5}">
                      <a16:colId xmlns:a16="http://schemas.microsoft.com/office/drawing/2014/main" val="2297902701"/>
                    </a:ext>
                  </a:extLst>
                </a:gridCol>
                <a:gridCol w="907429">
                  <a:extLst>
                    <a:ext uri="{9D8B030D-6E8A-4147-A177-3AD203B41FA5}">
                      <a16:colId xmlns:a16="http://schemas.microsoft.com/office/drawing/2014/main" val="3276091998"/>
                    </a:ext>
                  </a:extLst>
                </a:gridCol>
              </a:tblGrid>
              <a:tr h="461778">
                <a:tc gridSpan="5">
                  <a:txBody>
                    <a:bodyPr/>
                    <a:lstStyle/>
                    <a:p>
                      <a:pPr algn="l" fontAlgn="ctr"/>
                      <a:r>
                        <a:rPr lang="en-IE" sz="1400" b="1" i="0" u="none" strike="noStrike" dirty="0">
                          <a:solidFill>
                            <a:schemeClr val="bg1"/>
                          </a:solidFill>
                          <a:effectLst/>
                          <a:latin typeface="Calibri" panose="020F0502020204030204" pitchFamily="34" charset="0"/>
                        </a:rPr>
                        <a:t>Consumer Sentiment Index Survey Results – </a:t>
                      </a:r>
                      <a:r>
                        <a:rPr lang="en-IE" sz="2000" b="1" i="0" u="none" strike="noStrike" dirty="0">
                          <a:solidFill>
                            <a:schemeClr val="bg1"/>
                          </a:solidFill>
                          <a:effectLst/>
                          <a:latin typeface="Calibri" panose="020F0502020204030204" pitchFamily="34" charset="0"/>
                        </a:rPr>
                        <a:t>Making Ends Meet With Ease</a:t>
                      </a:r>
                    </a:p>
                  </a:txBody>
                  <a:tcPr marL="0" marR="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en-IE"/>
                    </a:p>
                  </a:txBody>
                  <a:tcPr/>
                </a:tc>
                <a:tc hMerge="1">
                  <a:txBody>
                    <a:bodyPr/>
                    <a:lstStyle/>
                    <a:p>
                      <a:pPr algn="l" fontAlgn="ctr"/>
                      <a:endParaRPr lang="en-IE" sz="1800" b="1" i="0" u="none" strike="noStrike" dirty="0">
                        <a:solidFill>
                          <a:srgbClr val="000000"/>
                        </a:solidFill>
                        <a:effectLst/>
                        <a:latin typeface="Calibri" panose="020F0502020204030204" pitchFamily="34" charset="0"/>
                      </a:endParaRPr>
                    </a:p>
                  </a:txBody>
                  <a:tcPr marL="0" marR="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6DE7"/>
                    </a:solidFill>
                  </a:tcPr>
                </a:tc>
                <a:tc hMerge="1">
                  <a:txBody>
                    <a:bodyPr/>
                    <a:lstStyle/>
                    <a:p>
                      <a:pPr algn="l" fontAlgn="ctr"/>
                      <a:endParaRPr lang="en-IE" sz="1800" b="1" i="0" u="none" strike="noStrike" dirty="0">
                        <a:solidFill>
                          <a:srgbClr val="000000"/>
                        </a:solidFill>
                        <a:effectLst/>
                        <a:latin typeface="Calibri" panose="020F0502020204030204" pitchFamily="34" charset="0"/>
                      </a:endParaRPr>
                    </a:p>
                  </a:txBody>
                  <a:tcPr marL="0" marR="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6DE7"/>
                    </a:solidFill>
                  </a:tcPr>
                </a:tc>
                <a:tc hMerge="1">
                  <a:txBody>
                    <a:bodyPr/>
                    <a:lstStyle/>
                    <a:p>
                      <a:pPr algn="l" fontAlgn="ctr"/>
                      <a:endParaRPr lang="en-IE" sz="1800" b="1" i="0" u="none" strike="noStrike" dirty="0">
                        <a:solidFill>
                          <a:srgbClr val="000000"/>
                        </a:solidFill>
                        <a:effectLst/>
                        <a:latin typeface="Calibri" panose="020F0502020204030204" pitchFamily="34" charset="0"/>
                      </a:endParaRPr>
                    </a:p>
                  </a:txBody>
                  <a:tcPr marL="0" marR="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6DE7"/>
                    </a:solidFill>
                  </a:tcPr>
                </a:tc>
                <a:extLst>
                  <a:ext uri="{0D108BD9-81ED-4DB2-BD59-A6C34878D82A}">
                    <a16:rowId xmlns:a16="http://schemas.microsoft.com/office/drawing/2014/main" val="3380421919"/>
                  </a:ext>
                </a:extLst>
              </a:tr>
              <a:tr h="409224">
                <a:tc>
                  <a:txBody>
                    <a:bodyPr/>
                    <a:lstStyle/>
                    <a:p>
                      <a:pPr algn="l" fontAlgn="t"/>
                      <a:r>
                        <a:rPr lang="en-IE" sz="1400" b="0" i="0" u="none" strike="noStrike" dirty="0">
                          <a:solidFill>
                            <a:srgbClr val="365F91"/>
                          </a:solidFill>
                          <a:effectLst/>
                          <a:latin typeface="Calibri" panose="020F0502020204030204" pitchFamily="34" charset="0"/>
                        </a:rPr>
                        <a:t> </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400" b="1" i="0" u="none" strike="noStrike" dirty="0">
                          <a:solidFill>
                            <a:srgbClr val="000000"/>
                          </a:solidFill>
                          <a:effectLst/>
                          <a:latin typeface="Calibri" panose="020F0502020204030204" pitchFamily="34" charset="0"/>
                        </a:rPr>
                        <a:t>Jan’26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400" b="1" i="0" u="none" strike="noStrike" dirty="0">
                          <a:solidFill>
                            <a:srgbClr val="000000"/>
                          </a:solidFill>
                          <a:effectLst/>
                          <a:latin typeface="Calibri" panose="020F0502020204030204" pitchFamily="34" charset="0"/>
                        </a:rPr>
                        <a:t>Jan'25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400" b="1" i="0" u="none" strike="noStrike" dirty="0">
                          <a:solidFill>
                            <a:srgbClr val="000000"/>
                          </a:solidFill>
                          <a:effectLst/>
                          <a:latin typeface="Calibri" panose="020F0502020204030204" pitchFamily="34" charset="0"/>
                        </a:rPr>
                        <a:t>Jan'24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fontAlgn="ctr"/>
                      <a:r>
                        <a:rPr lang="en-IE" sz="1400" b="1" i="0" u="none" strike="noStrike">
                          <a:solidFill>
                            <a:srgbClr val="000000"/>
                          </a:solidFill>
                          <a:effectLst/>
                          <a:latin typeface="Calibri" panose="020F0502020204030204" pitchFamily="34" charset="0"/>
                        </a:rPr>
                        <a:t>Jan'20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203106322"/>
                  </a:ext>
                </a:extLst>
              </a:tr>
              <a:tr h="454693">
                <a:tc>
                  <a:txBody>
                    <a:bodyPr/>
                    <a:lstStyle/>
                    <a:p>
                      <a:pPr algn="l" fontAlgn="ctr"/>
                      <a:r>
                        <a:rPr lang="en-IE" sz="1200" b="1" i="0" u="none" strike="noStrike" dirty="0">
                          <a:solidFill>
                            <a:srgbClr val="000000"/>
                          </a:solidFill>
                          <a:effectLst/>
                          <a:latin typeface="Calibri" panose="020F0502020204030204" pitchFamily="34" charset="0"/>
                        </a:rPr>
                        <a:t>Consumer Sentiment Index</a:t>
                      </a: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84.0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93.5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94.3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IE" sz="1800" b="1" i="0" u="none" strike="noStrike" dirty="0">
                          <a:solidFill>
                            <a:srgbClr val="000000"/>
                          </a:solidFill>
                          <a:effectLst/>
                          <a:latin typeface="Calibri" panose="020F0502020204030204" pitchFamily="34" charset="0"/>
                        </a:rPr>
                        <a:t>100.8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97808288"/>
                  </a:ext>
                </a:extLst>
              </a:tr>
            </a:tbl>
          </a:graphicData>
        </a:graphic>
      </p:graphicFrame>
      <p:sp>
        <p:nvSpPr>
          <p:cNvPr id="4" name="TextBox 3">
            <a:extLst>
              <a:ext uri="{FF2B5EF4-FFF2-40B4-BE49-F238E27FC236}">
                <a16:creationId xmlns:a16="http://schemas.microsoft.com/office/drawing/2014/main" id="{A61DE944-4DD9-741B-DEF1-FC4D621F0D2B}"/>
              </a:ext>
            </a:extLst>
          </p:cNvPr>
          <p:cNvSpPr txBox="1"/>
          <p:nvPr/>
        </p:nvSpPr>
        <p:spPr>
          <a:xfrm>
            <a:off x="1030148" y="617282"/>
            <a:ext cx="10084166" cy="1785104"/>
          </a:xfrm>
          <a:prstGeom prst="rect">
            <a:avLst/>
          </a:prstGeom>
          <a:noFill/>
        </p:spPr>
        <p:txBody>
          <a:bodyPr wrap="square" rtlCol="0">
            <a:spAutoFit/>
          </a:bodyPr>
          <a:lstStyle/>
          <a:p>
            <a:pPr defTabSz="315377"/>
            <a:r>
              <a:rPr lang="en-IE" sz="4000" b="1" dirty="0">
                <a:solidFill>
                  <a:srgbClr val="FFFFFF"/>
                </a:solidFill>
                <a:latin typeface="Calibri" panose="020F0502020204030204"/>
              </a:rPr>
              <a:t>A clear narrative;  </a:t>
            </a:r>
          </a:p>
          <a:p>
            <a:pPr lvl="1" defTabSz="315377"/>
            <a:r>
              <a:rPr lang="en-IE" sz="3500" b="1" i="1" dirty="0">
                <a:solidFill>
                  <a:srgbClr val="FFFFFF"/>
                </a:solidFill>
                <a:latin typeface="Calibri" panose="020F0502020204030204"/>
              </a:rPr>
              <a:t>spending power struggles mean sentiment varies markedly</a:t>
            </a:r>
          </a:p>
        </p:txBody>
      </p:sp>
    </p:spTree>
    <p:extLst>
      <p:ext uri="{BB962C8B-B14F-4D97-AF65-F5344CB8AC3E}">
        <p14:creationId xmlns:p14="http://schemas.microsoft.com/office/powerpoint/2010/main" val="153513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1EA6-BA21-D7F1-8105-F13E15082002}"/>
              </a:ext>
            </a:extLst>
          </p:cNvPr>
          <p:cNvSpPr>
            <a:spLocks noGrp="1"/>
          </p:cNvSpPr>
          <p:nvPr>
            <p:ph type="title"/>
          </p:nvPr>
        </p:nvSpPr>
        <p:spPr>
          <a:xfrm>
            <a:off x="173620" y="-439838"/>
            <a:ext cx="9572264" cy="2330069"/>
          </a:xfrm>
        </p:spPr>
        <p:txBody>
          <a:bodyPr/>
          <a:lstStyle/>
          <a:p>
            <a:r>
              <a:rPr lang="en-IE" b="1" dirty="0">
                <a:solidFill>
                  <a:schemeClr val="bg1"/>
                </a:solidFill>
              </a:rPr>
              <a:t>Unlike the tiger era, price pressures have been largely global in nature but….. </a:t>
            </a:r>
          </a:p>
        </p:txBody>
      </p:sp>
      <p:sp>
        <p:nvSpPr>
          <p:cNvPr id="3" name="TextBox 2">
            <a:extLst>
              <a:ext uri="{FF2B5EF4-FFF2-40B4-BE49-F238E27FC236}">
                <a16:creationId xmlns:a16="http://schemas.microsoft.com/office/drawing/2014/main" id="{20CDF145-DAB2-E59D-C127-350DF888A301}"/>
              </a:ext>
            </a:extLst>
          </p:cNvPr>
          <p:cNvSpPr txBox="1"/>
          <p:nvPr/>
        </p:nvSpPr>
        <p:spPr>
          <a:xfrm>
            <a:off x="849086" y="6400801"/>
            <a:ext cx="11636827" cy="461665"/>
          </a:xfrm>
          <a:prstGeom prst="rect">
            <a:avLst/>
          </a:prstGeom>
          <a:noFill/>
        </p:spPr>
        <p:txBody>
          <a:bodyPr wrap="square" rtlCol="0">
            <a:spAutoFit/>
          </a:bodyPr>
          <a:lstStyle/>
          <a:p>
            <a:r>
              <a:rPr lang="en-IE" sz="2400" b="1" dirty="0">
                <a:solidFill>
                  <a:schemeClr val="bg1"/>
                </a:solidFill>
              </a:rPr>
              <a:t> Inflation ‘stealing’ income and wealth likely to become more of an issue  </a:t>
            </a:r>
          </a:p>
        </p:txBody>
      </p:sp>
      <p:sp>
        <p:nvSpPr>
          <p:cNvPr id="7" name="TextBox 6">
            <a:extLst>
              <a:ext uri="{FF2B5EF4-FFF2-40B4-BE49-F238E27FC236}">
                <a16:creationId xmlns:a16="http://schemas.microsoft.com/office/drawing/2014/main" id="{39681496-C31B-3869-8805-007D5729B6B3}"/>
              </a:ext>
            </a:extLst>
          </p:cNvPr>
          <p:cNvSpPr txBox="1"/>
          <p:nvPr/>
        </p:nvSpPr>
        <p:spPr>
          <a:xfrm>
            <a:off x="9448800" y="428264"/>
            <a:ext cx="2743199" cy="5693866"/>
          </a:xfrm>
          <a:prstGeom prst="rect">
            <a:avLst/>
          </a:prstGeom>
          <a:noFill/>
        </p:spPr>
        <p:txBody>
          <a:bodyPr wrap="square" rtlCol="0">
            <a:spAutoFit/>
          </a:bodyPr>
          <a:lstStyle/>
          <a:p>
            <a:pPr lvl="1"/>
            <a:r>
              <a:rPr lang="en-IE" sz="2800" b="1" i="1" dirty="0">
                <a:solidFill>
                  <a:schemeClr val="bg1"/>
                </a:solidFill>
              </a:rPr>
              <a:t>Anatomy of </a:t>
            </a:r>
          </a:p>
          <a:p>
            <a:pPr lvl="1"/>
            <a:r>
              <a:rPr lang="en-IE" sz="2800" b="1" i="1" dirty="0">
                <a:solidFill>
                  <a:schemeClr val="bg1"/>
                </a:solidFill>
              </a:rPr>
              <a:t>a price shock</a:t>
            </a:r>
          </a:p>
          <a:p>
            <a:endParaRPr lang="en-IE" sz="2000" b="1" dirty="0">
              <a:solidFill>
                <a:schemeClr val="bg1"/>
              </a:solidFill>
            </a:endParaRPr>
          </a:p>
          <a:p>
            <a:r>
              <a:rPr lang="en-IE" sz="1600" b="1" dirty="0">
                <a:solidFill>
                  <a:schemeClr val="bg1"/>
                </a:solidFill>
              </a:rPr>
              <a:t>Irish inflation overall averaged just 0.1% between 2009 and 2020.</a:t>
            </a:r>
          </a:p>
          <a:p>
            <a:r>
              <a:rPr lang="en-IE" sz="1600" b="1" dirty="0">
                <a:solidFill>
                  <a:schemeClr val="bg1"/>
                </a:solidFill>
              </a:rPr>
              <a:t>and averaged 4.2% between 2021 and 2025. </a:t>
            </a:r>
            <a:endParaRPr lang="en-IE" sz="2000" b="1" dirty="0">
              <a:solidFill>
                <a:schemeClr val="bg1"/>
              </a:solidFill>
            </a:endParaRPr>
          </a:p>
          <a:p>
            <a:endParaRPr lang="en-IE" sz="1600" dirty="0">
              <a:solidFill>
                <a:schemeClr val="bg1"/>
              </a:solidFill>
            </a:endParaRPr>
          </a:p>
          <a:p>
            <a:r>
              <a:rPr lang="en-IE" sz="1600" dirty="0">
                <a:solidFill>
                  <a:schemeClr val="bg1"/>
                </a:solidFill>
              </a:rPr>
              <a:t>Irish </a:t>
            </a:r>
            <a:r>
              <a:rPr lang="en-IE" sz="1600" b="1" dirty="0">
                <a:solidFill>
                  <a:schemeClr val="bg1"/>
                </a:solidFill>
              </a:rPr>
              <a:t>energy </a:t>
            </a:r>
            <a:r>
              <a:rPr lang="en-IE" sz="1600" dirty="0">
                <a:solidFill>
                  <a:schemeClr val="bg1"/>
                </a:solidFill>
              </a:rPr>
              <a:t>price inflation averaged </a:t>
            </a:r>
            <a:r>
              <a:rPr lang="en-IE" sz="1600" b="1" dirty="0">
                <a:solidFill>
                  <a:schemeClr val="bg1"/>
                </a:solidFill>
              </a:rPr>
              <a:t>+1.2% </a:t>
            </a:r>
            <a:r>
              <a:rPr lang="en-IE" sz="1600" dirty="0">
                <a:solidFill>
                  <a:schemeClr val="bg1"/>
                </a:solidFill>
              </a:rPr>
              <a:t>between 2009 and 2020</a:t>
            </a:r>
          </a:p>
          <a:p>
            <a:r>
              <a:rPr lang="en-IE" sz="1600" dirty="0">
                <a:solidFill>
                  <a:schemeClr val="bg1"/>
                </a:solidFill>
              </a:rPr>
              <a:t>averaged </a:t>
            </a:r>
            <a:r>
              <a:rPr lang="en-IE" sz="1600" b="1" dirty="0">
                <a:solidFill>
                  <a:schemeClr val="bg1"/>
                </a:solidFill>
              </a:rPr>
              <a:t>+10.4% </a:t>
            </a:r>
            <a:r>
              <a:rPr lang="en-IE" sz="1600" dirty="0">
                <a:solidFill>
                  <a:schemeClr val="bg1"/>
                </a:solidFill>
              </a:rPr>
              <a:t>between 2021 and 2025</a:t>
            </a:r>
          </a:p>
          <a:p>
            <a:endParaRPr lang="en-IE" sz="1600" dirty="0">
              <a:solidFill>
                <a:schemeClr val="bg1"/>
              </a:solidFill>
            </a:endParaRPr>
          </a:p>
          <a:p>
            <a:r>
              <a:rPr lang="en-IE" sz="1600" dirty="0">
                <a:solidFill>
                  <a:schemeClr val="bg1"/>
                </a:solidFill>
              </a:rPr>
              <a:t>Irish </a:t>
            </a:r>
            <a:r>
              <a:rPr lang="en-IE" sz="1600" b="1" dirty="0">
                <a:solidFill>
                  <a:schemeClr val="bg1"/>
                </a:solidFill>
              </a:rPr>
              <a:t>food</a:t>
            </a:r>
            <a:r>
              <a:rPr lang="en-IE" sz="1600" dirty="0">
                <a:solidFill>
                  <a:schemeClr val="bg1"/>
                </a:solidFill>
              </a:rPr>
              <a:t> price inflation averaged</a:t>
            </a:r>
          </a:p>
          <a:p>
            <a:r>
              <a:rPr lang="en-IE" sz="1600" dirty="0">
                <a:solidFill>
                  <a:schemeClr val="bg1"/>
                </a:solidFill>
              </a:rPr>
              <a:t> </a:t>
            </a:r>
            <a:r>
              <a:rPr lang="en-IE" sz="1600" b="1" dirty="0">
                <a:solidFill>
                  <a:schemeClr val="bg1"/>
                </a:solidFill>
              </a:rPr>
              <a:t>-1.5% </a:t>
            </a:r>
            <a:r>
              <a:rPr lang="en-IE" sz="1600" dirty="0">
                <a:solidFill>
                  <a:schemeClr val="bg1"/>
                </a:solidFill>
              </a:rPr>
              <a:t>between 2009 and 2020</a:t>
            </a:r>
          </a:p>
          <a:p>
            <a:r>
              <a:rPr lang="en-IE" sz="1600" dirty="0">
                <a:solidFill>
                  <a:schemeClr val="bg1"/>
                </a:solidFill>
              </a:rPr>
              <a:t>averaged </a:t>
            </a:r>
            <a:r>
              <a:rPr lang="en-IE" sz="1600" b="1" dirty="0">
                <a:solidFill>
                  <a:schemeClr val="bg1"/>
                </a:solidFill>
              </a:rPr>
              <a:t>+4.6% </a:t>
            </a:r>
            <a:r>
              <a:rPr lang="en-IE" sz="1600" dirty="0">
                <a:solidFill>
                  <a:schemeClr val="bg1"/>
                </a:solidFill>
              </a:rPr>
              <a:t>between 2021 and 2025</a:t>
            </a:r>
          </a:p>
        </p:txBody>
      </p:sp>
      <p:graphicFrame>
        <p:nvGraphicFramePr>
          <p:cNvPr id="9" name="Chart 8">
            <a:extLst>
              <a:ext uri="{FF2B5EF4-FFF2-40B4-BE49-F238E27FC236}">
                <a16:creationId xmlns:a16="http://schemas.microsoft.com/office/drawing/2014/main" id="{121735E3-0557-7F86-EA3C-C2B315EA8769}"/>
              </a:ext>
            </a:extLst>
          </p:cNvPr>
          <p:cNvGraphicFramePr>
            <a:graphicFrameLocks/>
          </p:cNvGraphicFramePr>
          <p:nvPr>
            <p:extLst>
              <p:ext uri="{D42A27DB-BD31-4B8C-83A1-F6EECF244321}">
                <p14:modId xmlns:p14="http://schemas.microsoft.com/office/powerpoint/2010/main" val="627140148"/>
              </p:ext>
            </p:extLst>
          </p:nvPr>
        </p:nvGraphicFramePr>
        <p:xfrm>
          <a:off x="5148943" y="1372700"/>
          <a:ext cx="4191000" cy="48756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F7D1B1F-AB8D-9030-211C-594C68B77A9A}"/>
              </a:ext>
            </a:extLst>
          </p:cNvPr>
          <p:cNvGraphicFramePr>
            <a:graphicFrameLocks/>
          </p:cNvGraphicFramePr>
          <p:nvPr>
            <p:extLst>
              <p:ext uri="{D42A27DB-BD31-4B8C-83A1-F6EECF244321}">
                <p14:modId xmlns:p14="http://schemas.microsoft.com/office/powerpoint/2010/main" val="3447910098"/>
              </p:ext>
            </p:extLst>
          </p:nvPr>
        </p:nvGraphicFramePr>
        <p:xfrm>
          <a:off x="173620" y="1372701"/>
          <a:ext cx="4659637" cy="4875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17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8EC9-2CDD-4093-A143-1FEEC9848324}"/>
              </a:ext>
            </a:extLst>
          </p:cNvPr>
          <p:cNvSpPr>
            <a:spLocks noGrp="1"/>
          </p:cNvSpPr>
          <p:nvPr>
            <p:ph type="title"/>
          </p:nvPr>
        </p:nvSpPr>
        <p:spPr>
          <a:xfrm>
            <a:off x="304799" y="-206829"/>
            <a:ext cx="11691258" cy="1897518"/>
          </a:xfrm>
        </p:spPr>
        <p:txBody>
          <a:bodyPr>
            <a:normAutofit/>
          </a:bodyPr>
          <a:lstStyle/>
          <a:p>
            <a:r>
              <a:rPr lang="en-IE" b="1" dirty="0">
                <a:solidFill>
                  <a:schemeClr val="bg1"/>
                </a:solidFill>
              </a:rPr>
              <a:t>Past the peak in food price inflation but some way off a broadly based drop in prices</a:t>
            </a:r>
          </a:p>
        </p:txBody>
      </p:sp>
      <p:sp>
        <p:nvSpPr>
          <p:cNvPr id="7" name="TextBox 6">
            <a:extLst>
              <a:ext uri="{FF2B5EF4-FFF2-40B4-BE49-F238E27FC236}">
                <a16:creationId xmlns:a16="http://schemas.microsoft.com/office/drawing/2014/main" id="{11C7BA51-2A60-465F-0695-895F4AA54FB1}"/>
              </a:ext>
            </a:extLst>
          </p:cNvPr>
          <p:cNvSpPr txBox="1"/>
          <p:nvPr/>
        </p:nvSpPr>
        <p:spPr>
          <a:xfrm>
            <a:off x="1338943" y="6150427"/>
            <a:ext cx="10657113" cy="646331"/>
          </a:xfrm>
          <a:prstGeom prst="rect">
            <a:avLst/>
          </a:prstGeom>
          <a:noFill/>
        </p:spPr>
        <p:txBody>
          <a:bodyPr wrap="square" rtlCol="0">
            <a:spAutoFit/>
          </a:bodyPr>
          <a:lstStyle/>
          <a:p>
            <a:r>
              <a:rPr lang="en-IE" dirty="0">
                <a:solidFill>
                  <a:schemeClr val="bg1"/>
                </a:solidFill>
              </a:rPr>
              <a:t>Inflation indicators suggest food industry  has absorbed much of recent cost pressures</a:t>
            </a:r>
          </a:p>
          <a:p>
            <a:r>
              <a:rPr lang="en-IE" dirty="0">
                <a:solidFill>
                  <a:schemeClr val="bg1"/>
                </a:solidFill>
              </a:rPr>
              <a:t>Climate change and policy shifts point to structurally higher food prices-unlikely to be a straight line change</a:t>
            </a:r>
          </a:p>
        </p:txBody>
      </p:sp>
      <p:pic>
        <p:nvPicPr>
          <p:cNvPr id="5" name="Picture 4">
            <a:extLst>
              <a:ext uri="{FF2B5EF4-FFF2-40B4-BE49-F238E27FC236}">
                <a16:creationId xmlns:a16="http://schemas.microsoft.com/office/drawing/2014/main" id="{045FD492-31B4-EB3F-F72B-99CEA8CFB94A}"/>
              </a:ext>
            </a:extLst>
          </p:cNvPr>
          <p:cNvPicPr>
            <a:picLocks noChangeAspect="1"/>
          </p:cNvPicPr>
          <p:nvPr/>
        </p:nvPicPr>
        <p:blipFill>
          <a:blip r:embed="rId2"/>
          <a:stretch>
            <a:fillRect/>
          </a:stretch>
        </p:blipFill>
        <p:spPr>
          <a:xfrm>
            <a:off x="6912429" y="1317171"/>
            <a:ext cx="2699657" cy="4833258"/>
          </a:xfrm>
          <a:prstGeom prst="rect">
            <a:avLst/>
          </a:prstGeom>
        </p:spPr>
      </p:pic>
      <p:pic>
        <p:nvPicPr>
          <p:cNvPr id="6" name="Picture 5">
            <a:extLst>
              <a:ext uri="{FF2B5EF4-FFF2-40B4-BE49-F238E27FC236}">
                <a16:creationId xmlns:a16="http://schemas.microsoft.com/office/drawing/2014/main" id="{07F4ACDE-C74A-8E7D-7725-09B74943A86B}"/>
              </a:ext>
            </a:extLst>
          </p:cNvPr>
          <p:cNvPicPr>
            <a:picLocks noChangeAspect="1"/>
          </p:cNvPicPr>
          <p:nvPr/>
        </p:nvPicPr>
        <p:blipFill>
          <a:blip r:embed="rId3"/>
          <a:stretch>
            <a:fillRect/>
          </a:stretch>
        </p:blipFill>
        <p:spPr>
          <a:xfrm>
            <a:off x="9720942" y="1317170"/>
            <a:ext cx="2362203" cy="4833257"/>
          </a:xfrm>
          <a:prstGeom prst="rect">
            <a:avLst/>
          </a:prstGeom>
        </p:spPr>
      </p:pic>
      <p:graphicFrame>
        <p:nvGraphicFramePr>
          <p:cNvPr id="4" name="Chart 3">
            <a:extLst>
              <a:ext uri="{FF2B5EF4-FFF2-40B4-BE49-F238E27FC236}">
                <a16:creationId xmlns:a16="http://schemas.microsoft.com/office/drawing/2014/main" id="{02D41C5F-84D8-A260-44B7-52B825496917}"/>
              </a:ext>
            </a:extLst>
          </p:cNvPr>
          <p:cNvGraphicFramePr>
            <a:graphicFrameLocks/>
          </p:cNvGraphicFramePr>
          <p:nvPr>
            <p:extLst>
              <p:ext uri="{D42A27DB-BD31-4B8C-83A1-F6EECF244321}">
                <p14:modId xmlns:p14="http://schemas.microsoft.com/office/powerpoint/2010/main" val="4250821172"/>
              </p:ext>
            </p:extLst>
          </p:nvPr>
        </p:nvGraphicFramePr>
        <p:xfrm>
          <a:off x="304799" y="1317170"/>
          <a:ext cx="5791201" cy="474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375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22A7-BBB5-817A-8353-57886A9864B2}"/>
              </a:ext>
            </a:extLst>
          </p:cNvPr>
          <p:cNvSpPr>
            <a:spLocks noGrp="1"/>
          </p:cNvSpPr>
          <p:nvPr>
            <p:ph type="title"/>
          </p:nvPr>
        </p:nvSpPr>
        <p:spPr>
          <a:xfrm>
            <a:off x="838200" y="-707571"/>
            <a:ext cx="10515600" cy="2398259"/>
          </a:xfrm>
        </p:spPr>
        <p:txBody>
          <a:bodyPr>
            <a:normAutofit/>
          </a:bodyPr>
          <a:lstStyle/>
          <a:p>
            <a:pPr fontAlgn="base"/>
            <a:br>
              <a:rPr lang="en-US" dirty="0"/>
            </a:br>
            <a:r>
              <a:rPr lang="en-US" b="1" dirty="0">
                <a:solidFill>
                  <a:schemeClr val="bg1"/>
                </a:solidFill>
              </a:rPr>
              <a:t>Pricing cascades – it never rains but it pours</a:t>
            </a:r>
            <a:br>
              <a:rPr lang="en-US" b="1" dirty="0">
                <a:solidFill>
                  <a:schemeClr val="bg1"/>
                </a:solidFill>
              </a:rPr>
            </a:br>
            <a:endParaRPr lang="en-IE" sz="1800" dirty="0"/>
          </a:p>
        </p:txBody>
      </p:sp>
      <p:sp>
        <p:nvSpPr>
          <p:cNvPr id="5" name="TextBox 4">
            <a:extLst>
              <a:ext uri="{FF2B5EF4-FFF2-40B4-BE49-F238E27FC236}">
                <a16:creationId xmlns:a16="http://schemas.microsoft.com/office/drawing/2014/main" id="{551633C2-B151-0AAD-FEC0-F21B57B6E916}"/>
              </a:ext>
            </a:extLst>
          </p:cNvPr>
          <p:cNvSpPr txBox="1"/>
          <p:nvPr/>
        </p:nvSpPr>
        <p:spPr>
          <a:xfrm rot="10800000" flipH="1" flipV="1">
            <a:off x="642257" y="5099693"/>
            <a:ext cx="10515601" cy="1938992"/>
          </a:xfrm>
          <a:prstGeom prst="rect">
            <a:avLst/>
          </a:prstGeom>
          <a:noFill/>
        </p:spPr>
        <p:txBody>
          <a:bodyPr wrap="square">
            <a:spAutoFit/>
          </a:bodyPr>
          <a:lstStyle/>
          <a:p>
            <a:r>
              <a:rPr lang="en-US" b="0" i="1" dirty="0">
                <a:solidFill>
                  <a:schemeClr val="bg1"/>
                </a:solidFill>
                <a:effectLst/>
                <a:latin typeface="Open Sans" panose="020B0606030504020204" pitchFamily="34" charset="0"/>
              </a:rPr>
              <a:t>Supply shocks are a very different story. Assuming constant demand, when the cost of a crucial input increases substantially, as occurred with energy prices after the Russian invasion of Ukraine, it triggers a pricing cascade. Many firms in other sectors are </a:t>
            </a:r>
            <a:r>
              <a:rPr lang="en-US" b="0" i="1" dirty="0" err="1">
                <a:solidFill>
                  <a:schemeClr val="bg1"/>
                </a:solidFill>
                <a:effectLst/>
                <a:latin typeface="Open Sans" panose="020B0606030504020204" pitchFamily="34" charset="0"/>
              </a:rPr>
              <a:t>incentivised</a:t>
            </a:r>
            <a:r>
              <a:rPr lang="en-US" b="0" i="1" dirty="0">
                <a:solidFill>
                  <a:schemeClr val="bg1"/>
                </a:solidFill>
                <a:effectLst/>
                <a:latin typeface="Open Sans" panose="020B0606030504020204" pitchFamily="34" charset="0"/>
              </a:rPr>
              <a:t> to reprice at the same time, with some prices feeding back as higher input costs to the original sector. This induces firms in the original sector to raise prices even more, leading to a sharp and rapid inflationary surge and a drop in real output.</a:t>
            </a:r>
          </a:p>
          <a:p>
            <a:r>
              <a:rPr lang="en-US" b="1" dirty="0">
                <a:solidFill>
                  <a:schemeClr val="bg1"/>
                </a:solidFill>
              </a:rPr>
              <a:t> </a:t>
            </a:r>
            <a:r>
              <a:rPr lang="en-US" sz="1200" b="1" dirty="0">
                <a:solidFill>
                  <a:schemeClr val="bg1"/>
                </a:solidFill>
              </a:rPr>
              <a:t>ECB </a:t>
            </a:r>
            <a:r>
              <a:rPr lang="en-US" sz="1200" dirty="0">
                <a:solidFill>
                  <a:schemeClr val="bg1"/>
                </a:solidFill>
              </a:rPr>
              <a:t>· RESEARCH BULLETIN NO. 139 27/01/26</a:t>
            </a:r>
            <a:br>
              <a:rPr lang="en-US" sz="1200" b="1" dirty="0"/>
            </a:br>
            <a:endParaRPr lang="en-IE" sz="1200" i="1" dirty="0">
              <a:solidFill>
                <a:schemeClr val="bg1"/>
              </a:solidFill>
            </a:endParaRPr>
          </a:p>
        </p:txBody>
      </p:sp>
      <p:pic>
        <p:nvPicPr>
          <p:cNvPr id="7" name="Picture 6">
            <a:extLst>
              <a:ext uri="{FF2B5EF4-FFF2-40B4-BE49-F238E27FC236}">
                <a16:creationId xmlns:a16="http://schemas.microsoft.com/office/drawing/2014/main" id="{66CDB5CE-BB05-E7E1-9FBA-24B8249B97A3}"/>
              </a:ext>
            </a:extLst>
          </p:cNvPr>
          <p:cNvPicPr>
            <a:picLocks noChangeAspect="1"/>
          </p:cNvPicPr>
          <p:nvPr/>
        </p:nvPicPr>
        <p:blipFill>
          <a:blip r:embed="rId2"/>
          <a:stretch>
            <a:fillRect/>
          </a:stretch>
        </p:blipFill>
        <p:spPr>
          <a:xfrm>
            <a:off x="381001" y="1230086"/>
            <a:ext cx="5714999" cy="3828755"/>
          </a:xfrm>
          <a:prstGeom prst="rect">
            <a:avLst/>
          </a:prstGeom>
        </p:spPr>
      </p:pic>
      <p:graphicFrame>
        <p:nvGraphicFramePr>
          <p:cNvPr id="3" name="Chart 2">
            <a:extLst>
              <a:ext uri="{FF2B5EF4-FFF2-40B4-BE49-F238E27FC236}">
                <a16:creationId xmlns:a16="http://schemas.microsoft.com/office/drawing/2014/main" id="{272AF6C4-687E-265B-15E1-3EA06B302613}"/>
              </a:ext>
            </a:extLst>
          </p:cNvPr>
          <p:cNvGraphicFramePr>
            <a:graphicFrameLocks/>
          </p:cNvGraphicFramePr>
          <p:nvPr>
            <p:extLst>
              <p:ext uri="{D42A27DB-BD31-4B8C-83A1-F6EECF244321}">
                <p14:modId xmlns:p14="http://schemas.microsoft.com/office/powerpoint/2010/main" val="3011002805"/>
              </p:ext>
            </p:extLst>
          </p:nvPr>
        </p:nvGraphicFramePr>
        <p:xfrm>
          <a:off x="6640287" y="1306286"/>
          <a:ext cx="5344884" cy="368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635588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92037"/>
      </a:dk1>
      <a:lt1>
        <a:srgbClr val="FFFFFF"/>
      </a:lt1>
      <a:dk2>
        <a:srgbClr val="192037"/>
      </a:dk2>
      <a:lt2>
        <a:srgbClr val="E2E8E4"/>
      </a:lt2>
      <a:accent1>
        <a:srgbClr val="4CB3E6"/>
      </a:accent1>
      <a:accent2>
        <a:srgbClr val="3D3DC1"/>
      </a:accent2>
      <a:accent3>
        <a:srgbClr val="007FFF"/>
      </a:accent3>
      <a:accent4>
        <a:srgbClr val="7457AE"/>
      </a:accent4>
      <a:accent5>
        <a:srgbClr val="41EDCC"/>
      </a:accent5>
      <a:accent6>
        <a:srgbClr val="F65057"/>
      </a:accent6>
      <a:hlink>
        <a:srgbClr val="41EDCC"/>
      </a:hlink>
      <a:folHlink>
        <a:srgbClr val="FFE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97448</TotalTime>
  <Words>903</Words>
  <Application>Microsoft Office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Narrow</vt:lpstr>
      <vt:lpstr>Arial</vt:lpstr>
      <vt:lpstr>Calibri</vt:lpstr>
      <vt:lpstr>Calibri Light</vt:lpstr>
      <vt:lpstr>Lato</vt:lpstr>
      <vt:lpstr>Lato Black</vt:lpstr>
      <vt:lpstr>Lato Light</vt:lpstr>
      <vt:lpstr>Open Sans</vt:lpstr>
      <vt:lpstr>Office 2013 - 2022 Theme</vt:lpstr>
      <vt:lpstr>1_Office Theme</vt:lpstr>
      <vt:lpstr>PowerPoint Presentation</vt:lpstr>
      <vt:lpstr>PowerPoint Presentation</vt:lpstr>
      <vt:lpstr>PowerPoint Presentation</vt:lpstr>
      <vt:lpstr>PowerPoint Presentation</vt:lpstr>
      <vt:lpstr>Contentious narratives; A k-shaped economy?</vt:lpstr>
      <vt:lpstr>PowerPoint Presentation</vt:lpstr>
      <vt:lpstr>Unlike the tiger era, price pressures have been largely global in nature but….. </vt:lpstr>
      <vt:lpstr>Past the peak in food price inflation but some way off a broadly based drop in prices</vt:lpstr>
      <vt:lpstr> Pricing cascades – it never rains but it pours </vt:lpstr>
      <vt:lpstr>Irish consumers see their economic tomorrow much like today:  Inflation is expected to remain problematic while views are mixed on income prospects.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austin Hughes</dc:creator>
  <cp:lastModifiedBy>Austin Hughes</cp:lastModifiedBy>
  <cp:revision>28</cp:revision>
  <dcterms:created xsi:type="dcterms:W3CDTF">2024-09-04T12:34:46Z</dcterms:created>
  <dcterms:modified xsi:type="dcterms:W3CDTF">2026-02-25T18:08:30Z</dcterms:modified>
</cp:coreProperties>
</file>